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60" r:id="rId1"/>
  </p:sldMasterIdLst>
  <p:notesMasterIdLst>
    <p:notesMasterId r:id="rId34"/>
  </p:notesMasterIdLst>
  <p:sldIdLst>
    <p:sldId id="256" r:id="rId2"/>
    <p:sldId id="292" r:id="rId3"/>
    <p:sldId id="293" r:id="rId4"/>
    <p:sldId id="295" r:id="rId5"/>
    <p:sldId id="294" r:id="rId6"/>
    <p:sldId id="315" r:id="rId7"/>
    <p:sldId id="297" r:id="rId8"/>
    <p:sldId id="298" r:id="rId9"/>
    <p:sldId id="299" r:id="rId10"/>
    <p:sldId id="268" r:id="rId11"/>
    <p:sldId id="316" r:id="rId12"/>
    <p:sldId id="300" r:id="rId13"/>
    <p:sldId id="270" r:id="rId14"/>
    <p:sldId id="272" r:id="rId15"/>
    <p:sldId id="273" r:id="rId16"/>
    <p:sldId id="274" r:id="rId17"/>
    <p:sldId id="275" r:id="rId18"/>
    <p:sldId id="303" r:id="rId19"/>
    <p:sldId id="304" r:id="rId20"/>
    <p:sldId id="311" r:id="rId21"/>
    <p:sldId id="307" r:id="rId22"/>
    <p:sldId id="282" r:id="rId23"/>
    <p:sldId id="314" r:id="rId24"/>
    <p:sldId id="283" r:id="rId25"/>
    <p:sldId id="284" r:id="rId26"/>
    <p:sldId id="285" r:id="rId27"/>
    <p:sldId id="286" r:id="rId28"/>
    <p:sldId id="264" r:id="rId29"/>
    <p:sldId id="269" r:id="rId30"/>
    <p:sldId id="302" r:id="rId31"/>
    <p:sldId id="276" r:id="rId32"/>
    <p:sldId id="313" r:id="rId3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  <a:srgbClr val="FF66FF"/>
    <a:srgbClr val="FBC1FC"/>
    <a:srgbClr val="FFB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淡色スタイル 1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スタイル (淡色)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0" autoAdjust="0"/>
    <p:restoredTop sz="95214" autoAdjust="0"/>
  </p:normalViewPr>
  <p:slideViewPr>
    <p:cSldViewPr snapToGrid="0">
      <p:cViewPr varScale="1">
        <p:scale>
          <a:sx n="85" d="100"/>
          <a:sy n="85" d="100"/>
        </p:scale>
        <p:origin x="5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81908\Documents\&#20462;&#35542;\resul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従来手法 (Baseline1)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Sheet1!$B$2:$E$2</c:f>
              <c:numCache>
                <c:formatCode>General</c:formatCode>
                <c:ptCount val="4"/>
                <c:pt idx="0">
                  <c:v>65.89</c:v>
                </c:pt>
                <c:pt idx="1">
                  <c:v>56.14</c:v>
                </c:pt>
                <c:pt idx="2">
                  <c:v>47.33</c:v>
                </c:pt>
                <c:pt idx="3">
                  <c:v>32.479999999999997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E5D-4917-BCF3-DDEBFA3A4CE8}"/>
            </c:ext>
          </c:extLst>
        </c:ser>
        <c:ser>
          <c:idx val="1"/>
          <c:order val="1"/>
          <c:tx>
            <c:v>Ours6 (Baseline1+Flow+Local+Skeleton)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Sheet1!$B$9:$E$9</c:f>
              <c:numCache>
                <c:formatCode>General</c:formatCode>
                <c:ptCount val="4"/>
                <c:pt idx="0">
                  <c:v>81.13</c:v>
                </c:pt>
                <c:pt idx="1">
                  <c:v>73.430000000000007</c:v>
                </c:pt>
                <c:pt idx="2">
                  <c:v>63.61</c:v>
                </c:pt>
                <c:pt idx="3">
                  <c:v>47.26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E5D-4917-BCF3-DDEBFA3A4C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00447791"/>
        <c:axId val="800437391"/>
      </c:lineChart>
      <c:catAx>
        <c:axId val="800447791"/>
        <c:scaling>
          <c:orientation val="minMax"/>
        </c:scaling>
        <c:delete val="1"/>
        <c:axPos val="b"/>
        <c:majorTickMark val="none"/>
        <c:minorTickMark val="none"/>
        <c:tickLblPos val="nextTo"/>
        <c:crossAx val="800437391"/>
        <c:crosses val="autoZero"/>
        <c:auto val="1"/>
        <c:lblAlgn val="ctr"/>
        <c:lblOffset val="100"/>
        <c:noMultiLvlLbl val="0"/>
      </c:catAx>
      <c:valAx>
        <c:axId val="800437391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defRPr>
                </a:pPr>
                <a:r>
                  <a:rPr lang="ja-JP" altLang="en-US" sz="200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正解率</a:t>
                </a:r>
                <a:r>
                  <a:rPr lang="en-US" altLang="ja-JP" sz="200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(%)</a:t>
                </a:r>
                <a:endParaRPr lang="ja-JP" altLang="en-US" sz="200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8004477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Segoe UI" panose="020B0502040204020203" pitchFamily="34" charset="0"/>
                <a:ea typeface="Meiryo UI" panose="020B0604030504040204" pitchFamily="50" charset="-128"/>
                <a:cs typeface="+mn-cs"/>
              </a:defRPr>
            </a:pPr>
            <a:endParaRPr lang="ja-JP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pPr>
            <a:endParaRPr lang="ja-JP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AEC27-4AC0-4775-B599-AB815DEC49E3}" type="datetimeFigureOut">
              <a:rPr kumimoji="1" lang="ja-JP" altLang="en-US" smtClean="0"/>
              <a:t>2021/3/3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3E9C8E-76B6-4345-A3B2-28DDD3946C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1290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E9C8E-76B6-4345-A3B2-28DDD3946CC6}" type="slidenum">
              <a:rPr kumimoji="1" lang="ja-JP" altLang="en-US" smtClean="0"/>
              <a:t>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25893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E9C8E-76B6-4345-A3B2-28DDD3946CC6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7795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E9C8E-76B6-4345-A3B2-28DDD3946CC6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74177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E9C8E-76B6-4345-A3B2-28DDD3946CC6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42458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E9C8E-76B6-4345-A3B2-28DDD3946CC6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9204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E9C8E-76B6-4345-A3B2-28DDD3946CC6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3569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E9C8E-76B6-4345-A3B2-28DDD3946CC6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60055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E9C8E-76B6-4345-A3B2-28DDD3946CC6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29128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E9C8E-76B6-4345-A3B2-28DDD3946CC6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2720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E9C8E-76B6-4345-A3B2-28DDD3946CC6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9811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E9C8E-76B6-4345-A3B2-28DDD3946CC6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9354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E9C8E-76B6-4345-A3B2-28DDD3946CC6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36916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E9C8E-76B6-4345-A3B2-28DDD3946CC6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20212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E9C8E-76B6-4345-A3B2-28DDD3946CC6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40537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E9C8E-76B6-4345-A3B2-28DDD3946CC6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61616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E9C8E-76B6-4345-A3B2-28DDD3946CC6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81581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E9C8E-76B6-4345-A3B2-28DDD3946CC6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03560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E9C8E-76B6-4345-A3B2-28DDD3946CC6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28537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E9C8E-76B6-4345-A3B2-28DDD3946CC6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40131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E9C8E-76B6-4345-A3B2-28DDD3946CC6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10366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E9C8E-76B6-4345-A3B2-28DDD3946CC6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12059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E9C8E-76B6-4345-A3B2-28DDD3946CC6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7559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E9C8E-76B6-4345-A3B2-28DDD3946CC6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38422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E9C8E-76B6-4345-A3B2-28DDD3946CC6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1282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E9C8E-76B6-4345-A3B2-28DDD3946CC6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3755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E9C8E-76B6-4345-A3B2-28DDD3946CC6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5519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E9C8E-76B6-4345-A3B2-28DDD3946CC6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6690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E9C8E-76B6-4345-A3B2-28DDD3946CC6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5134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E9C8E-76B6-4345-A3B2-28DDD3946CC6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0694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E9C8E-76B6-4345-A3B2-28DDD3946CC6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890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5812F3-C714-4B36-A434-5C716918A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F022028-D8B5-4967-AD10-CC07D9F57B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8323307-17C4-4385-8651-BAF1B1290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4434F-F3DF-423A-8D14-CE508F9C0D89}" type="datetime1">
              <a:rPr kumimoji="1" lang="ja-JP" altLang="en-US" smtClean="0"/>
              <a:t>2021/3/3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9B73E5D-1BDE-4C5D-8DA5-679DAB6E9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3F12163-C213-4E18-AE94-63AF48E72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05D0-D92D-49EF-9140-33A0789B827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1141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D9E382-20CE-41C5-82CE-378EBAB46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7CC68E3-81B8-422B-8503-CBD180A13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662A3AB-F2A9-4837-AA28-B9137F1A6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38EE7-441D-4012-861C-D1C506317913}" type="datetime1">
              <a:rPr kumimoji="1" lang="ja-JP" altLang="en-US" smtClean="0"/>
              <a:t>2021/3/3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CE63A75-BD8A-4A18-92DB-4A884E7C7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8A946D9-BE9F-418F-90D4-A2A3D6E47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05D0-D92D-49EF-9140-33A0789B82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1386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EDE92F67-A847-47E8-A8AC-CD41ABD064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EB46D3C-E8C1-4724-A188-47BCD5D18B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1BBDAD5-5866-4F4B-82A4-B62C30F7C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BC5E8-8DA0-4465-BE3F-7E2973BEAD33}" type="datetime1">
              <a:rPr kumimoji="1" lang="ja-JP" altLang="en-US" smtClean="0"/>
              <a:t>2021/3/3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B7732D7-1134-40F8-87BD-CB298491A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6C7AE66-4D39-4563-8DBF-F7D66B39D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05D0-D92D-49EF-9140-33A0789B82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5503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6E2513-3678-46CE-B1ED-E9FF6DC01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BE2E10C-7559-4D35-B1F6-BC0333A71D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7DA5637-EED4-44DA-9CCD-27CD411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ECF1E-2F3C-4DD2-ACFF-52329778395B}" type="datetime1">
              <a:rPr kumimoji="1" lang="ja-JP" altLang="en-US" smtClean="0"/>
              <a:t>2021/3/3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C34B7F5-5547-4341-8712-76E03EDD6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7BFB9C7-CFFC-4E28-9CCC-F9F66D1BF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05D0-D92D-49EF-9140-33A0789B827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A95FBB3-11D2-4592-983C-45A3EEF21AD1}"/>
              </a:ext>
            </a:extLst>
          </p:cNvPr>
          <p:cNvSpPr/>
          <p:nvPr userDrawn="1"/>
        </p:nvSpPr>
        <p:spPr>
          <a:xfrm>
            <a:off x="387927" y="204204"/>
            <a:ext cx="126978" cy="95366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3041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5ABD1D-D74A-40DC-9F15-A6DA1170D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D7ACED8-210B-4A07-8EBD-09156D9A2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CD0B921-8F29-4DF5-A480-8DDE5A1D1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305A-B0C0-4EB5-A075-A19DDAC6309D}" type="datetime1">
              <a:rPr kumimoji="1" lang="ja-JP" altLang="en-US" smtClean="0"/>
              <a:t>2021/3/3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2E14AE4-1BC2-4C16-AC59-63A3765BA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33E4DAC-452B-4C51-997B-9321F41B5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05D0-D92D-49EF-9140-33A0789B82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4615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462AE5-A130-4AC2-9E2A-7293FC13F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1B4455A-1C5F-48DF-BB61-4B6B2B790D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2050BE3-C318-402D-A376-0016444E77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DB31B39-E55C-4CC3-99D2-B51958CC2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A64BA-F31F-4692-95AA-109DC9BCB9EC}" type="datetime1">
              <a:rPr kumimoji="1" lang="ja-JP" altLang="en-US" smtClean="0"/>
              <a:t>2021/3/3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723DA84-20CF-45E7-9EA3-1730B0437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38E54F1-3D28-4053-B3AB-98D0B49CD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05D0-D92D-49EF-9140-33A0789B827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2CA482A-131A-4717-BC10-E4ABE35B2F87}"/>
              </a:ext>
            </a:extLst>
          </p:cNvPr>
          <p:cNvSpPr/>
          <p:nvPr userDrawn="1"/>
        </p:nvSpPr>
        <p:spPr>
          <a:xfrm>
            <a:off x="387927" y="204204"/>
            <a:ext cx="126978" cy="95366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9328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2BBF1B-44A2-4FED-90AD-988E8E4C8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2B20BB6-5723-44F9-AABF-93223E9C6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C6C570B-5A75-4227-842D-067221D54E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A1709CCF-50FC-4762-8F52-B3774BF3EA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D0209F6-8A9B-4B53-95D2-9047AB28A2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58394F6D-3AE7-4BF9-9846-59A69A0D4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89CDF-3908-4C6F-A2F0-32540096E8E0}" type="datetime1">
              <a:rPr kumimoji="1" lang="ja-JP" altLang="en-US" smtClean="0"/>
              <a:t>2021/3/3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5AE43295-F7E3-4361-9304-C4785F2CE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1DF8201-143A-4D74-A518-C7CF7CE10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05D0-D92D-49EF-9140-33A0789B82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8704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C3C90A-9C1C-48A0-9492-CADC919BA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DBFD627-6CDA-4448-AC95-4A871FC8B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BDB7F-E818-4CFC-8F99-5C147EE5E2ED}" type="datetime1">
              <a:rPr kumimoji="1" lang="ja-JP" altLang="en-US" smtClean="0"/>
              <a:t>2021/3/3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38142CA-F751-49C3-9907-83461D3CC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1D711C6-E40D-4606-BACE-20D35B373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05D0-D92D-49EF-9140-33A0789B827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733A962-EA0B-41E5-A2A6-E806C2B5DA4A}"/>
              </a:ext>
            </a:extLst>
          </p:cNvPr>
          <p:cNvSpPr/>
          <p:nvPr userDrawn="1"/>
        </p:nvSpPr>
        <p:spPr>
          <a:xfrm>
            <a:off x="387927" y="204204"/>
            <a:ext cx="126978" cy="95366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4510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092857C-648F-45AB-92E8-574A7F9BD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7847-D66C-491D-927C-C994D778F60D}" type="datetime1">
              <a:rPr kumimoji="1" lang="ja-JP" altLang="en-US" smtClean="0"/>
              <a:t>2021/3/3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E42E741-F642-4B5F-B96E-242923308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F545C72-BA0F-45DB-93A1-BAA7F5AC7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05D0-D92D-49EF-9140-33A0789B82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3278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3C9512-D583-48E1-B6B7-E2654E910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979918D-AEBA-4B09-BAED-D134436AD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EC03E61-691D-4DBA-BF7A-DD73E43336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D7B5421-9FDB-4A43-9AF9-2D079236C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5EF5D-4F11-4E8D-9216-0351A46A5D11}" type="datetime1">
              <a:rPr kumimoji="1" lang="ja-JP" altLang="en-US" smtClean="0"/>
              <a:t>2021/3/3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C449BDD-FA90-47BE-8E8F-1A5C440DA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0449362-8939-463E-BA86-1CD89787F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05D0-D92D-49EF-9140-33A0789B82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0372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AFD40B-695C-4522-BFD4-9C077817C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EE18183-E663-4696-82B4-A9297B40E6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/>
              <a:t>アイコンをクリックして図を追加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046C166-2957-4810-92BD-3413C180C2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3C08E44-796C-48DE-A864-658AAC78F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968D-FF48-4F24-B32E-0F3FF9E8F2DE}" type="datetime1">
              <a:rPr kumimoji="1" lang="ja-JP" altLang="en-US" smtClean="0"/>
              <a:t>2021/3/3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D6D76A8-3D08-437A-95C9-A154935A3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D495D9-384B-4ECF-BF5B-C7F1C7783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05D0-D92D-49EF-9140-33A0789B82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9711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46CA6DFC-1F86-473C-AE19-C700D3AF8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017" y="136526"/>
            <a:ext cx="10991363" cy="1124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AD3847D-E7A5-4633-8A05-A50811ABA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905" y="1473693"/>
            <a:ext cx="11141476" cy="4703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775C021-55CE-439C-940B-C2E0FC7495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490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D7697-1C1E-43A1-A4CD-B1F0ACFEF1F1}" type="datetime1">
              <a:rPr kumimoji="1" lang="ja-JP" altLang="en-US" smtClean="0"/>
              <a:t>2021/3/3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ECE7D85-312B-4D2F-A8D2-7AC5FFB746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BDA09C3-23FC-4938-975B-3CCFBC6846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0457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AFD05D0-D92D-49EF-9140-33A0789B8273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90619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 baseline="0">
          <a:solidFill>
            <a:schemeClr val="tx1"/>
          </a:solidFill>
          <a:latin typeface="Segoe UI" panose="020B0502040204020203" pitchFamily="34" charset="0"/>
          <a:ea typeface="Meiryo UI" panose="020B0604030504040204" pitchFamily="50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 baseline="0">
          <a:solidFill>
            <a:schemeClr val="tx1"/>
          </a:solidFill>
          <a:latin typeface="Segoe UI" panose="020B0502040204020203" pitchFamily="34" charset="0"/>
          <a:ea typeface="Meiryo UI" panose="020B0604030504040204" pitchFamily="50" charset="-128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 baseline="0">
          <a:solidFill>
            <a:schemeClr val="tx1"/>
          </a:solidFill>
          <a:latin typeface="Segoe UI" panose="020B0502040204020203" pitchFamily="34" charset="0"/>
          <a:ea typeface="Meiryo UI" panose="020B0604030504040204" pitchFamily="50" charset="-128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 baseline="0">
          <a:solidFill>
            <a:schemeClr val="tx1"/>
          </a:solidFill>
          <a:latin typeface="Segoe UI" panose="020B0502040204020203" pitchFamily="34" charset="0"/>
          <a:ea typeface="Meiryo UI" panose="020B0604030504040204" pitchFamily="50" charset="-128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 baseline="0">
          <a:solidFill>
            <a:schemeClr val="tx1"/>
          </a:solidFill>
          <a:latin typeface="Segoe UI" panose="020B0502040204020203" pitchFamily="34" charset="0"/>
          <a:ea typeface="Meiryo UI" panose="020B0604030504040204" pitchFamily="50" charset="-128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 baseline="0">
          <a:solidFill>
            <a:schemeClr val="tx1"/>
          </a:solidFill>
          <a:latin typeface="Segoe UI" panose="020B0502040204020203" pitchFamily="34" charset="0"/>
          <a:ea typeface="Meiryo UI" panose="020B0604030504040204" pitchFamily="5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4"/><Relationship Id="rId7" Type="http://schemas.openxmlformats.org/officeDocument/2006/relationships/image" Target="../media/image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video" Target="../media/media12.mp4"/><Relationship Id="rId13" Type="http://schemas.openxmlformats.org/officeDocument/2006/relationships/image" Target="../media/image42.png"/><Relationship Id="rId3" Type="http://schemas.microsoft.com/office/2007/relationships/media" Target="../media/media4.mp4"/><Relationship Id="rId7" Type="http://schemas.microsoft.com/office/2007/relationships/media" Target="../media/media12.mp4"/><Relationship Id="rId12" Type="http://schemas.openxmlformats.org/officeDocument/2006/relationships/image" Target="../media/image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video" Target="../media/media11.mp4"/><Relationship Id="rId11" Type="http://schemas.openxmlformats.org/officeDocument/2006/relationships/image" Target="../media/image4.png"/><Relationship Id="rId5" Type="http://schemas.microsoft.com/office/2007/relationships/media" Target="../media/media11.mp4"/><Relationship Id="rId10" Type="http://schemas.openxmlformats.org/officeDocument/2006/relationships/notesSlide" Target="../notesSlides/notesSlide22.xml"/><Relationship Id="rId4" Type="http://schemas.openxmlformats.org/officeDocument/2006/relationships/video" Target="../media/media4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3.xml"/><Relationship Id="rId3" Type="http://schemas.microsoft.com/office/2007/relationships/media" Target="../media/media14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video" Target="../media/media15.mp4"/><Relationship Id="rId11" Type="http://schemas.openxmlformats.org/officeDocument/2006/relationships/image" Target="../media/image17.png"/><Relationship Id="rId5" Type="http://schemas.microsoft.com/office/2007/relationships/media" Target="../media/media15.mp4"/><Relationship Id="rId10" Type="http://schemas.openxmlformats.org/officeDocument/2006/relationships/image" Target="../media/image16.png"/><Relationship Id="rId4" Type="http://schemas.openxmlformats.org/officeDocument/2006/relationships/video" Target="../media/media14.mp4"/><Relationship Id="rId9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microsoft.com/office/2007/relationships/media" Target="../media/media4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openxmlformats.org/officeDocument/2006/relationships/image" Target="../media/image6.png"/><Relationship Id="rId5" Type="http://schemas.microsoft.com/office/2007/relationships/media" Target="../media/media5.mp4"/><Relationship Id="rId10" Type="http://schemas.openxmlformats.org/officeDocument/2006/relationships/image" Target="../media/image5.png"/><Relationship Id="rId4" Type="http://schemas.openxmlformats.org/officeDocument/2006/relationships/video" Target="../media/media4.mp4"/><Relationship Id="rId9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4.png"/><Relationship Id="rId3" Type="http://schemas.microsoft.com/office/2007/relationships/media" Target="../media/media7.mp4"/><Relationship Id="rId7" Type="http://schemas.microsoft.com/office/2007/relationships/media" Target="../media/media4.mp4"/><Relationship Id="rId12" Type="http://schemas.openxmlformats.org/officeDocument/2006/relationships/image" Target="../media/image9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video" Target="../media/media3.mp4"/><Relationship Id="rId11" Type="http://schemas.openxmlformats.org/officeDocument/2006/relationships/image" Target="../media/image8.png"/><Relationship Id="rId5" Type="http://schemas.microsoft.com/office/2007/relationships/media" Target="../media/media3.mp4"/><Relationship Id="rId10" Type="http://schemas.openxmlformats.org/officeDocument/2006/relationships/notesSlide" Target="../notesSlides/notesSlide5.xml"/><Relationship Id="rId4" Type="http://schemas.openxmlformats.org/officeDocument/2006/relationships/video" Target="../media/media7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14.png"/><Relationship Id="rId3" Type="http://schemas.microsoft.com/office/2007/relationships/media" Target="../media/media9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3.png"/><Relationship Id="rId2" Type="http://schemas.openxmlformats.org/officeDocument/2006/relationships/video" Target="../media/media8.mp4"/><Relationship Id="rId16" Type="http://schemas.openxmlformats.org/officeDocument/2006/relationships/image" Target="../media/image17.png"/><Relationship Id="rId1" Type="http://schemas.microsoft.com/office/2007/relationships/media" Target="../media/media8.mp4"/><Relationship Id="rId6" Type="http://schemas.openxmlformats.org/officeDocument/2006/relationships/video" Target="../media/media10.mp4"/><Relationship Id="rId11" Type="http://schemas.openxmlformats.org/officeDocument/2006/relationships/image" Target="../media/image12.png"/><Relationship Id="rId5" Type="http://schemas.microsoft.com/office/2007/relationships/media" Target="../media/media10.mp4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video" Target="../media/media9.mp4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44D611-71CC-4653-B937-C5BC1F7943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6348" y="990387"/>
            <a:ext cx="11359299" cy="2438613"/>
          </a:xfrm>
        </p:spPr>
        <p:txBody>
          <a:bodyPr>
            <a:normAutofit/>
          </a:bodyPr>
          <a:lstStyle/>
          <a:p>
            <a:r>
              <a:rPr kumimoji="1" lang="ja-JP" altLang="en-US" sz="5400" dirty="0"/>
              <a:t>局所</a:t>
            </a:r>
            <a:r>
              <a:rPr lang="ja-JP" altLang="en-US" sz="5400" dirty="0"/>
              <a:t>領域</a:t>
            </a:r>
            <a:r>
              <a:rPr kumimoji="1" lang="ja-JP" altLang="en-US" sz="5400" dirty="0"/>
              <a:t>に着目した</a:t>
            </a:r>
            <a:br>
              <a:rPr kumimoji="1" lang="en-US" altLang="ja-JP" sz="5400" dirty="0"/>
            </a:br>
            <a:r>
              <a:rPr lang="en-US" altLang="ja-JP" sz="5400" dirty="0"/>
              <a:t>Multi-stream Neural Networks</a:t>
            </a:r>
            <a:r>
              <a:rPr lang="ja-JP" altLang="en-US" sz="5400" dirty="0"/>
              <a:t>による手話単語認識</a:t>
            </a:r>
            <a:endParaRPr kumimoji="1" lang="ja-JP" altLang="en-US" sz="5400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B154000-EED8-4372-8F5C-037A6EF1EB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3948" y="4103914"/>
            <a:ext cx="9944101" cy="2264228"/>
          </a:xfrm>
        </p:spPr>
        <p:txBody>
          <a:bodyPr>
            <a:noAutofit/>
          </a:bodyPr>
          <a:lstStyle/>
          <a:p>
            <a:r>
              <a:rPr kumimoji="1" lang="ja-JP" altLang="en-US" sz="2800" dirty="0"/>
              <a:t>丸山 瑞己</a:t>
            </a:r>
            <a:r>
              <a:rPr lang="en-US" altLang="ja-JP" sz="2800" baseline="30000" dirty="0"/>
              <a:t>†</a:t>
            </a:r>
            <a:r>
              <a:rPr kumimoji="1" lang="ja-JP" altLang="en-US" sz="2800" dirty="0"/>
              <a:t>　</a:t>
            </a:r>
            <a:r>
              <a:rPr kumimoji="1" lang="en-US" altLang="ja-JP" sz="2800" dirty="0" err="1"/>
              <a:t>Shuvozit</a:t>
            </a:r>
            <a:r>
              <a:rPr kumimoji="1" lang="en-US" altLang="ja-JP" sz="2800" dirty="0"/>
              <a:t> Ghose</a:t>
            </a:r>
            <a:r>
              <a:rPr lang="en-US" altLang="ja-JP" sz="2800" baseline="30000" dirty="0"/>
              <a:t>†† </a:t>
            </a:r>
            <a:r>
              <a:rPr kumimoji="1" lang="ja-JP" altLang="en-US" sz="2800" dirty="0"/>
              <a:t>　井上 勝文</a:t>
            </a:r>
            <a:r>
              <a:rPr lang="en-US" altLang="ja-JP" sz="2800" baseline="30000" dirty="0"/>
              <a:t>† </a:t>
            </a:r>
            <a:r>
              <a:rPr kumimoji="1" lang="ja-JP" altLang="en-US" sz="2800" dirty="0"/>
              <a:t>　</a:t>
            </a:r>
            <a:r>
              <a:rPr kumimoji="1" lang="en-US" altLang="ja-JP" sz="2800" dirty="0" err="1"/>
              <a:t>Partha</a:t>
            </a:r>
            <a:r>
              <a:rPr kumimoji="1" lang="en-US" altLang="ja-JP" sz="2800" dirty="0"/>
              <a:t> </a:t>
            </a:r>
            <a:r>
              <a:rPr kumimoji="1" lang="en-US" altLang="ja-JP" sz="2800" dirty="0" err="1"/>
              <a:t>Pratim</a:t>
            </a:r>
            <a:r>
              <a:rPr lang="en-US" altLang="ja-JP" sz="2800" baseline="30000" dirty="0"/>
              <a:t>††</a:t>
            </a:r>
            <a:r>
              <a:rPr kumimoji="1" lang="en-US" altLang="ja-JP" sz="2800" dirty="0"/>
              <a:t> Roy</a:t>
            </a:r>
          </a:p>
          <a:p>
            <a:r>
              <a:rPr lang="ja-JP" altLang="en-US" sz="2800" dirty="0"/>
              <a:t>岩村 雅一</a:t>
            </a:r>
            <a:r>
              <a:rPr lang="en-US" altLang="ja-JP" sz="2800" baseline="30000" dirty="0"/>
              <a:t>† </a:t>
            </a:r>
            <a:r>
              <a:rPr lang="ja-JP" altLang="en-US" sz="2800" dirty="0"/>
              <a:t>　吉岡 理文</a:t>
            </a:r>
            <a:r>
              <a:rPr lang="en-US" altLang="ja-JP" sz="2800" baseline="30000" dirty="0"/>
              <a:t>†</a:t>
            </a:r>
            <a:endParaRPr lang="en-US" altLang="ja-JP" sz="2800" dirty="0"/>
          </a:p>
          <a:p>
            <a:r>
              <a:rPr lang="en-US" altLang="ja-JP" sz="2800" baseline="30000" dirty="0"/>
              <a:t>†</a:t>
            </a:r>
            <a:r>
              <a:rPr kumimoji="1" lang="ja-JP" altLang="en-US" sz="2800" dirty="0"/>
              <a:t>大阪府立大学 大学院</a:t>
            </a:r>
            <a:r>
              <a:rPr lang="ja-JP" altLang="en-US" sz="2800" dirty="0"/>
              <a:t>工学研究科</a:t>
            </a:r>
            <a:endParaRPr lang="en-US" altLang="ja-JP" sz="2800" baseline="30000" dirty="0"/>
          </a:p>
          <a:p>
            <a:r>
              <a:rPr lang="en-US" altLang="ja-JP" sz="2800" baseline="30000" dirty="0"/>
              <a:t>††</a:t>
            </a:r>
            <a:r>
              <a:rPr lang="en-US" altLang="ja-JP" sz="2800" dirty="0"/>
              <a:t>Indian Institute of Technology Roorkee</a:t>
            </a:r>
          </a:p>
        </p:txBody>
      </p:sp>
    </p:spTree>
    <p:extLst>
      <p:ext uri="{BB962C8B-B14F-4D97-AF65-F5344CB8AC3E}">
        <p14:creationId xmlns:p14="http://schemas.microsoft.com/office/powerpoint/2010/main" val="1000525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AD3260F-A37E-4914-8B35-3C5EDA7CC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提案手法　</a:t>
            </a:r>
            <a:r>
              <a:rPr kumimoji="1" lang="ja-JP" altLang="en-US" sz="3600" dirty="0"/>
              <a:t>－概観図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3C67B4D-663B-4027-BA81-6EE968D30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05D0-D92D-49EF-9140-33A0789B8273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6" name="右矢印 11">
            <a:extLst>
              <a:ext uri="{FF2B5EF4-FFF2-40B4-BE49-F238E27FC236}">
                <a16:creationId xmlns:a16="http://schemas.microsoft.com/office/drawing/2014/main" id="{2F98B7C5-7B00-41EF-84F3-81FA5D39379A}"/>
              </a:ext>
            </a:extLst>
          </p:cNvPr>
          <p:cNvSpPr/>
          <p:nvPr/>
        </p:nvSpPr>
        <p:spPr>
          <a:xfrm>
            <a:off x="3525138" y="3455193"/>
            <a:ext cx="674042" cy="242618"/>
          </a:xfrm>
          <a:prstGeom prst="rightArrow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 dirty="0">
              <a:solidFill>
                <a:sysClr val="windowText" lastClr="000000"/>
              </a:solidFill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C6DBC79-545E-4BE0-941F-8C1466179B91}"/>
              </a:ext>
            </a:extLst>
          </p:cNvPr>
          <p:cNvSpPr txBox="1"/>
          <p:nvPr/>
        </p:nvSpPr>
        <p:spPr>
          <a:xfrm>
            <a:off x="251939" y="3199905"/>
            <a:ext cx="2227662" cy="405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右手画像</a:t>
            </a:r>
          </a:p>
        </p:txBody>
      </p:sp>
      <p:sp>
        <p:nvSpPr>
          <p:cNvPr id="8" name="角丸四角形 8">
            <a:extLst>
              <a:ext uri="{FF2B5EF4-FFF2-40B4-BE49-F238E27FC236}">
                <a16:creationId xmlns:a16="http://schemas.microsoft.com/office/drawing/2014/main" id="{A513C728-A18E-4BE8-A36F-33C448410428}"/>
              </a:ext>
            </a:extLst>
          </p:cNvPr>
          <p:cNvSpPr/>
          <p:nvPr/>
        </p:nvSpPr>
        <p:spPr>
          <a:xfrm>
            <a:off x="4531947" y="3254574"/>
            <a:ext cx="1331764" cy="68772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solidFill>
                  <a:sysClr val="windowText" lastClr="000000"/>
                </a:solidFill>
                <a:latin typeface="Segoe UI" panose="020B0502040204020203" pitchFamily="34" charset="0"/>
                <a:ea typeface="Meiryo UI" panose="020B0604030504040204" pitchFamily="50" charset="-128"/>
              </a:rPr>
              <a:t>I3D</a:t>
            </a:r>
            <a:endParaRPr kumimoji="1" lang="ja-JP" altLang="en-US" sz="2400" dirty="0">
              <a:solidFill>
                <a:sysClr val="windowText" lastClr="000000"/>
              </a:solidFill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5C7AA58A-8994-4222-BFF1-9F6E0F684B45}"/>
              </a:ext>
            </a:extLst>
          </p:cNvPr>
          <p:cNvGrpSpPr/>
          <p:nvPr/>
        </p:nvGrpSpPr>
        <p:grpSpPr>
          <a:xfrm>
            <a:off x="7227174" y="3338399"/>
            <a:ext cx="702713" cy="524519"/>
            <a:chOff x="6174705" y="3395294"/>
            <a:chExt cx="1041744" cy="802925"/>
          </a:xfrm>
        </p:grpSpPr>
        <p:cxnSp>
          <p:nvCxnSpPr>
            <p:cNvPr id="174" name="直線コネクタ 173">
              <a:extLst>
                <a:ext uri="{FF2B5EF4-FFF2-40B4-BE49-F238E27FC236}">
                  <a16:creationId xmlns:a16="http://schemas.microsoft.com/office/drawing/2014/main" id="{998E8937-1198-47F6-8479-E8CD318766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4705" y="4198212"/>
              <a:ext cx="1041744" cy="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正方形/長方形 174">
              <a:extLst>
                <a:ext uri="{FF2B5EF4-FFF2-40B4-BE49-F238E27FC236}">
                  <a16:creationId xmlns:a16="http://schemas.microsoft.com/office/drawing/2014/main" id="{50A89AEF-B321-4E9D-A6C8-6587219431FD}"/>
                </a:ext>
              </a:extLst>
            </p:cNvPr>
            <p:cNvSpPr/>
            <p:nvPr/>
          </p:nvSpPr>
          <p:spPr>
            <a:xfrm>
              <a:off x="6325238" y="3395294"/>
              <a:ext cx="161364" cy="802919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dirty="0">
                <a:solidFill>
                  <a:sysClr val="windowText" lastClr="000000"/>
                </a:solidFill>
                <a:latin typeface="Segoe UI" panose="020B0502040204020203" pitchFamily="34" charset="0"/>
                <a:ea typeface="Meiryo UI" panose="020B0604030504040204" pitchFamily="50" charset="-128"/>
              </a:endParaRPr>
            </a:p>
          </p:txBody>
        </p:sp>
        <p:sp>
          <p:nvSpPr>
            <p:cNvPr id="176" name="正方形/長方形 175">
              <a:extLst>
                <a:ext uri="{FF2B5EF4-FFF2-40B4-BE49-F238E27FC236}">
                  <a16:creationId xmlns:a16="http://schemas.microsoft.com/office/drawing/2014/main" id="{F19F6847-0D59-4249-8EF7-8B78EB044741}"/>
                </a:ext>
              </a:extLst>
            </p:cNvPr>
            <p:cNvSpPr/>
            <p:nvPr/>
          </p:nvSpPr>
          <p:spPr>
            <a:xfrm>
              <a:off x="6637136" y="3792155"/>
              <a:ext cx="161358" cy="406057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dirty="0">
                <a:solidFill>
                  <a:sysClr val="windowText" lastClr="000000"/>
                </a:solidFill>
                <a:latin typeface="Segoe UI" panose="020B0502040204020203" pitchFamily="34" charset="0"/>
                <a:ea typeface="Meiryo UI" panose="020B0604030504040204" pitchFamily="50" charset="-128"/>
              </a:endParaRPr>
            </a:p>
          </p:txBody>
        </p:sp>
        <p:sp>
          <p:nvSpPr>
            <p:cNvPr id="177" name="正方形/長方形 176">
              <a:extLst>
                <a:ext uri="{FF2B5EF4-FFF2-40B4-BE49-F238E27FC236}">
                  <a16:creationId xmlns:a16="http://schemas.microsoft.com/office/drawing/2014/main" id="{C2E11123-7007-4E69-891E-B8573964C3A6}"/>
                </a:ext>
              </a:extLst>
            </p:cNvPr>
            <p:cNvSpPr/>
            <p:nvPr/>
          </p:nvSpPr>
          <p:spPr>
            <a:xfrm>
              <a:off x="6949032" y="3985155"/>
              <a:ext cx="161364" cy="213057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dirty="0">
                <a:solidFill>
                  <a:sysClr val="windowText" lastClr="000000"/>
                </a:solidFill>
                <a:latin typeface="Segoe UI" panose="020B0502040204020203" pitchFamily="34" charset="0"/>
                <a:ea typeface="Meiryo UI" panose="020B0604030504040204" pitchFamily="50" charset="-128"/>
              </a:endParaRPr>
            </a:p>
          </p:txBody>
        </p:sp>
      </p:grpSp>
      <p:sp>
        <p:nvSpPr>
          <p:cNvPr id="10" name="右矢印 9">
            <a:extLst>
              <a:ext uri="{FF2B5EF4-FFF2-40B4-BE49-F238E27FC236}">
                <a16:creationId xmlns:a16="http://schemas.microsoft.com/office/drawing/2014/main" id="{4A61BA7A-4786-4E7B-A281-EBF9578FD02C}"/>
              </a:ext>
            </a:extLst>
          </p:cNvPr>
          <p:cNvSpPr/>
          <p:nvPr/>
        </p:nvSpPr>
        <p:spPr>
          <a:xfrm>
            <a:off x="6235356" y="3455193"/>
            <a:ext cx="674042" cy="242618"/>
          </a:xfrm>
          <a:prstGeom prst="rightArrow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 dirty="0">
              <a:solidFill>
                <a:sysClr val="windowText" lastClr="000000"/>
              </a:solidFill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sp>
        <p:nvSpPr>
          <p:cNvPr id="11" name="角丸四角形 8">
            <a:extLst>
              <a:ext uri="{FF2B5EF4-FFF2-40B4-BE49-F238E27FC236}">
                <a16:creationId xmlns:a16="http://schemas.microsoft.com/office/drawing/2014/main" id="{E340B9A1-CEC9-4F6A-BEEA-C455EEE95FD5}"/>
              </a:ext>
            </a:extLst>
          </p:cNvPr>
          <p:cNvSpPr/>
          <p:nvPr/>
        </p:nvSpPr>
        <p:spPr>
          <a:xfrm>
            <a:off x="4544942" y="1446844"/>
            <a:ext cx="1331764" cy="68772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solidFill>
                  <a:sysClr val="windowText" lastClr="000000"/>
                </a:solidFill>
                <a:latin typeface="Segoe UI" panose="020B0502040204020203" pitchFamily="34" charset="0"/>
                <a:ea typeface="Meiryo UI" panose="020B0604030504040204" pitchFamily="50" charset="-128"/>
              </a:rPr>
              <a:t>I3D</a:t>
            </a:r>
            <a:endParaRPr kumimoji="1" lang="ja-JP" altLang="en-US" sz="2400" dirty="0">
              <a:solidFill>
                <a:sysClr val="windowText" lastClr="000000"/>
              </a:solidFill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sp>
        <p:nvSpPr>
          <p:cNvPr id="12" name="右矢印 9">
            <a:extLst>
              <a:ext uri="{FF2B5EF4-FFF2-40B4-BE49-F238E27FC236}">
                <a16:creationId xmlns:a16="http://schemas.microsoft.com/office/drawing/2014/main" id="{58EC4F48-51BF-4CA8-AC86-79EF7DAB3C01}"/>
              </a:ext>
            </a:extLst>
          </p:cNvPr>
          <p:cNvSpPr/>
          <p:nvPr/>
        </p:nvSpPr>
        <p:spPr>
          <a:xfrm>
            <a:off x="3525138" y="1719121"/>
            <a:ext cx="674042" cy="242618"/>
          </a:xfrm>
          <a:prstGeom prst="rightArrow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 dirty="0">
              <a:solidFill>
                <a:sysClr val="windowText" lastClr="000000"/>
              </a:solidFill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04185C6-F4C8-45B9-A861-666808176858}"/>
              </a:ext>
            </a:extLst>
          </p:cNvPr>
          <p:cNvSpPr txBox="1"/>
          <p:nvPr/>
        </p:nvSpPr>
        <p:spPr>
          <a:xfrm>
            <a:off x="10133902" y="3641230"/>
            <a:ext cx="1594348" cy="4053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認識結果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D342375-5035-41B4-B5FA-93D433B2A9EC}"/>
              </a:ext>
            </a:extLst>
          </p:cNvPr>
          <p:cNvSpPr txBox="1"/>
          <p:nvPr/>
        </p:nvSpPr>
        <p:spPr>
          <a:xfrm>
            <a:off x="250176" y="1367547"/>
            <a:ext cx="2227662" cy="405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全体画像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FB3F4D2C-6323-426E-BC5A-D4D1C6EF7377}"/>
              </a:ext>
            </a:extLst>
          </p:cNvPr>
          <p:cNvGrpSpPr/>
          <p:nvPr/>
        </p:nvGrpSpPr>
        <p:grpSpPr>
          <a:xfrm>
            <a:off x="7227175" y="1528006"/>
            <a:ext cx="702713" cy="524519"/>
            <a:chOff x="6174705" y="3395294"/>
            <a:chExt cx="1041744" cy="802925"/>
          </a:xfrm>
        </p:grpSpPr>
        <p:cxnSp>
          <p:nvCxnSpPr>
            <p:cNvPr id="170" name="直線コネクタ 169">
              <a:extLst>
                <a:ext uri="{FF2B5EF4-FFF2-40B4-BE49-F238E27FC236}">
                  <a16:creationId xmlns:a16="http://schemas.microsoft.com/office/drawing/2014/main" id="{25BA4DF4-D1B1-4341-89A6-D5A842AB53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4705" y="4198212"/>
              <a:ext cx="1041744" cy="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正方形/長方形 170">
              <a:extLst>
                <a:ext uri="{FF2B5EF4-FFF2-40B4-BE49-F238E27FC236}">
                  <a16:creationId xmlns:a16="http://schemas.microsoft.com/office/drawing/2014/main" id="{24BBFC16-3DC4-43F3-A7B1-C477392DF8E5}"/>
                </a:ext>
              </a:extLst>
            </p:cNvPr>
            <p:cNvSpPr/>
            <p:nvPr/>
          </p:nvSpPr>
          <p:spPr>
            <a:xfrm>
              <a:off x="6325238" y="3395294"/>
              <a:ext cx="161364" cy="802919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dirty="0">
                <a:solidFill>
                  <a:sysClr val="windowText" lastClr="000000"/>
                </a:solidFill>
                <a:latin typeface="Segoe UI" panose="020B0502040204020203" pitchFamily="34" charset="0"/>
                <a:ea typeface="Meiryo UI" panose="020B0604030504040204" pitchFamily="50" charset="-128"/>
              </a:endParaRPr>
            </a:p>
          </p:txBody>
        </p:sp>
        <p:sp>
          <p:nvSpPr>
            <p:cNvPr id="172" name="正方形/長方形 171">
              <a:extLst>
                <a:ext uri="{FF2B5EF4-FFF2-40B4-BE49-F238E27FC236}">
                  <a16:creationId xmlns:a16="http://schemas.microsoft.com/office/drawing/2014/main" id="{52641DE5-1A94-4571-AACF-4CD29668C877}"/>
                </a:ext>
              </a:extLst>
            </p:cNvPr>
            <p:cNvSpPr/>
            <p:nvPr/>
          </p:nvSpPr>
          <p:spPr>
            <a:xfrm>
              <a:off x="6637135" y="3606553"/>
              <a:ext cx="161364" cy="591660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dirty="0">
                <a:solidFill>
                  <a:sysClr val="windowText" lastClr="000000"/>
                </a:solidFill>
                <a:latin typeface="Segoe UI" panose="020B0502040204020203" pitchFamily="34" charset="0"/>
                <a:ea typeface="Meiryo UI" panose="020B0604030504040204" pitchFamily="50" charset="-128"/>
              </a:endParaRPr>
            </a:p>
          </p:txBody>
        </p:sp>
        <p:sp>
          <p:nvSpPr>
            <p:cNvPr id="173" name="正方形/長方形 172">
              <a:extLst>
                <a:ext uri="{FF2B5EF4-FFF2-40B4-BE49-F238E27FC236}">
                  <a16:creationId xmlns:a16="http://schemas.microsoft.com/office/drawing/2014/main" id="{EE7B74E0-E6C6-492B-8FFE-011C17E72110}"/>
                </a:ext>
              </a:extLst>
            </p:cNvPr>
            <p:cNvSpPr/>
            <p:nvPr/>
          </p:nvSpPr>
          <p:spPr>
            <a:xfrm>
              <a:off x="6949032" y="3985155"/>
              <a:ext cx="161364" cy="213057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dirty="0">
                <a:solidFill>
                  <a:sysClr val="windowText" lastClr="000000"/>
                </a:solidFill>
                <a:latin typeface="Segoe UI" panose="020B0502040204020203" pitchFamily="34" charset="0"/>
                <a:ea typeface="Meiryo UI" panose="020B0604030504040204" pitchFamily="50" charset="-128"/>
              </a:endParaRPr>
            </a:p>
          </p:txBody>
        </p:sp>
      </p:grpSp>
      <p:sp>
        <p:nvSpPr>
          <p:cNvPr id="16" name="右矢印 9">
            <a:extLst>
              <a:ext uri="{FF2B5EF4-FFF2-40B4-BE49-F238E27FC236}">
                <a16:creationId xmlns:a16="http://schemas.microsoft.com/office/drawing/2014/main" id="{BF418707-5BAD-456A-AD9A-900C212BF568}"/>
              </a:ext>
            </a:extLst>
          </p:cNvPr>
          <p:cNvSpPr/>
          <p:nvPr/>
        </p:nvSpPr>
        <p:spPr>
          <a:xfrm>
            <a:off x="6222467" y="1719121"/>
            <a:ext cx="674042" cy="242618"/>
          </a:xfrm>
          <a:prstGeom prst="rightArrow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 dirty="0">
              <a:solidFill>
                <a:sysClr val="windowText" lastClr="000000"/>
              </a:solidFill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sp>
        <p:nvSpPr>
          <p:cNvPr id="17" name="右矢印 10">
            <a:extLst>
              <a:ext uri="{FF2B5EF4-FFF2-40B4-BE49-F238E27FC236}">
                <a16:creationId xmlns:a16="http://schemas.microsoft.com/office/drawing/2014/main" id="{41C11DE6-0682-4853-801D-F268C56821B8}"/>
              </a:ext>
            </a:extLst>
          </p:cNvPr>
          <p:cNvSpPr/>
          <p:nvPr/>
        </p:nvSpPr>
        <p:spPr>
          <a:xfrm>
            <a:off x="3525138" y="5115333"/>
            <a:ext cx="674042" cy="242618"/>
          </a:xfrm>
          <a:prstGeom prst="rightArrow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 dirty="0">
              <a:solidFill>
                <a:sysClr val="windowText" lastClr="000000"/>
              </a:solidFill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7C3C224-059C-4C40-87BF-54B5A18A538C}"/>
              </a:ext>
            </a:extLst>
          </p:cNvPr>
          <p:cNvSpPr txBox="1"/>
          <p:nvPr/>
        </p:nvSpPr>
        <p:spPr>
          <a:xfrm>
            <a:off x="251939" y="4818233"/>
            <a:ext cx="2227662" cy="405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顔画像</a:t>
            </a:r>
          </a:p>
        </p:txBody>
      </p:sp>
      <p:sp>
        <p:nvSpPr>
          <p:cNvPr id="19" name="角丸四角形 8">
            <a:extLst>
              <a:ext uri="{FF2B5EF4-FFF2-40B4-BE49-F238E27FC236}">
                <a16:creationId xmlns:a16="http://schemas.microsoft.com/office/drawing/2014/main" id="{641E4DC7-8A7D-4D11-8BC8-DB7F71997D17}"/>
              </a:ext>
            </a:extLst>
          </p:cNvPr>
          <p:cNvSpPr/>
          <p:nvPr/>
        </p:nvSpPr>
        <p:spPr>
          <a:xfrm>
            <a:off x="4544942" y="4878886"/>
            <a:ext cx="1331764" cy="68772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solidFill>
                  <a:sysClr val="windowText" lastClr="000000"/>
                </a:solidFill>
                <a:latin typeface="Segoe UI" panose="020B0502040204020203" pitchFamily="34" charset="0"/>
                <a:ea typeface="Meiryo UI" panose="020B0604030504040204" pitchFamily="50" charset="-128"/>
              </a:rPr>
              <a:t>I3D</a:t>
            </a:r>
            <a:endParaRPr kumimoji="1" lang="ja-JP" altLang="en-US" sz="2400" dirty="0">
              <a:solidFill>
                <a:sysClr val="windowText" lastClr="000000"/>
              </a:solidFill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114B9108-314B-4E04-AB28-8FC02792498F}"/>
              </a:ext>
            </a:extLst>
          </p:cNvPr>
          <p:cNvGrpSpPr/>
          <p:nvPr/>
        </p:nvGrpSpPr>
        <p:grpSpPr>
          <a:xfrm>
            <a:off x="7227174" y="4958139"/>
            <a:ext cx="702713" cy="524519"/>
            <a:chOff x="6174705" y="3395294"/>
            <a:chExt cx="1041744" cy="802925"/>
          </a:xfrm>
        </p:grpSpPr>
        <p:cxnSp>
          <p:nvCxnSpPr>
            <p:cNvPr id="166" name="直線コネクタ 165">
              <a:extLst>
                <a:ext uri="{FF2B5EF4-FFF2-40B4-BE49-F238E27FC236}">
                  <a16:creationId xmlns:a16="http://schemas.microsoft.com/office/drawing/2014/main" id="{5F2498EE-B3C5-4B4E-AF40-D1D362072E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4705" y="4198212"/>
              <a:ext cx="1041744" cy="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正方形/長方形 166">
              <a:extLst>
                <a:ext uri="{FF2B5EF4-FFF2-40B4-BE49-F238E27FC236}">
                  <a16:creationId xmlns:a16="http://schemas.microsoft.com/office/drawing/2014/main" id="{B286C4EF-EEFB-4E01-B950-6EA4C3B2FE24}"/>
                </a:ext>
              </a:extLst>
            </p:cNvPr>
            <p:cNvSpPr/>
            <p:nvPr/>
          </p:nvSpPr>
          <p:spPr>
            <a:xfrm>
              <a:off x="6325238" y="3395294"/>
              <a:ext cx="161363" cy="802919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dirty="0">
                <a:solidFill>
                  <a:sysClr val="windowText" lastClr="000000"/>
                </a:solidFill>
                <a:latin typeface="Segoe UI" panose="020B0502040204020203" pitchFamily="34" charset="0"/>
                <a:ea typeface="Meiryo UI" panose="020B0604030504040204" pitchFamily="50" charset="-128"/>
              </a:endParaRPr>
            </a:p>
          </p:txBody>
        </p:sp>
        <p:sp>
          <p:nvSpPr>
            <p:cNvPr id="168" name="正方形/長方形 167">
              <a:extLst>
                <a:ext uri="{FF2B5EF4-FFF2-40B4-BE49-F238E27FC236}">
                  <a16:creationId xmlns:a16="http://schemas.microsoft.com/office/drawing/2014/main" id="{53AC16C4-22D6-45E8-913D-94989BB5068B}"/>
                </a:ext>
              </a:extLst>
            </p:cNvPr>
            <p:cNvSpPr/>
            <p:nvPr/>
          </p:nvSpPr>
          <p:spPr>
            <a:xfrm>
              <a:off x="6637135" y="3606553"/>
              <a:ext cx="161364" cy="591660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dirty="0">
                <a:solidFill>
                  <a:sysClr val="windowText" lastClr="000000"/>
                </a:solidFill>
                <a:latin typeface="Segoe UI" panose="020B0502040204020203" pitchFamily="34" charset="0"/>
                <a:ea typeface="Meiryo UI" panose="020B0604030504040204" pitchFamily="50" charset="-128"/>
              </a:endParaRPr>
            </a:p>
          </p:txBody>
        </p:sp>
        <p:sp>
          <p:nvSpPr>
            <p:cNvPr id="169" name="正方形/長方形 168">
              <a:extLst>
                <a:ext uri="{FF2B5EF4-FFF2-40B4-BE49-F238E27FC236}">
                  <a16:creationId xmlns:a16="http://schemas.microsoft.com/office/drawing/2014/main" id="{9E7AADD0-26CD-4D7E-82D6-09652CD30168}"/>
                </a:ext>
              </a:extLst>
            </p:cNvPr>
            <p:cNvSpPr/>
            <p:nvPr/>
          </p:nvSpPr>
          <p:spPr>
            <a:xfrm>
              <a:off x="6949032" y="3985155"/>
              <a:ext cx="161364" cy="213057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dirty="0">
                <a:solidFill>
                  <a:sysClr val="windowText" lastClr="000000"/>
                </a:solidFill>
                <a:latin typeface="Segoe UI" panose="020B0502040204020203" pitchFamily="34" charset="0"/>
                <a:ea typeface="Meiryo UI" panose="020B0604030504040204" pitchFamily="50" charset="-128"/>
              </a:endParaRPr>
            </a:p>
          </p:txBody>
        </p:sp>
      </p:grpSp>
      <p:sp>
        <p:nvSpPr>
          <p:cNvPr id="21" name="右矢印 9">
            <a:extLst>
              <a:ext uri="{FF2B5EF4-FFF2-40B4-BE49-F238E27FC236}">
                <a16:creationId xmlns:a16="http://schemas.microsoft.com/office/drawing/2014/main" id="{030B95FB-994C-4C42-AEF5-EE1DD80BFB18}"/>
              </a:ext>
            </a:extLst>
          </p:cNvPr>
          <p:cNvSpPr/>
          <p:nvPr/>
        </p:nvSpPr>
        <p:spPr>
          <a:xfrm>
            <a:off x="6228864" y="5115333"/>
            <a:ext cx="674042" cy="242618"/>
          </a:xfrm>
          <a:prstGeom prst="rightArrow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 dirty="0">
              <a:solidFill>
                <a:sysClr val="windowText" lastClr="000000"/>
              </a:solidFill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sp>
        <p:nvSpPr>
          <p:cNvPr id="22" name="右矢印 12">
            <a:extLst>
              <a:ext uri="{FF2B5EF4-FFF2-40B4-BE49-F238E27FC236}">
                <a16:creationId xmlns:a16="http://schemas.microsoft.com/office/drawing/2014/main" id="{E973B7EB-2FAF-4A38-914F-0F90F3566F02}"/>
              </a:ext>
            </a:extLst>
          </p:cNvPr>
          <p:cNvSpPr/>
          <p:nvPr/>
        </p:nvSpPr>
        <p:spPr>
          <a:xfrm>
            <a:off x="3525138" y="4267929"/>
            <a:ext cx="674042" cy="242618"/>
          </a:xfrm>
          <a:prstGeom prst="rightArrow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 dirty="0">
              <a:solidFill>
                <a:sysClr val="windowText" lastClr="000000"/>
              </a:solidFill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E917DD3-4B05-4446-8C58-3DA52B9446EC}"/>
              </a:ext>
            </a:extLst>
          </p:cNvPr>
          <p:cNvSpPr txBox="1"/>
          <p:nvPr/>
        </p:nvSpPr>
        <p:spPr>
          <a:xfrm>
            <a:off x="250176" y="4011677"/>
            <a:ext cx="2227662" cy="405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左手画像</a:t>
            </a:r>
          </a:p>
        </p:txBody>
      </p:sp>
      <p:sp>
        <p:nvSpPr>
          <p:cNvPr id="24" name="角丸四角形 8">
            <a:extLst>
              <a:ext uri="{FF2B5EF4-FFF2-40B4-BE49-F238E27FC236}">
                <a16:creationId xmlns:a16="http://schemas.microsoft.com/office/drawing/2014/main" id="{9ADD0CFE-8445-4C0E-9A6F-74F644FF0CD1}"/>
              </a:ext>
            </a:extLst>
          </p:cNvPr>
          <p:cNvSpPr/>
          <p:nvPr/>
        </p:nvSpPr>
        <p:spPr>
          <a:xfrm>
            <a:off x="4542066" y="4060362"/>
            <a:ext cx="1331764" cy="68772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solidFill>
                  <a:sysClr val="windowText" lastClr="000000"/>
                </a:solidFill>
                <a:latin typeface="Segoe UI" panose="020B0502040204020203" pitchFamily="34" charset="0"/>
                <a:ea typeface="Meiryo UI" panose="020B0604030504040204" pitchFamily="50" charset="-128"/>
              </a:rPr>
              <a:t>I3D</a:t>
            </a:r>
            <a:endParaRPr kumimoji="1" lang="ja-JP" altLang="en-US" sz="2400" dirty="0">
              <a:solidFill>
                <a:sysClr val="windowText" lastClr="000000"/>
              </a:solidFill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00A60238-0675-4666-A8A0-DC2F27A5F66F}"/>
              </a:ext>
            </a:extLst>
          </p:cNvPr>
          <p:cNvGrpSpPr/>
          <p:nvPr/>
        </p:nvGrpSpPr>
        <p:grpSpPr>
          <a:xfrm>
            <a:off x="7242176" y="4208486"/>
            <a:ext cx="702713" cy="444213"/>
            <a:chOff x="6174705" y="3518224"/>
            <a:chExt cx="1041744" cy="679995"/>
          </a:xfrm>
        </p:grpSpPr>
        <p:cxnSp>
          <p:nvCxnSpPr>
            <p:cNvPr id="162" name="直線コネクタ 161">
              <a:extLst>
                <a:ext uri="{FF2B5EF4-FFF2-40B4-BE49-F238E27FC236}">
                  <a16:creationId xmlns:a16="http://schemas.microsoft.com/office/drawing/2014/main" id="{2732C181-C5AE-4CF3-B622-037A5768AA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4705" y="4198212"/>
              <a:ext cx="1041744" cy="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正方形/長方形 162">
              <a:extLst>
                <a:ext uri="{FF2B5EF4-FFF2-40B4-BE49-F238E27FC236}">
                  <a16:creationId xmlns:a16="http://schemas.microsoft.com/office/drawing/2014/main" id="{BE894A2B-2BA1-4A3C-AA13-1A083A104CD4}"/>
                </a:ext>
              </a:extLst>
            </p:cNvPr>
            <p:cNvSpPr/>
            <p:nvPr/>
          </p:nvSpPr>
          <p:spPr>
            <a:xfrm>
              <a:off x="6325238" y="3637695"/>
              <a:ext cx="161363" cy="560516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dirty="0">
                <a:solidFill>
                  <a:sysClr val="windowText" lastClr="000000"/>
                </a:solidFill>
                <a:latin typeface="Segoe UI" panose="020B0502040204020203" pitchFamily="34" charset="0"/>
                <a:ea typeface="Meiryo UI" panose="020B0604030504040204" pitchFamily="50" charset="-128"/>
              </a:endParaRPr>
            </a:p>
          </p:txBody>
        </p:sp>
        <p:sp>
          <p:nvSpPr>
            <p:cNvPr id="164" name="正方形/長方形 163">
              <a:extLst>
                <a:ext uri="{FF2B5EF4-FFF2-40B4-BE49-F238E27FC236}">
                  <a16:creationId xmlns:a16="http://schemas.microsoft.com/office/drawing/2014/main" id="{CEAF8E6A-563D-4700-9609-665EC7DDE579}"/>
                </a:ext>
              </a:extLst>
            </p:cNvPr>
            <p:cNvSpPr/>
            <p:nvPr/>
          </p:nvSpPr>
          <p:spPr>
            <a:xfrm>
              <a:off x="6637136" y="3518224"/>
              <a:ext cx="152195" cy="679989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dirty="0">
                <a:solidFill>
                  <a:sysClr val="windowText" lastClr="000000"/>
                </a:solidFill>
                <a:latin typeface="Segoe UI" panose="020B0502040204020203" pitchFamily="34" charset="0"/>
                <a:ea typeface="Meiryo UI" panose="020B0604030504040204" pitchFamily="50" charset="-128"/>
              </a:endParaRPr>
            </a:p>
          </p:txBody>
        </p:sp>
        <p:sp>
          <p:nvSpPr>
            <p:cNvPr id="165" name="正方形/長方形 164">
              <a:extLst>
                <a:ext uri="{FF2B5EF4-FFF2-40B4-BE49-F238E27FC236}">
                  <a16:creationId xmlns:a16="http://schemas.microsoft.com/office/drawing/2014/main" id="{20498F91-BBD2-4AAF-86F9-084F415088C4}"/>
                </a:ext>
              </a:extLst>
            </p:cNvPr>
            <p:cNvSpPr/>
            <p:nvPr/>
          </p:nvSpPr>
          <p:spPr>
            <a:xfrm>
              <a:off x="6949032" y="3985155"/>
              <a:ext cx="161364" cy="213057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dirty="0">
                <a:solidFill>
                  <a:sysClr val="windowText" lastClr="000000"/>
                </a:solidFill>
                <a:latin typeface="Segoe UI" panose="020B0502040204020203" pitchFamily="34" charset="0"/>
                <a:ea typeface="Meiryo UI" panose="020B0604030504040204" pitchFamily="50" charset="-128"/>
              </a:endParaRPr>
            </a:p>
          </p:txBody>
        </p:sp>
      </p:grpSp>
      <p:sp>
        <p:nvSpPr>
          <p:cNvPr id="26" name="右矢印 9">
            <a:extLst>
              <a:ext uri="{FF2B5EF4-FFF2-40B4-BE49-F238E27FC236}">
                <a16:creationId xmlns:a16="http://schemas.microsoft.com/office/drawing/2014/main" id="{A606AB14-EC7F-4E29-85EB-0D36712C0BCE}"/>
              </a:ext>
            </a:extLst>
          </p:cNvPr>
          <p:cNvSpPr/>
          <p:nvPr/>
        </p:nvSpPr>
        <p:spPr>
          <a:xfrm>
            <a:off x="6231287" y="4267821"/>
            <a:ext cx="674042" cy="242618"/>
          </a:xfrm>
          <a:prstGeom prst="rightArrow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 dirty="0">
              <a:solidFill>
                <a:sysClr val="windowText" lastClr="000000"/>
              </a:solidFill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33C620C-E241-4C86-BF8A-946FF9AFD042}"/>
              </a:ext>
            </a:extLst>
          </p:cNvPr>
          <p:cNvSpPr txBox="1"/>
          <p:nvPr/>
        </p:nvSpPr>
        <p:spPr>
          <a:xfrm>
            <a:off x="6509047" y="873901"/>
            <a:ext cx="2060124" cy="4053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分類スコア</a:t>
            </a:r>
          </a:p>
        </p:txBody>
      </p:sp>
      <p:cxnSp>
        <p:nvCxnSpPr>
          <p:cNvPr id="29" name="コネクタ: カギ線 28">
            <a:extLst>
              <a:ext uri="{FF2B5EF4-FFF2-40B4-BE49-F238E27FC236}">
                <a16:creationId xmlns:a16="http://schemas.microsoft.com/office/drawing/2014/main" id="{AB656489-EE6A-4D3F-BFA2-65A1DA2F549A}"/>
              </a:ext>
            </a:extLst>
          </p:cNvPr>
          <p:cNvCxnSpPr>
            <a:cxnSpLocks/>
          </p:cNvCxnSpPr>
          <p:nvPr/>
        </p:nvCxnSpPr>
        <p:spPr>
          <a:xfrm>
            <a:off x="8005952" y="2697511"/>
            <a:ext cx="1052393" cy="886164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コネクタ: カギ線 30">
            <a:extLst>
              <a:ext uri="{FF2B5EF4-FFF2-40B4-BE49-F238E27FC236}">
                <a16:creationId xmlns:a16="http://schemas.microsoft.com/office/drawing/2014/main" id="{DE16A1CE-BFEA-4ADE-8359-BA2F5BDFADF2}"/>
              </a:ext>
            </a:extLst>
          </p:cNvPr>
          <p:cNvCxnSpPr>
            <a:cxnSpLocks/>
          </p:cNvCxnSpPr>
          <p:nvPr/>
        </p:nvCxnSpPr>
        <p:spPr>
          <a:xfrm flipV="1">
            <a:off x="8057463" y="4089221"/>
            <a:ext cx="1000883" cy="374909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コネクタ: カギ線 31">
            <a:extLst>
              <a:ext uri="{FF2B5EF4-FFF2-40B4-BE49-F238E27FC236}">
                <a16:creationId xmlns:a16="http://schemas.microsoft.com/office/drawing/2014/main" id="{97993697-D6D3-4A96-8A6F-F33A12DFA36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936138" y="4175518"/>
            <a:ext cx="1208504" cy="1035910"/>
          </a:xfrm>
          <a:prstGeom prst="bentConnector3">
            <a:avLst>
              <a:gd name="adj1" fmla="val -619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右矢印 9">
            <a:extLst>
              <a:ext uri="{FF2B5EF4-FFF2-40B4-BE49-F238E27FC236}">
                <a16:creationId xmlns:a16="http://schemas.microsoft.com/office/drawing/2014/main" id="{D395B11A-72EC-41FB-8A4B-F32B72D0AA20}"/>
              </a:ext>
            </a:extLst>
          </p:cNvPr>
          <p:cNvSpPr/>
          <p:nvPr/>
        </p:nvSpPr>
        <p:spPr>
          <a:xfrm>
            <a:off x="9442689" y="3708771"/>
            <a:ext cx="674042" cy="242618"/>
          </a:xfrm>
          <a:prstGeom prst="rightArrow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 dirty="0">
              <a:solidFill>
                <a:sysClr val="windowText" lastClr="000000"/>
              </a:solidFill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7389162D-8D99-478D-BB41-90EE6A765ABB}"/>
              </a:ext>
            </a:extLst>
          </p:cNvPr>
          <p:cNvSpPr txBox="1"/>
          <p:nvPr/>
        </p:nvSpPr>
        <p:spPr>
          <a:xfrm>
            <a:off x="250176" y="2174870"/>
            <a:ext cx="2227662" cy="7225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オプティカルフロー画像</a:t>
            </a:r>
          </a:p>
        </p:txBody>
      </p: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0CF0CC96-7474-4857-9DD8-B10D9F1ED8BD}"/>
              </a:ext>
            </a:extLst>
          </p:cNvPr>
          <p:cNvGrpSpPr/>
          <p:nvPr/>
        </p:nvGrpSpPr>
        <p:grpSpPr>
          <a:xfrm>
            <a:off x="2543695" y="2178390"/>
            <a:ext cx="788222" cy="737545"/>
            <a:chOff x="2027198" y="1895648"/>
            <a:chExt cx="799892" cy="772863"/>
          </a:xfrm>
        </p:grpSpPr>
        <p:pic>
          <p:nvPicPr>
            <p:cNvPr id="159" name="図 158" descr="光, 雪, 男, 民衆 が含まれている画像&#10;&#10;自動的に生成された説明">
              <a:extLst>
                <a:ext uri="{FF2B5EF4-FFF2-40B4-BE49-F238E27FC236}">
                  <a16:creationId xmlns:a16="http://schemas.microsoft.com/office/drawing/2014/main" id="{D6D2CCC9-DBBA-41F3-A9E9-BAA65CE02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7198" y="1895648"/>
              <a:ext cx="549087" cy="54908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60" name="図 159" descr="光, 雪, 男, 民衆 が含まれている画像&#10;&#10;自動的に生成された説明">
              <a:extLst>
                <a:ext uri="{FF2B5EF4-FFF2-40B4-BE49-F238E27FC236}">
                  <a16:creationId xmlns:a16="http://schemas.microsoft.com/office/drawing/2014/main" id="{61240BE3-5657-4FB1-8373-6F556A8A9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5177" y="1994079"/>
              <a:ext cx="549087" cy="54908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61" name="図 160" descr="光, 雪, 男, 民衆 が含まれている画像&#10;&#10;自動的に生成された説明">
              <a:extLst>
                <a:ext uri="{FF2B5EF4-FFF2-40B4-BE49-F238E27FC236}">
                  <a16:creationId xmlns:a16="http://schemas.microsoft.com/office/drawing/2014/main" id="{293F4784-5540-4339-87A7-8F15CE208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8003" y="2119424"/>
              <a:ext cx="549087" cy="54908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36" name="角丸四角形 8">
            <a:extLst>
              <a:ext uri="{FF2B5EF4-FFF2-40B4-BE49-F238E27FC236}">
                <a16:creationId xmlns:a16="http://schemas.microsoft.com/office/drawing/2014/main" id="{0913BF0B-20D1-401C-A503-E826BDA2EC99}"/>
              </a:ext>
            </a:extLst>
          </p:cNvPr>
          <p:cNvSpPr/>
          <p:nvPr/>
        </p:nvSpPr>
        <p:spPr>
          <a:xfrm>
            <a:off x="4544937" y="2233908"/>
            <a:ext cx="1331764" cy="68772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solidFill>
                  <a:sysClr val="windowText" lastClr="000000"/>
                </a:solidFill>
                <a:latin typeface="Segoe UI" panose="020B0502040204020203" pitchFamily="34" charset="0"/>
                <a:ea typeface="Meiryo UI" panose="020B0604030504040204" pitchFamily="50" charset="-128"/>
              </a:rPr>
              <a:t>I3D</a:t>
            </a:r>
            <a:endParaRPr kumimoji="1" lang="ja-JP" altLang="en-US" sz="2400" dirty="0">
              <a:solidFill>
                <a:sysClr val="windowText" lastClr="000000"/>
              </a:solidFill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sp>
        <p:nvSpPr>
          <p:cNvPr id="37" name="右矢印 9">
            <a:extLst>
              <a:ext uri="{FF2B5EF4-FFF2-40B4-BE49-F238E27FC236}">
                <a16:creationId xmlns:a16="http://schemas.microsoft.com/office/drawing/2014/main" id="{F1A96F32-F720-4D6E-A409-286EF61866EA}"/>
              </a:ext>
            </a:extLst>
          </p:cNvPr>
          <p:cNvSpPr/>
          <p:nvPr/>
        </p:nvSpPr>
        <p:spPr>
          <a:xfrm>
            <a:off x="3525133" y="2506184"/>
            <a:ext cx="674042" cy="242618"/>
          </a:xfrm>
          <a:prstGeom prst="rightArrow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 dirty="0">
              <a:solidFill>
                <a:sysClr val="windowText" lastClr="000000"/>
              </a:solidFill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EE1CBA1B-F75A-4762-BD35-30885743788D}"/>
              </a:ext>
            </a:extLst>
          </p:cNvPr>
          <p:cNvGrpSpPr/>
          <p:nvPr/>
        </p:nvGrpSpPr>
        <p:grpSpPr>
          <a:xfrm>
            <a:off x="7227171" y="2417253"/>
            <a:ext cx="702713" cy="422336"/>
            <a:chOff x="6174705" y="3551714"/>
            <a:chExt cx="1041744" cy="646505"/>
          </a:xfrm>
        </p:grpSpPr>
        <p:cxnSp>
          <p:nvCxnSpPr>
            <p:cNvPr id="155" name="直線コネクタ 154">
              <a:extLst>
                <a:ext uri="{FF2B5EF4-FFF2-40B4-BE49-F238E27FC236}">
                  <a16:creationId xmlns:a16="http://schemas.microsoft.com/office/drawing/2014/main" id="{5DBE4CF8-6E78-4A91-9DD7-CC83771688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4705" y="4198212"/>
              <a:ext cx="1041744" cy="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正方形/長方形 155">
              <a:extLst>
                <a:ext uri="{FF2B5EF4-FFF2-40B4-BE49-F238E27FC236}">
                  <a16:creationId xmlns:a16="http://schemas.microsoft.com/office/drawing/2014/main" id="{74542C39-DEE3-4AA1-B513-AA23FFA239E0}"/>
                </a:ext>
              </a:extLst>
            </p:cNvPr>
            <p:cNvSpPr/>
            <p:nvPr/>
          </p:nvSpPr>
          <p:spPr>
            <a:xfrm>
              <a:off x="6325238" y="3551714"/>
              <a:ext cx="161363" cy="646498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dirty="0">
                <a:solidFill>
                  <a:sysClr val="windowText" lastClr="000000"/>
                </a:solidFill>
                <a:latin typeface="Segoe UI" panose="020B0502040204020203" pitchFamily="34" charset="0"/>
                <a:ea typeface="Meiryo UI" panose="020B0604030504040204" pitchFamily="50" charset="-128"/>
              </a:endParaRPr>
            </a:p>
          </p:txBody>
        </p:sp>
        <p:sp>
          <p:nvSpPr>
            <p:cNvPr id="157" name="正方形/長方形 156">
              <a:extLst>
                <a:ext uri="{FF2B5EF4-FFF2-40B4-BE49-F238E27FC236}">
                  <a16:creationId xmlns:a16="http://schemas.microsoft.com/office/drawing/2014/main" id="{BA597221-29D7-42CC-B7A1-73061E584B96}"/>
                </a:ext>
              </a:extLst>
            </p:cNvPr>
            <p:cNvSpPr/>
            <p:nvPr/>
          </p:nvSpPr>
          <p:spPr>
            <a:xfrm>
              <a:off x="6637135" y="3606553"/>
              <a:ext cx="161364" cy="591660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dirty="0">
                <a:solidFill>
                  <a:sysClr val="windowText" lastClr="000000"/>
                </a:solidFill>
                <a:latin typeface="Segoe UI" panose="020B0502040204020203" pitchFamily="34" charset="0"/>
                <a:ea typeface="Meiryo UI" panose="020B0604030504040204" pitchFamily="50" charset="-128"/>
              </a:endParaRPr>
            </a:p>
          </p:txBody>
        </p:sp>
        <p:sp>
          <p:nvSpPr>
            <p:cNvPr id="158" name="正方形/長方形 157">
              <a:extLst>
                <a:ext uri="{FF2B5EF4-FFF2-40B4-BE49-F238E27FC236}">
                  <a16:creationId xmlns:a16="http://schemas.microsoft.com/office/drawing/2014/main" id="{8401FA19-B6B2-4978-B2D3-438EC34F94AB}"/>
                </a:ext>
              </a:extLst>
            </p:cNvPr>
            <p:cNvSpPr/>
            <p:nvPr/>
          </p:nvSpPr>
          <p:spPr>
            <a:xfrm>
              <a:off x="6949032" y="3985155"/>
              <a:ext cx="161364" cy="213057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dirty="0">
                <a:solidFill>
                  <a:sysClr val="windowText" lastClr="000000"/>
                </a:solidFill>
                <a:latin typeface="Segoe UI" panose="020B0502040204020203" pitchFamily="34" charset="0"/>
                <a:ea typeface="Meiryo UI" panose="020B0604030504040204" pitchFamily="50" charset="-128"/>
              </a:endParaRPr>
            </a:p>
          </p:txBody>
        </p:sp>
      </p:grpSp>
      <p:sp>
        <p:nvSpPr>
          <p:cNvPr id="39" name="右矢印 9">
            <a:extLst>
              <a:ext uri="{FF2B5EF4-FFF2-40B4-BE49-F238E27FC236}">
                <a16:creationId xmlns:a16="http://schemas.microsoft.com/office/drawing/2014/main" id="{8902D7CB-6E42-489D-B142-DA3DABBF3607}"/>
              </a:ext>
            </a:extLst>
          </p:cNvPr>
          <p:cNvSpPr/>
          <p:nvPr/>
        </p:nvSpPr>
        <p:spPr>
          <a:xfrm>
            <a:off x="6222463" y="2506184"/>
            <a:ext cx="674042" cy="242618"/>
          </a:xfrm>
          <a:prstGeom prst="rightArrow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 dirty="0">
              <a:solidFill>
                <a:sysClr val="windowText" lastClr="000000"/>
              </a:solidFill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677ECED1-D7B4-421C-84BA-1A9130A7D52D}"/>
              </a:ext>
            </a:extLst>
          </p:cNvPr>
          <p:cNvSpPr txBox="1"/>
          <p:nvPr/>
        </p:nvSpPr>
        <p:spPr>
          <a:xfrm>
            <a:off x="252552" y="5843405"/>
            <a:ext cx="2227662" cy="40532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骨格情報</a:t>
            </a:r>
          </a:p>
        </p:txBody>
      </p:sp>
      <p:sp>
        <p:nvSpPr>
          <p:cNvPr id="41" name="右矢印 9">
            <a:extLst>
              <a:ext uri="{FF2B5EF4-FFF2-40B4-BE49-F238E27FC236}">
                <a16:creationId xmlns:a16="http://schemas.microsoft.com/office/drawing/2014/main" id="{DB13D999-1BE1-4BCF-A014-DFA938205157}"/>
              </a:ext>
            </a:extLst>
          </p:cNvPr>
          <p:cNvSpPr/>
          <p:nvPr/>
        </p:nvSpPr>
        <p:spPr>
          <a:xfrm>
            <a:off x="3525137" y="6081852"/>
            <a:ext cx="674042" cy="242618"/>
          </a:xfrm>
          <a:prstGeom prst="rightArrow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 dirty="0">
              <a:solidFill>
                <a:sysClr val="windowText" lastClr="000000"/>
              </a:solidFill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4D1C76DB-2C09-4E43-B165-BE8C081C0992}"/>
              </a:ext>
            </a:extLst>
          </p:cNvPr>
          <p:cNvGrpSpPr/>
          <p:nvPr/>
        </p:nvGrpSpPr>
        <p:grpSpPr>
          <a:xfrm>
            <a:off x="7227174" y="5890736"/>
            <a:ext cx="702713" cy="524519"/>
            <a:chOff x="6174705" y="3395294"/>
            <a:chExt cx="1041744" cy="802925"/>
          </a:xfrm>
        </p:grpSpPr>
        <p:cxnSp>
          <p:nvCxnSpPr>
            <p:cNvPr id="151" name="直線コネクタ 150">
              <a:extLst>
                <a:ext uri="{FF2B5EF4-FFF2-40B4-BE49-F238E27FC236}">
                  <a16:creationId xmlns:a16="http://schemas.microsoft.com/office/drawing/2014/main" id="{47A2C4E3-5AB1-448E-80EF-ED3C15D3FC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4705" y="4198212"/>
              <a:ext cx="1041744" cy="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正方形/長方形 151">
              <a:extLst>
                <a:ext uri="{FF2B5EF4-FFF2-40B4-BE49-F238E27FC236}">
                  <a16:creationId xmlns:a16="http://schemas.microsoft.com/office/drawing/2014/main" id="{29932E79-8314-4C1C-85C1-7BBF16DDB921}"/>
                </a:ext>
              </a:extLst>
            </p:cNvPr>
            <p:cNvSpPr/>
            <p:nvPr/>
          </p:nvSpPr>
          <p:spPr>
            <a:xfrm>
              <a:off x="6325238" y="3395294"/>
              <a:ext cx="161364" cy="802919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dirty="0">
                <a:solidFill>
                  <a:sysClr val="windowText" lastClr="000000"/>
                </a:solidFill>
                <a:latin typeface="Segoe UI" panose="020B0502040204020203" pitchFamily="34" charset="0"/>
                <a:ea typeface="Meiryo UI" panose="020B0604030504040204" pitchFamily="50" charset="-128"/>
              </a:endParaRPr>
            </a:p>
          </p:txBody>
        </p:sp>
        <p:sp>
          <p:nvSpPr>
            <p:cNvPr id="153" name="正方形/長方形 152">
              <a:extLst>
                <a:ext uri="{FF2B5EF4-FFF2-40B4-BE49-F238E27FC236}">
                  <a16:creationId xmlns:a16="http://schemas.microsoft.com/office/drawing/2014/main" id="{35FC1A18-59BC-4F7A-A3C4-0DBAA487B935}"/>
                </a:ext>
              </a:extLst>
            </p:cNvPr>
            <p:cNvSpPr/>
            <p:nvPr/>
          </p:nvSpPr>
          <p:spPr>
            <a:xfrm>
              <a:off x="6637136" y="3753776"/>
              <a:ext cx="161358" cy="444436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dirty="0">
                <a:solidFill>
                  <a:sysClr val="windowText" lastClr="000000"/>
                </a:solidFill>
                <a:latin typeface="Segoe UI" panose="020B0502040204020203" pitchFamily="34" charset="0"/>
                <a:ea typeface="Meiryo UI" panose="020B0604030504040204" pitchFamily="50" charset="-128"/>
              </a:endParaRPr>
            </a:p>
          </p:txBody>
        </p:sp>
        <p:sp>
          <p:nvSpPr>
            <p:cNvPr id="154" name="正方形/長方形 153">
              <a:extLst>
                <a:ext uri="{FF2B5EF4-FFF2-40B4-BE49-F238E27FC236}">
                  <a16:creationId xmlns:a16="http://schemas.microsoft.com/office/drawing/2014/main" id="{B1BDE13F-7B0F-42E5-BF37-2D8BA64F6849}"/>
                </a:ext>
              </a:extLst>
            </p:cNvPr>
            <p:cNvSpPr/>
            <p:nvPr/>
          </p:nvSpPr>
          <p:spPr>
            <a:xfrm>
              <a:off x="6949032" y="3726036"/>
              <a:ext cx="161358" cy="472175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dirty="0">
                <a:solidFill>
                  <a:sysClr val="windowText" lastClr="000000"/>
                </a:solidFill>
                <a:latin typeface="Segoe UI" panose="020B0502040204020203" pitchFamily="34" charset="0"/>
                <a:ea typeface="Meiryo UI" panose="020B0604030504040204" pitchFamily="50" charset="-128"/>
              </a:endParaRPr>
            </a:p>
          </p:txBody>
        </p:sp>
      </p:grpSp>
      <p:sp>
        <p:nvSpPr>
          <p:cNvPr id="43" name="右矢印 9">
            <a:extLst>
              <a:ext uri="{FF2B5EF4-FFF2-40B4-BE49-F238E27FC236}">
                <a16:creationId xmlns:a16="http://schemas.microsoft.com/office/drawing/2014/main" id="{FD267FF5-D073-44D7-8E7C-36C9BF7C9776}"/>
              </a:ext>
            </a:extLst>
          </p:cNvPr>
          <p:cNvSpPr/>
          <p:nvPr/>
        </p:nvSpPr>
        <p:spPr>
          <a:xfrm>
            <a:off x="6222466" y="6081852"/>
            <a:ext cx="674042" cy="242618"/>
          </a:xfrm>
          <a:prstGeom prst="rightArrow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 dirty="0">
              <a:solidFill>
                <a:sysClr val="windowText" lastClr="000000"/>
              </a:solidFill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sp>
        <p:nvSpPr>
          <p:cNvPr id="44" name="角丸四角形 8">
            <a:extLst>
              <a:ext uri="{FF2B5EF4-FFF2-40B4-BE49-F238E27FC236}">
                <a16:creationId xmlns:a16="http://schemas.microsoft.com/office/drawing/2014/main" id="{F78FB8F2-DCB3-44D7-A514-947BF6B1EFCB}"/>
              </a:ext>
            </a:extLst>
          </p:cNvPr>
          <p:cNvSpPr/>
          <p:nvPr/>
        </p:nvSpPr>
        <p:spPr>
          <a:xfrm>
            <a:off x="4530506" y="5859286"/>
            <a:ext cx="1331764" cy="68772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solidFill>
                  <a:sysClr val="windowText" lastClr="000000"/>
                </a:solidFill>
                <a:latin typeface="Segoe UI" panose="020B0502040204020203" pitchFamily="34" charset="0"/>
                <a:ea typeface="Meiryo UI" panose="020B0604030504040204" pitchFamily="50" charset="-128"/>
              </a:rPr>
              <a:t>ST-GCN</a:t>
            </a:r>
            <a:endParaRPr kumimoji="1" lang="ja-JP" altLang="en-US" sz="2400" dirty="0">
              <a:solidFill>
                <a:sysClr val="windowText" lastClr="000000"/>
              </a:solidFill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cxnSp>
        <p:nvCxnSpPr>
          <p:cNvPr id="45" name="コネクタ: カギ線 44">
            <a:extLst>
              <a:ext uri="{FF2B5EF4-FFF2-40B4-BE49-F238E27FC236}">
                <a16:creationId xmlns:a16="http://schemas.microsoft.com/office/drawing/2014/main" id="{757E4EFE-AB76-48C4-8753-F7DB4A7E5A18}"/>
              </a:ext>
            </a:extLst>
          </p:cNvPr>
          <p:cNvCxnSpPr>
            <a:cxnSpLocks/>
          </p:cNvCxnSpPr>
          <p:nvPr/>
        </p:nvCxnSpPr>
        <p:spPr>
          <a:xfrm rot="16200000" flipH="1">
            <a:off x="7700276" y="2225607"/>
            <a:ext cx="1673865" cy="1042272"/>
          </a:xfrm>
          <a:prstGeom prst="bentConnector3">
            <a:avLst>
              <a:gd name="adj1" fmla="val -87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コネクタ: カギ線 45">
            <a:extLst>
              <a:ext uri="{FF2B5EF4-FFF2-40B4-BE49-F238E27FC236}">
                <a16:creationId xmlns:a16="http://schemas.microsoft.com/office/drawing/2014/main" id="{FB9CCBB7-564C-4837-A268-33B08BC6D36E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487044" y="4659641"/>
            <a:ext cx="2141720" cy="1000883"/>
          </a:xfrm>
          <a:prstGeom prst="bentConnector3">
            <a:avLst>
              <a:gd name="adj1" fmla="val 436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E48FD8CA-B39E-4406-BBBA-0C8BA061D93A}"/>
              </a:ext>
            </a:extLst>
          </p:cNvPr>
          <p:cNvSpPr/>
          <p:nvPr/>
        </p:nvSpPr>
        <p:spPr>
          <a:xfrm>
            <a:off x="110837" y="3182713"/>
            <a:ext cx="8123042" cy="2415385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2F2C4832-9EB0-4044-BFC0-AF627D4CC746}"/>
              </a:ext>
            </a:extLst>
          </p:cNvPr>
          <p:cNvSpPr/>
          <p:nvPr/>
        </p:nvSpPr>
        <p:spPr>
          <a:xfrm>
            <a:off x="119423" y="5823255"/>
            <a:ext cx="8123042" cy="801002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四角形: 角を丸くする 48">
            <a:extLst>
              <a:ext uri="{FF2B5EF4-FFF2-40B4-BE49-F238E27FC236}">
                <a16:creationId xmlns:a16="http://schemas.microsoft.com/office/drawing/2014/main" id="{ACFEC693-7DDB-4726-9CAF-0E19B32ABFD4}"/>
              </a:ext>
            </a:extLst>
          </p:cNvPr>
          <p:cNvSpPr/>
          <p:nvPr/>
        </p:nvSpPr>
        <p:spPr>
          <a:xfrm>
            <a:off x="9247703" y="5297725"/>
            <a:ext cx="2777780" cy="50554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Segoe UI" panose="020B0502040204020203" pitchFamily="34" charset="0"/>
              </a:rPr>
              <a:t>C. </a:t>
            </a:r>
            <a:r>
              <a:rPr kumimoji="1" lang="ja-JP" altLang="en-US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Segoe UI" panose="020B0502040204020203" pitchFamily="34" charset="0"/>
              </a:rPr>
              <a:t>骨格ストリーム</a:t>
            </a:r>
            <a:endParaRPr kumimoji="1" lang="en-US" altLang="ja-JP" sz="24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Segoe UI" panose="020B0502040204020203" pitchFamily="34" charset="0"/>
            </a:endParaRPr>
          </a:p>
        </p:txBody>
      </p:sp>
      <p:sp>
        <p:nvSpPr>
          <p:cNvPr id="50" name="四角形: 角を丸くする 49">
            <a:extLst>
              <a:ext uri="{FF2B5EF4-FFF2-40B4-BE49-F238E27FC236}">
                <a16:creationId xmlns:a16="http://schemas.microsoft.com/office/drawing/2014/main" id="{971DCFFC-20CC-4DEB-9671-50440B66EE2D}"/>
              </a:ext>
            </a:extLst>
          </p:cNvPr>
          <p:cNvSpPr/>
          <p:nvPr/>
        </p:nvSpPr>
        <p:spPr>
          <a:xfrm>
            <a:off x="8791028" y="2223018"/>
            <a:ext cx="3248574" cy="50554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Segoe UI" panose="020B0502040204020203" pitchFamily="34" charset="0"/>
              </a:rPr>
              <a:t>B. </a:t>
            </a:r>
            <a:r>
              <a:rPr kumimoji="1" lang="ja-JP" altLang="en-US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Segoe UI" panose="020B0502040204020203" pitchFamily="34" charset="0"/>
              </a:rPr>
              <a:t>局所画像ストリーム</a:t>
            </a:r>
            <a:endParaRPr kumimoji="1" lang="en-US" altLang="ja-JP" sz="24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Segoe UI" panose="020B0502040204020203" pitchFamily="34" charset="0"/>
            </a:endParaRPr>
          </a:p>
        </p:txBody>
      </p: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id="{F14B6767-AAFF-451D-96EB-DE2F2BCBECE1}"/>
              </a:ext>
            </a:extLst>
          </p:cNvPr>
          <p:cNvCxnSpPr>
            <a:cxnSpLocks/>
            <a:stCxn id="50" idx="2"/>
          </p:cNvCxnSpPr>
          <p:nvPr/>
        </p:nvCxnSpPr>
        <p:spPr>
          <a:xfrm flipH="1">
            <a:off x="8373219" y="2728563"/>
            <a:ext cx="2042096" cy="426644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90BBDB79-1162-4403-8542-BC6E878A21B8}"/>
              </a:ext>
            </a:extLst>
          </p:cNvPr>
          <p:cNvCxnSpPr>
            <a:cxnSpLocks/>
            <a:stCxn id="49" idx="2"/>
          </p:cNvCxnSpPr>
          <p:nvPr/>
        </p:nvCxnSpPr>
        <p:spPr>
          <a:xfrm flipH="1">
            <a:off x="8335422" y="5803270"/>
            <a:ext cx="2301171" cy="317093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3BCF10EE-197C-4165-A31D-ACD41BF95F23}"/>
              </a:ext>
            </a:extLst>
          </p:cNvPr>
          <p:cNvSpPr/>
          <p:nvPr/>
        </p:nvSpPr>
        <p:spPr>
          <a:xfrm>
            <a:off x="110837" y="1311282"/>
            <a:ext cx="8123042" cy="1647613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四角形: 角を丸くする 53">
            <a:extLst>
              <a:ext uri="{FF2B5EF4-FFF2-40B4-BE49-F238E27FC236}">
                <a16:creationId xmlns:a16="http://schemas.microsoft.com/office/drawing/2014/main" id="{92441D39-E8F0-4B70-A3E5-84DB594D0439}"/>
              </a:ext>
            </a:extLst>
          </p:cNvPr>
          <p:cNvSpPr/>
          <p:nvPr/>
        </p:nvSpPr>
        <p:spPr>
          <a:xfrm>
            <a:off x="9066557" y="651164"/>
            <a:ext cx="2958925" cy="50554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Segoe UI" panose="020B0502040204020203" pitchFamily="34" charset="0"/>
              </a:rPr>
              <a:t>A. </a:t>
            </a:r>
            <a:r>
              <a:rPr kumimoji="1" lang="ja-JP" altLang="en-US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Segoe UI" panose="020B0502040204020203" pitchFamily="34" charset="0"/>
              </a:rPr>
              <a:t>ベースストリーム</a:t>
            </a:r>
            <a:endParaRPr kumimoji="1" lang="en-US" altLang="ja-JP" sz="24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Segoe UI" panose="020B0502040204020203" pitchFamily="34" charset="0"/>
            </a:endParaRPr>
          </a:p>
        </p:txBody>
      </p:sp>
      <p:cxnSp>
        <p:nvCxnSpPr>
          <p:cNvPr id="55" name="直線矢印コネクタ 54">
            <a:extLst>
              <a:ext uri="{FF2B5EF4-FFF2-40B4-BE49-F238E27FC236}">
                <a16:creationId xmlns:a16="http://schemas.microsoft.com/office/drawing/2014/main" id="{2C72B573-6430-44EA-AB1A-1A26399F475A}"/>
              </a:ext>
            </a:extLst>
          </p:cNvPr>
          <p:cNvCxnSpPr>
            <a:cxnSpLocks/>
            <a:stCxn id="54" idx="2"/>
          </p:cNvCxnSpPr>
          <p:nvPr/>
        </p:nvCxnSpPr>
        <p:spPr>
          <a:xfrm flipH="1">
            <a:off x="8373218" y="1156709"/>
            <a:ext cx="2172802" cy="304896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6DEED1BE-C839-45A6-9F45-445990EA4E90}"/>
              </a:ext>
            </a:extLst>
          </p:cNvPr>
          <p:cNvGrpSpPr/>
          <p:nvPr/>
        </p:nvGrpSpPr>
        <p:grpSpPr>
          <a:xfrm>
            <a:off x="2513176" y="1351739"/>
            <a:ext cx="793742" cy="776033"/>
            <a:chOff x="2831793" y="1757"/>
            <a:chExt cx="3098683" cy="3128304"/>
          </a:xfrm>
        </p:grpSpPr>
        <p:pic>
          <p:nvPicPr>
            <p:cNvPr id="148" name="図 147" descr="手を挙げている女性&#10;&#10;中程度の精度で自動的に生成された説明">
              <a:extLst>
                <a:ext uri="{FF2B5EF4-FFF2-40B4-BE49-F238E27FC236}">
                  <a16:creationId xmlns:a16="http://schemas.microsoft.com/office/drawing/2014/main" id="{342B5298-BADE-479F-BC4E-3440B088BF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31793" y="1757"/>
              <a:ext cx="2438400" cy="24384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49" name="図 148" descr="手を挙げている女性&#10;&#10;中程度の精度で自動的に生成された説明">
              <a:extLst>
                <a:ext uri="{FF2B5EF4-FFF2-40B4-BE49-F238E27FC236}">
                  <a16:creationId xmlns:a16="http://schemas.microsoft.com/office/drawing/2014/main" id="{AA22FCAD-6EE8-42E3-806A-70C67901F0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61936" y="346710"/>
              <a:ext cx="2438401" cy="243840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50" name="図 149" descr="手を挙げている女性&#10;&#10;中程度の精度で自動的に生成された説明">
              <a:extLst>
                <a:ext uri="{FF2B5EF4-FFF2-40B4-BE49-F238E27FC236}">
                  <a16:creationId xmlns:a16="http://schemas.microsoft.com/office/drawing/2014/main" id="{B1E15CED-F4A4-4304-BD7B-E985131C0B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92075" y="691660"/>
              <a:ext cx="2438401" cy="243840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grpSp>
        <p:nvGrpSpPr>
          <p:cNvPr id="57" name="グループ化 56">
            <a:extLst>
              <a:ext uri="{FF2B5EF4-FFF2-40B4-BE49-F238E27FC236}">
                <a16:creationId xmlns:a16="http://schemas.microsoft.com/office/drawing/2014/main" id="{79DF0C12-EFFA-47CE-AC42-8BE60C516FA0}"/>
              </a:ext>
            </a:extLst>
          </p:cNvPr>
          <p:cNvGrpSpPr/>
          <p:nvPr/>
        </p:nvGrpSpPr>
        <p:grpSpPr>
          <a:xfrm>
            <a:off x="2518777" y="4816929"/>
            <a:ext cx="763770" cy="739659"/>
            <a:chOff x="1907358" y="2655745"/>
            <a:chExt cx="1099793" cy="1099793"/>
          </a:xfrm>
        </p:grpSpPr>
        <p:pic>
          <p:nvPicPr>
            <p:cNvPr id="145" name="図 144" descr="男性の顔&#10;&#10;自動的に生成された説明">
              <a:extLst>
                <a:ext uri="{FF2B5EF4-FFF2-40B4-BE49-F238E27FC236}">
                  <a16:creationId xmlns:a16="http://schemas.microsoft.com/office/drawing/2014/main" id="{617B6B4E-CF23-46D1-9EA8-E48F64F38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7358" y="2655745"/>
              <a:ext cx="794993" cy="79499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46" name="図 145" descr="男性の顔&#10;&#10;自動的に生成された説明">
              <a:extLst>
                <a:ext uri="{FF2B5EF4-FFF2-40B4-BE49-F238E27FC236}">
                  <a16:creationId xmlns:a16="http://schemas.microsoft.com/office/drawing/2014/main" id="{BF128899-18F3-40D3-95DF-27C69EC35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59758" y="2808145"/>
              <a:ext cx="794993" cy="79499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47" name="図 146" descr="男性の顔&#10;&#10;自動的に生成された説明">
              <a:extLst>
                <a:ext uri="{FF2B5EF4-FFF2-40B4-BE49-F238E27FC236}">
                  <a16:creationId xmlns:a16="http://schemas.microsoft.com/office/drawing/2014/main" id="{DBE20A0B-56DD-4EA0-B18A-8BDCD05B6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12158" y="2960545"/>
              <a:ext cx="794993" cy="79499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grpSp>
        <p:nvGrpSpPr>
          <p:cNvPr id="58" name="グループ化 57">
            <a:extLst>
              <a:ext uri="{FF2B5EF4-FFF2-40B4-BE49-F238E27FC236}">
                <a16:creationId xmlns:a16="http://schemas.microsoft.com/office/drawing/2014/main" id="{13A367CE-6FCC-48CC-835F-18C83B863CD3}"/>
              </a:ext>
            </a:extLst>
          </p:cNvPr>
          <p:cNvGrpSpPr/>
          <p:nvPr/>
        </p:nvGrpSpPr>
        <p:grpSpPr>
          <a:xfrm>
            <a:off x="2515924" y="3201084"/>
            <a:ext cx="772832" cy="748434"/>
            <a:chOff x="4854804" y="5521494"/>
            <a:chExt cx="1241196" cy="1241196"/>
          </a:xfrm>
        </p:grpSpPr>
        <p:pic>
          <p:nvPicPr>
            <p:cNvPr id="142" name="図 141" descr="人の手&#10;&#10;中程度の精度で自動的に生成された説明">
              <a:extLst>
                <a:ext uri="{FF2B5EF4-FFF2-40B4-BE49-F238E27FC236}">
                  <a16:creationId xmlns:a16="http://schemas.microsoft.com/office/drawing/2014/main" id="{90270FAA-8EF7-40C7-87E5-14956284E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4804" y="5521494"/>
              <a:ext cx="936396" cy="93639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43" name="図 142" descr="人の手&#10;&#10;中程度の精度で自動的に生成された説明">
              <a:extLst>
                <a:ext uri="{FF2B5EF4-FFF2-40B4-BE49-F238E27FC236}">
                  <a16:creationId xmlns:a16="http://schemas.microsoft.com/office/drawing/2014/main" id="{186FCB57-2426-4337-9CE5-81D495B36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7204" y="5673894"/>
              <a:ext cx="936396" cy="93639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44" name="図 143" descr="人の手&#10;&#10;中程度の精度で自動的に生成された説明">
              <a:extLst>
                <a:ext uri="{FF2B5EF4-FFF2-40B4-BE49-F238E27FC236}">
                  <a16:creationId xmlns:a16="http://schemas.microsoft.com/office/drawing/2014/main" id="{A8CF5959-F09B-46AD-BEA5-3BA5941DA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604" y="5826294"/>
              <a:ext cx="936396" cy="93639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grpSp>
        <p:nvGrpSpPr>
          <p:cNvPr id="59" name="グループ化 58">
            <a:extLst>
              <a:ext uri="{FF2B5EF4-FFF2-40B4-BE49-F238E27FC236}">
                <a16:creationId xmlns:a16="http://schemas.microsoft.com/office/drawing/2014/main" id="{414B7F54-096D-4A1C-AD45-182A80BA4DB6}"/>
              </a:ext>
            </a:extLst>
          </p:cNvPr>
          <p:cNvGrpSpPr/>
          <p:nvPr/>
        </p:nvGrpSpPr>
        <p:grpSpPr>
          <a:xfrm>
            <a:off x="2513177" y="3992012"/>
            <a:ext cx="793742" cy="768685"/>
            <a:chOff x="7773970" y="5421842"/>
            <a:chExt cx="1340847" cy="1340847"/>
          </a:xfrm>
        </p:grpSpPr>
        <p:pic>
          <p:nvPicPr>
            <p:cNvPr id="139" name="図 138" descr="人, 男, 探す, 手 が含まれている画像&#10;&#10;自動的に生成された説明">
              <a:extLst>
                <a:ext uri="{FF2B5EF4-FFF2-40B4-BE49-F238E27FC236}">
                  <a16:creationId xmlns:a16="http://schemas.microsoft.com/office/drawing/2014/main" id="{96006DC4-9CCD-482D-9061-6BB145E6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3970" y="5421842"/>
              <a:ext cx="1036047" cy="103604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40" name="図 139" descr="人, 男, 探す, 手 が含まれている画像&#10;&#10;自動的に生成された説明">
              <a:extLst>
                <a:ext uri="{FF2B5EF4-FFF2-40B4-BE49-F238E27FC236}">
                  <a16:creationId xmlns:a16="http://schemas.microsoft.com/office/drawing/2014/main" id="{553A2E5A-7545-48CF-97C4-81773FA19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6370" y="5574242"/>
              <a:ext cx="1036047" cy="103604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41" name="図 140" descr="人, 男, 探す, 手 が含まれている画像&#10;&#10;自動的に生成された説明">
              <a:extLst>
                <a:ext uri="{FF2B5EF4-FFF2-40B4-BE49-F238E27FC236}">
                  <a16:creationId xmlns:a16="http://schemas.microsoft.com/office/drawing/2014/main" id="{2CB46C62-B4AF-43A3-8EE3-3BE91DA1F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8770" y="5726642"/>
              <a:ext cx="1036047" cy="103604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id="{FB111201-A961-4219-96C0-DE9B22164F1A}"/>
              </a:ext>
            </a:extLst>
          </p:cNvPr>
          <p:cNvGrpSpPr/>
          <p:nvPr/>
        </p:nvGrpSpPr>
        <p:grpSpPr>
          <a:xfrm>
            <a:off x="2514961" y="5865393"/>
            <a:ext cx="771401" cy="721932"/>
            <a:chOff x="2677083" y="3599623"/>
            <a:chExt cx="1263321" cy="1263321"/>
          </a:xfrm>
        </p:grpSpPr>
        <p:grpSp>
          <p:nvGrpSpPr>
            <p:cNvPr id="61" name="グループ化 60">
              <a:extLst>
                <a:ext uri="{FF2B5EF4-FFF2-40B4-BE49-F238E27FC236}">
                  <a16:creationId xmlns:a16="http://schemas.microsoft.com/office/drawing/2014/main" id="{51A6B44C-A9FB-4D67-8BDA-459C2EA56439}"/>
                </a:ext>
              </a:extLst>
            </p:cNvPr>
            <p:cNvGrpSpPr/>
            <p:nvPr/>
          </p:nvGrpSpPr>
          <p:grpSpPr>
            <a:xfrm>
              <a:off x="2677083" y="3599623"/>
              <a:ext cx="958521" cy="958521"/>
              <a:chOff x="2677083" y="2120943"/>
              <a:chExt cx="2437201" cy="2437201"/>
            </a:xfrm>
          </p:grpSpPr>
          <p:sp>
            <p:nvSpPr>
              <p:cNvPr id="114" name="正方形/長方形 113">
                <a:extLst>
                  <a:ext uri="{FF2B5EF4-FFF2-40B4-BE49-F238E27FC236}">
                    <a16:creationId xmlns:a16="http://schemas.microsoft.com/office/drawing/2014/main" id="{F2FAA8E7-ED31-4854-B450-C5AA7C95DB6D}"/>
                  </a:ext>
                </a:extLst>
              </p:cNvPr>
              <p:cNvSpPr/>
              <p:nvPr/>
            </p:nvSpPr>
            <p:spPr>
              <a:xfrm>
                <a:off x="2677083" y="2120943"/>
                <a:ext cx="2437201" cy="243720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grpSp>
            <p:nvGrpSpPr>
              <p:cNvPr id="115" name="グループ化 114">
                <a:extLst>
                  <a:ext uri="{FF2B5EF4-FFF2-40B4-BE49-F238E27FC236}">
                    <a16:creationId xmlns:a16="http://schemas.microsoft.com/office/drawing/2014/main" id="{6535A26B-E25B-477A-94CD-4254909B68E9}"/>
                  </a:ext>
                </a:extLst>
              </p:cNvPr>
              <p:cNvGrpSpPr/>
              <p:nvPr/>
            </p:nvGrpSpPr>
            <p:grpSpPr>
              <a:xfrm>
                <a:off x="2818511" y="2586534"/>
                <a:ext cx="2015545" cy="1645918"/>
                <a:chOff x="2818511" y="2586534"/>
                <a:chExt cx="2015545" cy="1645918"/>
              </a:xfrm>
            </p:grpSpPr>
            <p:sp>
              <p:nvSpPr>
                <p:cNvPr id="116" name="楕円 115">
                  <a:extLst>
                    <a:ext uri="{FF2B5EF4-FFF2-40B4-BE49-F238E27FC236}">
                      <a16:creationId xmlns:a16="http://schemas.microsoft.com/office/drawing/2014/main" id="{B9B56C95-C54D-4FC1-BA77-2411C14518FB}"/>
                    </a:ext>
                  </a:extLst>
                </p:cNvPr>
                <p:cNvSpPr/>
                <p:nvPr/>
              </p:nvSpPr>
              <p:spPr>
                <a:xfrm>
                  <a:off x="4464247" y="3276302"/>
                  <a:ext cx="55987" cy="55987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7" name="楕円 116">
                  <a:extLst>
                    <a:ext uri="{FF2B5EF4-FFF2-40B4-BE49-F238E27FC236}">
                      <a16:creationId xmlns:a16="http://schemas.microsoft.com/office/drawing/2014/main" id="{4DB95FD4-8C6E-4BF2-9D14-65E5AA0AACDF}"/>
                    </a:ext>
                  </a:extLst>
                </p:cNvPr>
                <p:cNvSpPr/>
                <p:nvPr/>
              </p:nvSpPr>
              <p:spPr>
                <a:xfrm>
                  <a:off x="2818511" y="3574600"/>
                  <a:ext cx="55987" cy="5598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8" name="楕円 117">
                  <a:extLst>
                    <a:ext uri="{FF2B5EF4-FFF2-40B4-BE49-F238E27FC236}">
                      <a16:creationId xmlns:a16="http://schemas.microsoft.com/office/drawing/2014/main" id="{F466C5C5-361C-4A5A-8D60-85E90526DCE0}"/>
                    </a:ext>
                  </a:extLst>
                </p:cNvPr>
                <p:cNvSpPr/>
                <p:nvPr/>
              </p:nvSpPr>
              <p:spPr>
                <a:xfrm>
                  <a:off x="4778069" y="3518613"/>
                  <a:ext cx="55987" cy="559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9" name="楕円 118">
                  <a:extLst>
                    <a:ext uri="{FF2B5EF4-FFF2-40B4-BE49-F238E27FC236}">
                      <a16:creationId xmlns:a16="http://schemas.microsoft.com/office/drawing/2014/main" id="{69766275-09F0-4257-BEF4-E55CCA4F607D}"/>
                    </a:ext>
                  </a:extLst>
                </p:cNvPr>
                <p:cNvSpPr/>
                <p:nvPr/>
              </p:nvSpPr>
              <p:spPr>
                <a:xfrm>
                  <a:off x="3622163" y="2742079"/>
                  <a:ext cx="55987" cy="55987"/>
                </a:xfrm>
                <a:prstGeom prst="ellipse">
                  <a:avLst/>
                </a:prstGeom>
                <a:solidFill>
                  <a:srgbClr val="FF66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20" name="直線コネクタ 119">
                  <a:extLst>
                    <a:ext uri="{FF2B5EF4-FFF2-40B4-BE49-F238E27FC236}">
                      <a16:creationId xmlns:a16="http://schemas.microsoft.com/office/drawing/2014/main" id="{3102E171-1924-4D56-A575-EA7627DB066E}"/>
                    </a:ext>
                  </a:extLst>
                </p:cNvPr>
                <p:cNvCxnSpPr>
                  <a:cxnSpLocks/>
                  <a:stCxn id="122" idx="3"/>
                  <a:endCxn id="123" idx="3"/>
                </p:cNvCxnSpPr>
                <p:nvPr/>
              </p:nvCxnSpPr>
              <p:spPr>
                <a:xfrm flipV="1">
                  <a:off x="3078654" y="3359947"/>
                  <a:ext cx="433902" cy="689345"/>
                </a:xfrm>
                <a:prstGeom prst="line">
                  <a:avLst/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直線コネクタ 120">
                  <a:extLst>
                    <a:ext uri="{FF2B5EF4-FFF2-40B4-BE49-F238E27FC236}">
                      <a16:creationId xmlns:a16="http://schemas.microsoft.com/office/drawing/2014/main" id="{6B7CC618-D43F-4687-B68C-399DE06D600D}"/>
                    </a:ext>
                  </a:extLst>
                </p:cNvPr>
                <p:cNvCxnSpPr>
                  <a:cxnSpLocks/>
                  <a:stCxn id="122" idx="4"/>
                  <a:endCxn id="117" idx="1"/>
                </p:cNvCxnSpPr>
                <p:nvPr/>
              </p:nvCxnSpPr>
              <p:spPr>
                <a:xfrm flipH="1" flipV="1">
                  <a:off x="2826710" y="3582799"/>
                  <a:ext cx="271738" cy="474692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2" name="楕円 121">
                  <a:extLst>
                    <a:ext uri="{FF2B5EF4-FFF2-40B4-BE49-F238E27FC236}">
                      <a16:creationId xmlns:a16="http://schemas.microsoft.com/office/drawing/2014/main" id="{53D7D84F-5BB4-495A-812E-3919BCDAAD7E}"/>
                    </a:ext>
                  </a:extLst>
                </p:cNvPr>
                <p:cNvSpPr/>
                <p:nvPr/>
              </p:nvSpPr>
              <p:spPr>
                <a:xfrm>
                  <a:off x="3070455" y="4001504"/>
                  <a:ext cx="55987" cy="55987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3" name="楕円 122">
                  <a:extLst>
                    <a:ext uri="{FF2B5EF4-FFF2-40B4-BE49-F238E27FC236}">
                      <a16:creationId xmlns:a16="http://schemas.microsoft.com/office/drawing/2014/main" id="{64E6876B-367C-44B0-BBA3-06D309307B08}"/>
                    </a:ext>
                  </a:extLst>
                </p:cNvPr>
                <p:cNvSpPr/>
                <p:nvPr/>
              </p:nvSpPr>
              <p:spPr>
                <a:xfrm>
                  <a:off x="3504356" y="3312159"/>
                  <a:ext cx="55987" cy="55987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24" name="直線コネクタ 123">
                  <a:extLst>
                    <a:ext uri="{FF2B5EF4-FFF2-40B4-BE49-F238E27FC236}">
                      <a16:creationId xmlns:a16="http://schemas.microsoft.com/office/drawing/2014/main" id="{AD0D8652-3198-4D4E-B3FE-6746A3873176}"/>
                    </a:ext>
                  </a:extLst>
                </p:cNvPr>
                <p:cNvCxnSpPr>
                  <a:cxnSpLocks/>
                  <a:stCxn id="126" idx="4"/>
                  <a:endCxn id="118" idx="0"/>
                </p:cNvCxnSpPr>
                <p:nvPr/>
              </p:nvCxnSpPr>
              <p:spPr>
                <a:xfrm flipV="1">
                  <a:off x="4778070" y="3518613"/>
                  <a:ext cx="27994" cy="713839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直線コネクタ 124">
                  <a:extLst>
                    <a:ext uri="{FF2B5EF4-FFF2-40B4-BE49-F238E27FC236}">
                      <a16:creationId xmlns:a16="http://schemas.microsoft.com/office/drawing/2014/main" id="{52781E15-EDF7-4ECD-BE43-7D5C23421731}"/>
                    </a:ext>
                  </a:extLst>
                </p:cNvPr>
                <p:cNvCxnSpPr>
                  <a:cxnSpLocks/>
                  <a:stCxn id="116" idx="4"/>
                  <a:endCxn id="126" idx="4"/>
                </p:cNvCxnSpPr>
                <p:nvPr/>
              </p:nvCxnSpPr>
              <p:spPr>
                <a:xfrm>
                  <a:off x="4492241" y="3332290"/>
                  <a:ext cx="285829" cy="900162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6" name="楕円 125">
                  <a:extLst>
                    <a:ext uri="{FF2B5EF4-FFF2-40B4-BE49-F238E27FC236}">
                      <a16:creationId xmlns:a16="http://schemas.microsoft.com/office/drawing/2014/main" id="{C67018F7-01A8-4A2A-A53D-BCAFECC9DD1F}"/>
                    </a:ext>
                  </a:extLst>
                </p:cNvPr>
                <p:cNvSpPr/>
                <p:nvPr/>
              </p:nvSpPr>
              <p:spPr>
                <a:xfrm>
                  <a:off x="4750076" y="4176464"/>
                  <a:ext cx="55987" cy="55987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27" name="直線コネクタ 126">
                  <a:extLst>
                    <a:ext uri="{FF2B5EF4-FFF2-40B4-BE49-F238E27FC236}">
                      <a16:creationId xmlns:a16="http://schemas.microsoft.com/office/drawing/2014/main" id="{0A84752D-4298-43F5-B5DF-55687E5E5DD9}"/>
                    </a:ext>
                  </a:extLst>
                </p:cNvPr>
                <p:cNvCxnSpPr>
                  <a:cxnSpLocks/>
                  <a:stCxn id="116" idx="6"/>
                  <a:endCxn id="130" idx="2"/>
                </p:cNvCxnSpPr>
                <p:nvPr/>
              </p:nvCxnSpPr>
              <p:spPr>
                <a:xfrm flipH="1" flipV="1">
                  <a:off x="3923679" y="3220597"/>
                  <a:ext cx="596556" cy="83699"/>
                </a:xfrm>
                <a:prstGeom prst="line">
                  <a:avLst/>
                </a:prstGeom>
                <a:ln w="38100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直線コネクタ 127">
                  <a:extLst>
                    <a:ext uri="{FF2B5EF4-FFF2-40B4-BE49-F238E27FC236}">
                      <a16:creationId xmlns:a16="http://schemas.microsoft.com/office/drawing/2014/main" id="{23BF2C81-D453-43FE-B078-F0B7ADAF5904}"/>
                    </a:ext>
                  </a:extLst>
                </p:cNvPr>
                <p:cNvCxnSpPr>
                  <a:cxnSpLocks/>
                  <a:stCxn id="130" idx="4"/>
                  <a:endCxn id="138" idx="0"/>
                </p:cNvCxnSpPr>
                <p:nvPr/>
              </p:nvCxnSpPr>
              <p:spPr>
                <a:xfrm flipH="1" flipV="1">
                  <a:off x="3895685" y="2686092"/>
                  <a:ext cx="55987" cy="562499"/>
                </a:xfrm>
                <a:prstGeom prst="line">
                  <a:avLst/>
                </a:prstGeom>
                <a:ln w="38100">
                  <a:solidFill>
                    <a:srgbClr val="FF006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線コネクタ 128">
                  <a:extLst>
                    <a:ext uri="{FF2B5EF4-FFF2-40B4-BE49-F238E27FC236}">
                      <a16:creationId xmlns:a16="http://schemas.microsoft.com/office/drawing/2014/main" id="{1794AD94-05BD-4216-8DBB-B1C4BD5733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1540000" flipV="1">
                  <a:off x="3521628" y="3216986"/>
                  <a:ext cx="450816" cy="118633"/>
                </a:xfrm>
                <a:prstGeom prst="line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0" name="楕円 129">
                  <a:extLst>
                    <a:ext uri="{FF2B5EF4-FFF2-40B4-BE49-F238E27FC236}">
                      <a16:creationId xmlns:a16="http://schemas.microsoft.com/office/drawing/2014/main" id="{27A50BC2-C477-468E-9BF4-51C7B93908F8}"/>
                    </a:ext>
                  </a:extLst>
                </p:cNvPr>
                <p:cNvSpPr/>
                <p:nvPr/>
              </p:nvSpPr>
              <p:spPr>
                <a:xfrm>
                  <a:off x="3923679" y="3192603"/>
                  <a:ext cx="55987" cy="559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31" name="直線コネクタ 130">
                  <a:extLst>
                    <a:ext uri="{FF2B5EF4-FFF2-40B4-BE49-F238E27FC236}">
                      <a16:creationId xmlns:a16="http://schemas.microsoft.com/office/drawing/2014/main" id="{558182CD-7945-4ADD-B7CA-85B6695A9932}"/>
                    </a:ext>
                  </a:extLst>
                </p:cNvPr>
                <p:cNvCxnSpPr>
                  <a:cxnSpLocks/>
                  <a:stCxn id="136" idx="1"/>
                  <a:endCxn id="135" idx="5"/>
                </p:cNvCxnSpPr>
                <p:nvPr/>
              </p:nvCxnSpPr>
              <p:spPr>
                <a:xfrm>
                  <a:off x="3984366" y="2594733"/>
                  <a:ext cx="176642" cy="167140"/>
                </a:xfrm>
                <a:prstGeom prst="line">
                  <a:avLst/>
                </a:prstGeom>
                <a:ln w="38100">
                  <a:solidFill>
                    <a:srgbClr val="66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直線コネクタ 131">
                  <a:extLst>
                    <a:ext uri="{FF2B5EF4-FFF2-40B4-BE49-F238E27FC236}">
                      <a16:creationId xmlns:a16="http://schemas.microsoft.com/office/drawing/2014/main" id="{BF074EDD-2D3C-48E5-9D46-646C88761285}"/>
                    </a:ext>
                  </a:extLst>
                </p:cNvPr>
                <p:cNvCxnSpPr>
                  <a:cxnSpLocks/>
                  <a:stCxn id="138" idx="3"/>
                  <a:endCxn id="136" idx="0"/>
                </p:cNvCxnSpPr>
                <p:nvPr/>
              </p:nvCxnSpPr>
              <p:spPr>
                <a:xfrm flipV="1">
                  <a:off x="3875890" y="2586534"/>
                  <a:ext cx="128270" cy="147346"/>
                </a:xfrm>
                <a:prstGeom prst="line">
                  <a:avLst/>
                </a:prstGeom>
                <a:ln w="38100">
                  <a:solidFill>
                    <a:srgbClr val="CC00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直線コネクタ 132">
                  <a:extLst>
                    <a:ext uri="{FF2B5EF4-FFF2-40B4-BE49-F238E27FC236}">
                      <a16:creationId xmlns:a16="http://schemas.microsoft.com/office/drawing/2014/main" id="{95295747-6531-430D-8844-D6F1447036B9}"/>
                    </a:ext>
                  </a:extLst>
                </p:cNvPr>
                <p:cNvCxnSpPr>
                  <a:cxnSpLocks/>
                  <a:stCxn id="119" idx="3"/>
                  <a:endCxn id="137" idx="7"/>
                </p:cNvCxnSpPr>
                <p:nvPr/>
              </p:nvCxnSpPr>
              <p:spPr>
                <a:xfrm flipV="1">
                  <a:off x="3630362" y="2622727"/>
                  <a:ext cx="189764" cy="167140"/>
                </a:xfrm>
                <a:prstGeom prst="line">
                  <a:avLst/>
                </a:prstGeom>
                <a:ln w="38100">
                  <a:solidFill>
                    <a:srgbClr val="FF6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直線コネクタ 133">
                  <a:extLst>
                    <a:ext uri="{FF2B5EF4-FFF2-40B4-BE49-F238E27FC236}">
                      <a16:creationId xmlns:a16="http://schemas.microsoft.com/office/drawing/2014/main" id="{60D28988-1657-43C5-A7D9-D4E0B9B43F99}"/>
                    </a:ext>
                  </a:extLst>
                </p:cNvPr>
                <p:cNvCxnSpPr>
                  <a:cxnSpLocks/>
                  <a:stCxn id="137" idx="1"/>
                  <a:endCxn id="138" idx="5"/>
                </p:cNvCxnSpPr>
                <p:nvPr/>
              </p:nvCxnSpPr>
              <p:spPr>
                <a:xfrm>
                  <a:off x="3780537" y="2622727"/>
                  <a:ext cx="134943" cy="111153"/>
                </a:xfrm>
                <a:prstGeom prst="line">
                  <a:avLst/>
                </a:prstGeom>
                <a:ln w="38100">
                  <a:solidFill>
                    <a:srgbClr val="FF3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5" name="楕円 134">
                  <a:extLst>
                    <a:ext uri="{FF2B5EF4-FFF2-40B4-BE49-F238E27FC236}">
                      <a16:creationId xmlns:a16="http://schemas.microsoft.com/office/drawing/2014/main" id="{35E2F179-9D32-4A3B-B791-F2D9DD929797}"/>
                    </a:ext>
                  </a:extLst>
                </p:cNvPr>
                <p:cNvSpPr/>
                <p:nvPr/>
              </p:nvSpPr>
              <p:spPr>
                <a:xfrm>
                  <a:off x="4113220" y="2714085"/>
                  <a:ext cx="55987" cy="55987"/>
                </a:xfrm>
                <a:prstGeom prst="ellipse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6" name="楕円 135">
                  <a:extLst>
                    <a:ext uri="{FF2B5EF4-FFF2-40B4-BE49-F238E27FC236}">
                      <a16:creationId xmlns:a16="http://schemas.microsoft.com/office/drawing/2014/main" id="{2DB8463F-FB98-4061-803F-9187D551FE94}"/>
                    </a:ext>
                  </a:extLst>
                </p:cNvPr>
                <p:cNvSpPr/>
                <p:nvPr/>
              </p:nvSpPr>
              <p:spPr>
                <a:xfrm>
                  <a:off x="3976167" y="2586534"/>
                  <a:ext cx="55987" cy="55987"/>
                </a:xfrm>
                <a:prstGeom prst="ellipse">
                  <a:avLst/>
                </a:prstGeom>
                <a:solidFill>
                  <a:srgbClr val="CC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7" name="楕円 136">
                  <a:extLst>
                    <a:ext uri="{FF2B5EF4-FFF2-40B4-BE49-F238E27FC236}">
                      <a16:creationId xmlns:a16="http://schemas.microsoft.com/office/drawing/2014/main" id="{B67C74A0-6342-4FE5-B0E4-078EF65E00C0}"/>
                    </a:ext>
                  </a:extLst>
                </p:cNvPr>
                <p:cNvSpPr/>
                <p:nvPr/>
              </p:nvSpPr>
              <p:spPr>
                <a:xfrm>
                  <a:off x="3772338" y="2614528"/>
                  <a:ext cx="55987" cy="55987"/>
                </a:xfrm>
                <a:prstGeom prst="ellipse">
                  <a:avLst/>
                </a:prstGeom>
                <a:solidFill>
                  <a:srgbClr val="FF33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8" name="楕円 137">
                  <a:extLst>
                    <a:ext uri="{FF2B5EF4-FFF2-40B4-BE49-F238E27FC236}">
                      <a16:creationId xmlns:a16="http://schemas.microsoft.com/office/drawing/2014/main" id="{255AEB30-C2B6-4C45-9E25-0BB8F2C92447}"/>
                    </a:ext>
                  </a:extLst>
                </p:cNvPr>
                <p:cNvSpPr/>
                <p:nvPr/>
              </p:nvSpPr>
              <p:spPr>
                <a:xfrm>
                  <a:off x="3867691" y="2686092"/>
                  <a:ext cx="55987" cy="55987"/>
                </a:xfrm>
                <a:prstGeom prst="ellipse">
                  <a:avLst/>
                </a:prstGeom>
                <a:solidFill>
                  <a:srgbClr val="FF00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62" name="グループ化 61">
              <a:extLst>
                <a:ext uri="{FF2B5EF4-FFF2-40B4-BE49-F238E27FC236}">
                  <a16:creationId xmlns:a16="http://schemas.microsoft.com/office/drawing/2014/main" id="{5CAD9CD5-7259-4F01-A452-ABF905932AAE}"/>
                </a:ext>
              </a:extLst>
            </p:cNvPr>
            <p:cNvGrpSpPr/>
            <p:nvPr/>
          </p:nvGrpSpPr>
          <p:grpSpPr>
            <a:xfrm>
              <a:off x="2829483" y="3752023"/>
              <a:ext cx="958521" cy="958521"/>
              <a:chOff x="2677083" y="2120943"/>
              <a:chExt cx="2437201" cy="2437201"/>
            </a:xfrm>
          </p:grpSpPr>
          <p:sp>
            <p:nvSpPr>
              <p:cNvPr id="89" name="正方形/長方形 88">
                <a:extLst>
                  <a:ext uri="{FF2B5EF4-FFF2-40B4-BE49-F238E27FC236}">
                    <a16:creationId xmlns:a16="http://schemas.microsoft.com/office/drawing/2014/main" id="{5F279251-8033-47FD-9B86-E070FA169C2B}"/>
                  </a:ext>
                </a:extLst>
              </p:cNvPr>
              <p:cNvSpPr/>
              <p:nvPr/>
            </p:nvSpPr>
            <p:spPr>
              <a:xfrm>
                <a:off x="2677083" y="2120943"/>
                <a:ext cx="2437201" cy="243720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grpSp>
            <p:nvGrpSpPr>
              <p:cNvPr id="90" name="グループ化 89">
                <a:extLst>
                  <a:ext uri="{FF2B5EF4-FFF2-40B4-BE49-F238E27FC236}">
                    <a16:creationId xmlns:a16="http://schemas.microsoft.com/office/drawing/2014/main" id="{B18F2025-6C06-4C74-88CC-AB71956F4E94}"/>
                  </a:ext>
                </a:extLst>
              </p:cNvPr>
              <p:cNvGrpSpPr/>
              <p:nvPr/>
            </p:nvGrpSpPr>
            <p:grpSpPr>
              <a:xfrm>
                <a:off x="2818511" y="2586534"/>
                <a:ext cx="2015545" cy="1645918"/>
                <a:chOff x="2818511" y="2586534"/>
                <a:chExt cx="2015545" cy="1645918"/>
              </a:xfrm>
            </p:grpSpPr>
            <p:sp>
              <p:nvSpPr>
                <p:cNvPr id="91" name="楕円 90">
                  <a:extLst>
                    <a:ext uri="{FF2B5EF4-FFF2-40B4-BE49-F238E27FC236}">
                      <a16:creationId xmlns:a16="http://schemas.microsoft.com/office/drawing/2014/main" id="{395546D8-471F-4427-A138-8A020D65A9E3}"/>
                    </a:ext>
                  </a:extLst>
                </p:cNvPr>
                <p:cNvSpPr/>
                <p:nvPr/>
              </p:nvSpPr>
              <p:spPr>
                <a:xfrm>
                  <a:off x="4464247" y="3276302"/>
                  <a:ext cx="55987" cy="55987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2" name="楕円 91">
                  <a:extLst>
                    <a:ext uri="{FF2B5EF4-FFF2-40B4-BE49-F238E27FC236}">
                      <a16:creationId xmlns:a16="http://schemas.microsoft.com/office/drawing/2014/main" id="{158F4DC0-DA9F-4922-A477-2C2658B0B382}"/>
                    </a:ext>
                  </a:extLst>
                </p:cNvPr>
                <p:cNvSpPr/>
                <p:nvPr/>
              </p:nvSpPr>
              <p:spPr>
                <a:xfrm>
                  <a:off x="2818511" y="3574600"/>
                  <a:ext cx="55987" cy="5598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3" name="楕円 92">
                  <a:extLst>
                    <a:ext uri="{FF2B5EF4-FFF2-40B4-BE49-F238E27FC236}">
                      <a16:creationId xmlns:a16="http://schemas.microsoft.com/office/drawing/2014/main" id="{AC7A92EA-C533-48F6-8E3D-9CD28464C4C8}"/>
                    </a:ext>
                  </a:extLst>
                </p:cNvPr>
                <p:cNvSpPr/>
                <p:nvPr/>
              </p:nvSpPr>
              <p:spPr>
                <a:xfrm>
                  <a:off x="4778069" y="3518613"/>
                  <a:ext cx="55987" cy="559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4" name="楕円 93">
                  <a:extLst>
                    <a:ext uri="{FF2B5EF4-FFF2-40B4-BE49-F238E27FC236}">
                      <a16:creationId xmlns:a16="http://schemas.microsoft.com/office/drawing/2014/main" id="{56C36C4E-46A0-4156-954B-4B16ADB874AA}"/>
                    </a:ext>
                  </a:extLst>
                </p:cNvPr>
                <p:cNvSpPr/>
                <p:nvPr/>
              </p:nvSpPr>
              <p:spPr>
                <a:xfrm>
                  <a:off x="3622163" y="2742079"/>
                  <a:ext cx="55987" cy="55987"/>
                </a:xfrm>
                <a:prstGeom prst="ellipse">
                  <a:avLst/>
                </a:prstGeom>
                <a:solidFill>
                  <a:srgbClr val="FF66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5" name="直線コネクタ 94">
                  <a:extLst>
                    <a:ext uri="{FF2B5EF4-FFF2-40B4-BE49-F238E27FC236}">
                      <a16:creationId xmlns:a16="http://schemas.microsoft.com/office/drawing/2014/main" id="{424053CB-8834-4EE4-B8C6-E86C019F6F85}"/>
                    </a:ext>
                  </a:extLst>
                </p:cNvPr>
                <p:cNvCxnSpPr>
                  <a:cxnSpLocks/>
                  <a:stCxn id="97" idx="3"/>
                  <a:endCxn id="98" idx="3"/>
                </p:cNvCxnSpPr>
                <p:nvPr/>
              </p:nvCxnSpPr>
              <p:spPr>
                <a:xfrm flipV="1">
                  <a:off x="3078654" y="3359947"/>
                  <a:ext cx="433902" cy="689345"/>
                </a:xfrm>
                <a:prstGeom prst="line">
                  <a:avLst/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直線コネクタ 95">
                  <a:extLst>
                    <a:ext uri="{FF2B5EF4-FFF2-40B4-BE49-F238E27FC236}">
                      <a16:creationId xmlns:a16="http://schemas.microsoft.com/office/drawing/2014/main" id="{8C6C8273-6339-4818-BA9C-53126394BF68}"/>
                    </a:ext>
                  </a:extLst>
                </p:cNvPr>
                <p:cNvCxnSpPr>
                  <a:cxnSpLocks/>
                  <a:stCxn id="97" idx="4"/>
                  <a:endCxn id="92" idx="1"/>
                </p:cNvCxnSpPr>
                <p:nvPr/>
              </p:nvCxnSpPr>
              <p:spPr>
                <a:xfrm flipH="1" flipV="1">
                  <a:off x="2826710" y="3582799"/>
                  <a:ext cx="271738" cy="474692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7" name="楕円 96">
                  <a:extLst>
                    <a:ext uri="{FF2B5EF4-FFF2-40B4-BE49-F238E27FC236}">
                      <a16:creationId xmlns:a16="http://schemas.microsoft.com/office/drawing/2014/main" id="{FBD22835-0BA6-4AB2-8CF1-DD07DF669D28}"/>
                    </a:ext>
                  </a:extLst>
                </p:cNvPr>
                <p:cNvSpPr/>
                <p:nvPr/>
              </p:nvSpPr>
              <p:spPr>
                <a:xfrm>
                  <a:off x="3070455" y="4001504"/>
                  <a:ext cx="55987" cy="55987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8" name="楕円 97">
                  <a:extLst>
                    <a:ext uri="{FF2B5EF4-FFF2-40B4-BE49-F238E27FC236}">
                      <a16:creationId xmlns:a16="http://schemas.microsoft.com/office/drawing/2014/main" id="{5F924413-944C-4245-BDDE-E624B8515DDC}"/>
                    </a:ext>
                  </a:extLst>
                </p:cNvPr>
                <p:cNvSpPr/>
                <p:nvPr/>
              </p:nvSpPr>
              <p:spPr>
                <a:xfrm>
                  <a:off x="3504356" y="3312159"/>
                  <a:ext cx="55987" cy="55987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9" name="直線コネクタ 98">
                  <a:extLst>
                    <a:ext uri="{FF2B5EF4-FFF2-40B4-BE49-F238E27FC236}">
                      <a16:creationId xmlns:a16="http://schemas.microsoft.com/office/drawing/2014/main" id="{280A0295-0B63-40A1-9B4F-ED767F303497}"/>
                    </a:ext>
                  </a:extLst>
                </p:cNvPr>
                <p:cNvCxnSpPr>
                  <a:cxnSpLocks/>
                  <a:stCxn id="101" idx="4"/>
                  <a:endCxn id="93" idx="0"/>
                </p:cNvCxnSpPr>
                <p:nvPr/>
              </p:nvCxnSpPr>
              <p:spPr>
                <a:xfrm flipV="1">
                  <a:off x="4778070" y="3518613"/>
                  <a:ext cx="27994" cy="713839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直線コネクタ 99">
                  <a:extLst>
                    <a:ext uri="{FF2B5EF4-FFF2-40B4-BE49-F238E27FC236}">
                      <a16:creationId xmlns:a16="http://schemas.microsoft.com/office/drawing/2014/main" id="{F113FC8D-3E6A-4F39-BAD7-DF5E9EF38289}"/>
                    </a:ext>
                  </a:extLst>
                </p:cNvPr>
                <p:cNvCxnSpPr>
                  <a:cxnSpLocks/>
                  <a:stCxn id="91" idx="4"/>
                  <a:endCxn id="101" idx="4"/>
                </p:cNvCxnSpPr>
                <p:nvPr/>
              </p:nvCxnSpPr>
              <p:spPr>
                <a:xfrm>
                  <a:off x="4492241" y="3332290"/>
                  <a:ext cx="285829" cy="900162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楕円 100">
                  <a:extLst>
                    <a:ext uri="{FF2B5EF4-FFF2-40B4-BE49-F238E27FC236}">
                      <a16:creationId xmlns:a16="http://schemas.microsoft.com/office/drawing/2014/main" id="{A710331B-9C13-481A-B716-2D9DEEDA8E60}"/>
                    </a:ext>
                  </a:extLst>
                </p:cNvPr>
                <p:cNvSpPr/>
                <p:nvPr/>
              </p:nvSpPr>
              <p:spPr>
                <a:xfrm>
                  <a:off x="4750076" y="4176464"/>
                  <a:ext cx="55987" cy="55987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2" name="直線コネクタ 101">
                  <a:extLst>
                    <a:ext uri="{FF2B5EF4-FFF2-40B4-BE49-F238E27FC236}">
                      <a16:creationId xmlns:a16="http://schemas.microsoft.com/office/drawing/2014/main" id="{00064B49-10A5-4646-985D-939650E305A4}"/>
                    </a:ext>
                  </a:extLst>
                </p:cNvPr>
                <p:cNvCxnSpPr>
                  <a:cxnSpLocks/>
                  <a:stCxn id="91" idx="6"/>
                  <a:endCxn id="105" idx="2"/>
                </p:cNvCxnSpPr>
                <p:nvPr/>
              </p:nvCxnSpPr>
              <p:spPr>
                <a:xfrm flipH="1" flipV="1">
                  <a:off x="3923679" y="3220597"/>
                  <a:ext cx="596556" cy="83699"/>
                </a:xfrm>
                <a:prstGeom prst="line">
                  <a:avLst/>
                </a:prstGeom>
                <a:ln w="38100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直線コネクタ 102">
                  <a:extLst>
                    <a:ext uri="{FF2B5EF4-FFF2-40B4-BE49-F238E27FC236}">
                      <a16:creationId xmlns:a16="http://schemas.microsoft.com/office/drawing/2014/main" id="{2BA90388-31CE-40F6-A8A0-9E38588A514D}"/>
                    </a:ext>
                  </a:extLst>
                </p:cNvPr>
                <p:cNvCxnSpPr>
                  <a:cxnSpLocks/>
                  <a:stCxn id="105" idx="4"/>
                  <a:endCxn id="113" idx="0"/>
                </p:cNvCxnSpPr>
                <p:nvPr/>
              </p:nvCxnSpPr>
              <p:spPr>
                <a:xfrm flipH="1" flipV="1">
                  <a:off x="3895685" y="2686092"/>
                  <a:ext cx="55987" cy="562499"/>
                </a:xfrm>
                <a:prstGeom prst="line">
                  <a:avLst/>
                </a:prstGeom>
                <a:ln w="38100">
                  <a:solidFill>
                    <a:srgbClr val="FF006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直線コネクタ 103">
                  <a:extLst>
                    <a:ext uri="{FF2B5EF4-FFF2-40B4-BE49-F238E27FC236}">
                      <a16:creationId xmlns:a16="http://schemas.microsoft.com/office/drawing/2014/main" id="{02FEB5A2-0AEF-49A7-9B2E-DDF77FE6F2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1540000" flipV="1">
                  <a:off x="3521628" y="3216986"/>
                  <a:ext cx="450816" cy="118633"/>
                </a:xfrm>
                <a:prstGeom prst="line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5" name="楕円 104">
                  <a:extLst>
                    <a:ext uri="{FF2B5EF4-FFF2-40B4-BE49-F238E27FC236}">
                      <a16:creationId xmlns:a16="http://schemas.microsoft.com/office/drawing/2014/main" id="{BB1286F1-3B3F-42B9-BD3C-06417B773C16}"/>
                    </a:ext>
                  </a:extLst>
                </p:cNvPr>
                <p:cNvSpPr/>
                <p:nvPr/>
              </p:nvSpPr>
              <p:spPr>
                <a:xfrm>
                  <a:off x="3923679" y="3192603"/>
                  <a:ext cx="55987" cy="559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6" name="直線コネクタ 105">
                  <a:extLst>
                    <a:ext uri="{FF2B5EF4-FFF2-40B4-BE49-F238E27FC236}">
                      <a16:creationId xmlns:a16="http://schemas.microsoft.com/office/drawing/2014/main" id="{6F097A61-EFB1-483B-90FF-79762FCF8431}"/>
                    </a:ext>
                  </a:extLst>
                </p:cNvPr>
                <p:cNvCxnSpPr>
                  <a:cxnSpLocks/>
                  <a:stCxn id="111" idx="1"/>
                  <a:endCxn id="110" idx="5"/>
                </p:cNvCxnSpPr>
                <p:nvPr/>
              </p:nvCxnSpPr>
              <p:spPr>
                <a:xfrm>
                  <a:off x="3984366" y="2594733"/>
                  <a:ext cx="176642" cy="167140"/>
                </a:xfrm>
                <a:prstGeom prst="line">
                  <a:avLst/>
                </a:prstGeom>
                <a:ln w="38100">
                  <a:solidFill>
                    <a:srgbClr val="66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直線コネクタ 106">
                  <a:extLst>
                    <a:ext uri="{FF2B5EF4-FFF2-40B4-BE49-F238E27FC236}">
                      <a16:creationId xmlns:a16="http://schemas.microsoft.com/office/drawing/2014/main" id="{D6D88E83-2423-40FE-9BF4-5A0ED9F9987C}"/>
                    </a:ext>
                  </a:extLst>
                </p:cNvPr>
                <p:cNvCxnSpPr>
                  <a:cxnSpLocks/>
                  <a:stCxn id="113" idx="3"/>
                  <a:endCxn id="111" idx="0"/>
                </p:cNvCxnSpPr>
                <p:nvPr/>
              </p:nvCxnSpPr>
              <p:spPr>
                <a:xfrm flipV="1">
                  <a:off x="3875890" y="2586534"/>
                  <a:ext cx="128270" cy="147346"/>
                </a:xfrm>
                <a:prstGeom prst="line">
                  <a:avLst/>
                </a:prstGeom>
                <a:ln w="38100">
                  <a:solidFill>
                    <a:srgbClr val="CC00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直線コネクタ 107">
                  <a:extLst>
                    <a:ext uri="{FF2B5EF4-FFF2-40B4-BE49-F238E27FC236}">
                      <a16:creationId xmlns:a16="http://schemas.microsoft.com/office/drawing/2014/main" id="{8360259B-E530-48BD-99CD-C5545F6E851D}"/>
                    </a:ext>
                  </a:extLst>
                </p:cNvPr>
                <p:cNvCxnSpPr>
                  <a:cxnSpLocks/>
                  <a:stCxn id="94" idx="3"/>
                  <a:endCxn id="112" idx="7"/>
                </p:cNvCxnSpPr>
                <p:nvPr/>
              </p:nvCxnSpPr>
              <p:spPr>
                <a:xfrm flipV="1">
                  <a:off x="3630362" y="2622727"/>
                  <a:ext cx="189764" cy="167140"/>
                </a:xfrm>
                <a:prstGeom prst="line">
                  <a:avLst/>
                </a:prstGeom>
                <a:ln w="38100">
                  <a:solidFill>
                    <a:srgbClr val="FF6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直線コネクタ 108">
                  <a:extLst>
                    <a:ext uri="{FF2B5EF4-FFF2-40B4-BE49-F238E27FC236}">
                      <a16:creationId xmlns:a16="http://schemas.microsoft.com/office/drawing/2014/main" id="{C3C19221-FA48-4010-88F1-5DEC1A138301}"/>
                    </a:ext>
                  </a:extLst>
                </p:cNvPr>
                <p:cNvCxnSpPr>
                  <a:cxnSpLocks/>
                  <a:stCxn id="112" idx="1"/>
                  <a:endCxn id="113" idx="5"/>
                </p:cNvCxnSpPr>
                <p:nvPr/>
              </p:nvCxnSpPr>
              <p:spPr>
                <a:xfrm>
                  <a:off x="3780537" y="2622727"/>
                  <a:ext cx="134943" cy="111153"/>
                </a:xfrm>
                <a:prstGeom prst="line">
                  <a:avLst/>
                </a:prstGeom>
                <a:ln w="38100">
                  <a:solidFill>
                    <a:srgbClr val="FF3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0" name="楕円 109">
                  <a:extLst>
                    <a:ext uri="{FF2B5EF4-FFF2-40B4-BE49-F238E27FC236}">
                      <a16:creationId xmlns:a16="http://schemas.microsoft.com/office/drawing/2014/main" id="{96BB8DA7-6CB3-4AB1-B5F0-F23917BBC904}"/>
                    </a:ext>
                  </a:extLst>
                </p:cNvPr>
                <p:cNvSpPr/>
                <p:nvPr/>
              </p:nvSpPr>
              <p:spPr>
                <a:xfrm>
                  <a:off x="4113220" y="2714085"/>
                  <a:ext cx="55987" cy="55987"/>
                </a:xfrm>
                <a:prstGeom prst="ellipse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1" name="楕円 110">
                  <a:extLst>
                    <a:ext uri="{FF2B5EF4-FFF2-40B4-BE49-F238E27FC236}">
                      <a16:creationId xmlns:a16="http://schemas.microsoft.com/office/drawing/2014/main" id="{2E7B7659-AFC6-4A92-81BC-CA8288CE49A8}"/>
                    </a:ext>
                  </a:extLst>
                </p:cNvPr>
                <p:cNvSpPr/>
                <p:nvPr/>
              </p:nvSpPr>
              <p:spPr>
                <a:xfrm>
                  <a:off x="3976167" y="2586534"/>
                  <a:ext cx="55987" cy="55987"/>
                </a:xfrm>
                <a:prstGeom prst="ellipse">
                  <a:avLst/>
                </a:prstGeom>
                <a:solidFill>
                  <a:srgbClr val="CC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2" name="楕円 111">
                  <a:extLst>
                    <a:ext uri="{FF2B5EF4-FFF2-40B4-BE49-F238E27FC236}">
                      <a16:creationId xmlns:a16="http://schemas.microsoft.com/office/drawing/2014/main" id="{A0F0ED6C-732F-43C7-B848-7114E9AE9063}"/>
                    </a:ext>
                  </a:extLst>
                </p:cNvPr>
                <p:cNvSpPr/>
                <p:nvPr/>
              </p:nvSpPr>
              <p:spPr>
                <a:xfrm>
                  <a:off x="3772338" y="2614528"/>
                  <a:ext cx="55987" cy="55987"/>
                </a:xfrm>
                <a:prstGeom prst="ellipse">
                  <a:avLst/>
                </a:prstGeom>
                <a:solidFill>
                  <a:srgbClr val="FF33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3" name="楕円 112">
                  <a:extLst>
                    <a:ext uri="{FF2B5EF4-FFF2-40B4-BE49-F238E27FC236}">
                      <a16:creationId xmlns:a16="http://schemas.microsoft.com/office/drawing/2014/main" id="{398FAE2B-D874-4A1C-88AA-B4415285132B}"/>
                    </a:ext>
                  </a:extLst>
                </p:cNvPr>
                <p:cNvSpPr/>
                <p:nvPr/>
              </p:nvSpPr>
              <p:spPr>
                <a:xfrm>
                  <a:off x="3867691" y="2686092"/>
                  <a:ext cx="55987" cy="55987"/>
                </a:xfrm>
                <a:prstGeom prst="ellipse">
                  <a:avLst/>
                </a:prstGeom>
                <a:solidFill>
                  <a:srgbClr val="FF00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63" name="グループ化 62">
              <a:extLst>
                <a:ext uri="{FF2B5EF4-FFF2-40B4-BE49-F238E27FC236}">
                  <a16:creationId xmlns:a16="http://schemas.microsoft.com/office/drawing/2014/main" id="{A8AD279A-6971-4FD3-BF2C-7C8EE584D9E8}"/>
                </a:ext>
              </a:extLst>
            </p:cNvPr>
            <p:cNvGrpSpPr/>
            <p:nvPr/>
          </p:nvGrpSpPr>
          <p:grpSpPr>
            <a:xfrm>
              <a:off x="2981883" y="3904423"/>
              <a:ext cx="958521" cy="958521"/>
              <a:chOff x="2677083" y="2120943"/>
              <a:chExt cx="2437201" cy="2437201"/>
            </a:xfrm>
          </p:grpSpPr>
          <p:sp>
            <p:nvSpPr>
              <p:cNvPr id="64" name="正方形/長方形 63">
                <a:extLst>
                  <a:ext uri="{FF2B5EF4-FFF2-40B4-BE49-F238E27FC236}">
                    <a16:creationId xmlns:a16="http://schemas.microsoft.com/office/drawing/2014/main" id="{5F4E6B7B-1079-4722-9E75-CDB14794AEDD}"/>
                  </a:ext>
                </a:extLst>
              </p:cNvPr>
              <p:cNvSpPr/>
              <p:nvPr/>
            </p:nvSpPr>
            <p:spPr>
              <a:xfrm>
                <a:off x="2677083" y="2120943"/>
                <a:ext cx="2437201" cy="243720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grpSp>
            <p:nvGrpSpPr>
              <p:cNvPr id="65" name="グループ化 64">
                <a:extLst>
                  <a:ext uri="{FF2B5EF4-FFF2-40B4-BE49-F238E27FC236}">
                    <a16:creationId xmlns:a16="http://schemas.microsoft.com/office/drawing/2014/main" id="{39BBBB96-2CFF-4F6A-9E89-6808C8150757}"/>
                  </a:ext>
                </a:extLst>
              </p:cNvPr>
              <p:cNvGrpSpPr/>
              <p:nvPr/>
            </p:nvGrpSpPr>
            <p:grpSpPr>
              <a:xfrm>
                <a:off x="2818511" y="2586534"/>
                <a:ext cx="2015545" cy="1645918"/>
                <a:chOff x="2818511" y="2586534"/>
                <a:chExt cx="2015545" cy="1645918"/>
              </a:xfrm>
            </p:grpSpPr>
            <p:sp>
              <p:nvSpPr>
                <p:cNvPr id="66" name="楕円 65">
                  <a:extLst>
                    <a:ext uri="{FF2B5EF4-FFF2-40B4-BE49-F238E27FC236}">
                      <a16:creationId xmlns:a16="http://schemas.microsoft.com/office/drawing/2014/main" id="{E1424435-0FE9-46D3-9F9A-2358FDB95DB5}"/>
                    </a:ext>
                  </a:extLst>
                </p:cNvPr>
                <p:cNvSpPr/>
                <p:nvPr/>
              </p:nvSpPr>
              <p:spPr>
                <a:xfrm>
                  <a:off x="4464247" y="3276302"/>
                  <a:ext cx="55987" cy="55987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7" name="楕円 66">
                  <a:extLst>
                    <a:ext uri="{FF2B5EF4-FFF2-40B4-BE49-F238E27FC236}">
                      <a16:creationId xmlns:a16="http://schemas.microsoft.com/office/drawing/2014/main" id="{47EF33E1-CE05-4661-A1FC-A7449C99AE85}"/>
                    </a:ext>
                  </a:extLst>
                </p:cNvPr>
                <p:cNvSpPr/>
                <p:nvPr/>
              </p:nvSpPr>
              <p:spPr>
                <a:xfrm>
                  <a:off x="2818511" y="3574600"/>
                  <a:ext cx="55987" cy="5598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8" name="楕円 67">
                  <a:extLst>
                    <a:ext uri="{FF2B5EF4-FFF2-40B4-BE49-F238E27FC236}">
                      <a16:creationId xmlns:a16="http://schemas.microsoft.com/office/drawing/2014/main" id="{3FAE7E9D-B8FF-47C5-82B8-CA96449AFDD8}"/>
                    </a:ext>
                  </a:extLst>
                </p:cNvPr>
                <p:cNvSpPr/>
                <p:nvPr/>
              </p:nvSpPr>
              <p:spPr>
                <a:xfrm>
                  <a:off x="4778069" y="3518613"/>
                  <a:ext cx="55987" cy="559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9" name="楕円 68">
                  <a:extLst>
                    <a:ext uri="{FF2B5EF4-FFF2-40B4-BE49-F238E27FC236}">
                      <a16:creationId xmlns:a16="http://schemas.microsoft.com/office/drawing/2014/main" id="{ACF4B26B-DEB4-48E1-A60B-1F8FFBBFD539}"/>
                    </a:ext>
                  </a:extLst>
                </p:cNvPr>
                <p:cNvSpPr/>
                <p:nvPr/>
              </p:nvSpPr>
              <p:spPr>
                <a:xfrm>
                  <a:off x="3622163" y="2742079"/>
                  <a:ext cx="55987" cy="55987"/>
                </a:xfrm>
                <a:prstGeom prst="ellipse">
                  <a:avLst/>
                </a:prstGeom>
                <a:solidFill>
                  <a:srgbClr val="FF66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70" name="直線コネクタ 69">
                  <a:extLst>
                    <a:ext uri="{FF2B5EF4-FFF2-40B4-BE49-F238E27FC236}">
                      <a16:creationId xmlns:a16="http://schemas.microsoft.com/office/drawing/2014/main" id="{7CFCFCE5-94BF-44EA-8464-F4293BFE47C4}"/>
                    </a:ext>
                  </a:extLst>
                </p:cNvPr>
                <p:cNvCxnSpPr>
                  <a:cxnSpLocks/>
                  <a:stCxn id="72" idx="3"/>
                  <a:endCxn id="73" idx="3"/>
                </p:cNvCxnSpPr>
                <p:nvPr/>
              </p:nvCxnSpPr>
              <p:spPr>
                <a:xfrm flipV="1">
                  <a:off x="3078654" y="3359947"/>
                  <a:ext cx="433902" cy="689345"/>
                </a:xfrm>
                <a:prstGeom prst="line">
                  <a:avLst/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直線コネクタ 70">
                  <a:extLst>
                    <a:ext uri="{FF2B5EF4-FFF2-40B4-BE49-F238E27FC236}">
                      <a16:creationId xmlns:a16="http://schemas.microsoft.com/office/drawing/2014/main" id="{3C7467F4-26D5-48FA-854B-55F0525B60AC}"/>
                    </a:ext>
                  </a:extLst>
                </p:cNvPr>
                <p:cNvCxnSpPr>
                  <a:cxnSpLocks/>
                  <a:stCxn id="72" idx="4"/>
                  <a:endCxn id="67" idx="1"/>
                </p:cNvCxnSpPr>
                <p:nvPr/>
              </p:nvCxnSpPr>
              <p:spPr>
                <a:xfrm flipH="1" flipV="1">
                  <a:off x="2826710" y="3582799"/>
                  <a:ext cx="271738" cy="474692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" name="楕円 71">
                  <a:extLst>
                    <a:ext uri="{FF2B5EF4-FFF2-40B4-BE49-F238E27FC236}">
                      <a16:creationId xmlns:a16="http://schemas.microsoft.com/office/drawing/2014/main" id="{06792E8B-FD37-4191-9FDC-4F56EF6C98F9}"/>
                    </a:ext>
                  </a:extLst>
                </p:cNvPr>
                <p:cNvSpPr/>
                <p:nvPr/>
              </p:nvSpPr>
              <p:spPr>
                <a:xfrm>
                  <a:off x="3070455" y="4001504"/>
                  <a:ext cx="55987" cy="55987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3" name="楕円 72">
                  <a:extLst>
                    <a:ext uri="{FF2B5EF4-FFF2-40B4-BE49-F238E27FC236}">
                      <a16:creationId xmlns:a16="http://schemas.microsoft.com/office/drawing/2014/main" id="{77D97167-3055-4AF8-9632-D5BBB7E5C830}"/>
                    </a:ext>
                  </a:extLst>
                </p:cNvPr>
                <p:cNvSpPr/>
                <p:nvPr/>
              </p:nvSpPr>
              <p:spPr>
                <a:xfrm>
                  <a:off x="3504356" y="3312159"/>
                  <a:ext cx="55987" cy="55987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74" name="直線コネクタ 73">
                  <a:extLst>
                    <a:ext uri="{FF2B5EF4-FFF2-40B4-BE49-F238E27FC236}">
                      <a16:creationId xmlns:a16="http://schemas.microsoft.com/office/drawing/2014/main" id="{23D2FD58-5F27-45CC-B952-510875683B10}"/>
                    </a:ext>
                  </a:extLst>
                </p:cNvPr>
                <p:cNvCxnSpPr>
                  <a:cxnSpLocks/>
                  <a:stCxn id="76" idx="4"/>
                  <a:endCxn id="68" idx="0"/>
                </p:cNvCxnSpPr>
                <p:nvPr/>
              </p:nvCxnSpPr>
              <p:spPr>
                <a:xfrm flipV="1">
                  <a:off x="4778070" y="3518613"/>
                  <a:ext cx="27994" cy="713839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線コネクタ 74">
                  <a:extLst>
                    <a:ext uri="{FF2B5EF4-FFF2-40B4-BE49-F238E27FC236}">
                      <a16:creationId xmlns:a16="http://schemas.microsoft.com/office/drawing/2014/main" id="{39382DD3-FFBA-4C0A-8B5B-81DCF708C52C}"/>
                    </a:ext>
                  </a:extLst>
                </p:cNvPr>
                <p:cNvCxnSpPr>
                  <a:cxnSpLocks/>
                  <a:stCxn id="66" idx="4"/>
                  <a:endCxn id="76" idx="4"/>
                </p:cNvCxnSpPr>
                <p:nvPr/>
              </p:nvCxnSpPr>
              <p:spPr>
                <a:xfrm>
                  <a:off x="4492241" y="3332290"/>
                  <a:ext cx="285829" cy="900162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6" name="楕円 75">
                  <a:extLst>
                    <a:ext uri="{FF2B5EF4-FFF2-40B4-BE49-F238E27FC236}">
                      <a16:creationId xmlns:a16="http://schemas.microsoft.com/office/drawing/2014/main" id="{401520EA-23C5-477C-960A-70B3AE0C8BFF}"/>
                    </a:ext>
                  </a:extLst>
                </p:cNvPr>
                <p:cNvSpPr/>
                <p:nvPr/>
              </p:nvSpPr>
              <p:spPr>
                <a:xfrm>
                  <a:off x="4750076" y="4176464"/>
                  <a:ext cx="55987" cy="55987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77" name="直線コネクタ 76">
                  <a:extLst>
                    <a:ext uri="{FF2B5EF4-FFF2-40B4-BE49-F238E27FC236}">
                      <a16:creationId xmlns:a16="http://schemas.microsoft.com/office/drawing/2014/main" id="{E4508BC4-374B-4D0F-ADE9-26A3D47D51CA}"/>
                    </a:ext>
                  </a:extLst>
                </p:cNvPr>
                <p:cNvCxnSpPr>
                  <a:cxnSpLocks/>
                  <a:stCxn id="66" idx="6"/>
                  <a:endCxn id="80" idx="2"/>
                </p:cNvCxnSpPr>
                <p:nvPr/>
              </p:nvCxnSpPr>
              <p:spPr>
                <a:xfrm flipH="1" flipV="1">
                  <a:off x="3923679" y="3220597"/>
                  <a:ext cx="596556" cy="83699"/>
                </a:xfrm>
                <a:prstGeom prst="line">
                  <a:avLst/>
                </a:prstGeom>
                <a:ln w="38100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直線コネクタ 77">
                  <a:extLst>
                    <a:ext uri="{FF2B5EF4-FFF2-40B4-BE49-F238E27FC236}">
                      <a16:creationId xmlns:a16="http://schemas.microsoft.com/office/drawing/2014/main" id="{77664ED4-E390-4137-9EC8-F02B7BE2779C}"/>
                    </a:ext>
                  </a:extLst>
                </p:cNvPr>
                <p:cNvCxnSpPr>
                  <a:cxnSpLocks/>
                  <a:stCxn id="80" idx="4"/>
                  <a:endCxn id="88" idx="0"/>
                </p:cNvCxnSpPr>
                <p:nvPr/>
              </p:nvCxnSpPr>
              <p:spPr>
                <a:xfrm flipH="1" flipV="1">
                  <a:off x="3895685" y="2686092"/>
                  <a:ext cx="55987" cy="562499"/>
                </a:xfrm>
                <a:prstGeom prst="line">
                  <a:avLst/>
                </a:prstGeom>
                <a:ln w="38100">
                  <a:solidFill>
                    <a:srgbClr val="FF006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直線コネクタ 78">
                  <a:extLst>
                    <a:ext uri="{FF2B5EF4-FFF2-40B4-BE49-F238E27FC236}">
                      <a16:creationId xmlns:a16="http://schemas.microsoft.com/office/drawing/2014/main" id="{2E4A9AE8-6653-4110-9175-2F5FA6F720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1540000" flipV="1">
                  <a:off x="3521628" y="3216986"/>
                  <a:ext cx="450816" cy="118633"/>
                </a:xfrm>
                <a:prstGeom prst="line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0" name="楕円 79">
                  <a:extLst>
                    <a:ext uri="{FF2B5EF4-FFF2-40B4-BE49-F238E27FC236}">
                      <a16:creationId xmlns:a16="http://schemas.microsoft.com/office/drawing/2014/main" id="{0FCA69E8-6BD3-4DBE-A1ED-3303C50C34A5}"/>
                    </a:ext>
                  </a:extLst>
                </p:cNvPr>
                <p:cNvSpPr/>
                <p:nvPr/>
              </p:nvSpPr>
              <p:spPr>
                <a:xfrm>
                  <a:off x="3923679" y="3192603"/>
                  <a:ext cx="55987" cy="559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81" name="直線コネクタ 80">
                  <a:extLst>
                    <a:ext uri="{FF2B5EF4-FFF2-40B4-BE49-F238E27FC236}">
                      <a16:creationId xmlns:a16="http://schemas.microsoft.com/office/drawing/2014/main" id="{5624D93F-A621-496C-97E6-F618B339D862}"/>
                    </a:ext>
                  </a:extLst>
                </p:cNvPr>
                <p:cNvCxnSpPr>
                  <a:cxnSpLocks/>
                  <a:stCxn id="86" idx="1"/>
                  <a:endCxn id="85" idx="5"/>
                </p:cNvCxnSpPr>
                <p:nvPr/>
              </p:nvCxnSpPr>
              <p:spPr>
                <a:xfrm>
                  <a:off x="3984366" y="2594733"/>
                  <a:ext cx="176642" cy="167140"/>
                </a:xfrm>
                <a:prstGeom prst="line">
                  <a:avLst/>
                </a:prstGeom>
                <a:ln w="38100">
                  <a:solidFill>
                    <a:srgbClr val="66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直線コネクタ 81">
                  <a:extLst>
                    <a:ext uri="{FF2B5EF4-FFF2-40B4-BE49-F238E27FC236}">
                      <a16:creationId xmlns:a16="http://schemas.microsoft.com/office/drawing/2014/main" id="{902223B6-85EE-43EB-97A4-B5CBFD3FA131}"/>
                    </a:ext>
                  </a:extLst>
                </p:cNvPr>
                <p:cNvCxnSpPr>
                  <a:cxnSpLocks/>
                  <a:stCxn id="88" idx="3"/>
                  <a:endCxn id="86" idx="0"/>
                </p:cNvCxnSpPr>
                <p:nvPr/>
              </p:nvCxnSpPr>
              <p:spPr>
                <a:xfrm flipV="1">
                  <a:off x="3875890" y="2586534"/>
                  <a:ext cx="128270" cy="147346"/>
                </a:xfrm>
                <a:prstGeom prst="line">
                  <a:avLst/>
                </a:prstGeom>
                <a:ln w="38100">
                  <a:solidFill>
                    <a:srgbClr val="CC00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直線コネクタ 82">
                  <a:extLst>
                    <a:ext uri="{FF2B5EF4-FFF2-40B4-BE49-F238E27FC236}">
                      <a16:creationId xmlns:a16="http://schemas.microsoft.com/office/drawing/2014/main" id="{1537104E-4B53-4EA6-BD9D-AE36A48B6F06}"/>
                    </a:ext>
                  </a:extLst>
                </p:cNvPr>
                <p:cNvCxnSpPr>
                  <a:cxnSpLocks/>
                  <a:stCxn id="69" idx="3"/>
                  <a:endCxn id="87" idx="7"/>
                </p:cNvCxnSpPr>
                <p:nvPr/>
              </p:nvCxnSpPr>
              <p:spPr>
                <a:xfrm flipV="1">
                  <a:off x="3630362" y="2622727"/>
                  <a:ext cx="189764" cy="167140"/>
                </a:xfrm>
                <a:prstGeom prst="line">
                  <a:avLst/>
                </a:prstGeom>
                <a:ln w="38100">
                  <a:solidFill>
                    <a:srgbClr val="FF6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直線コネクタ 83">
                  <a:extLst>
                    <a:ext uri="{FF2B5EF4-FFF2-40B4-BE49-F238E27FC236}">
                      <a16:creationId xmlns:a16="http://schemas.microsoft.com/office/drawing/2014/main" id="{A4806D5E-4E4C-461A-B552-5D407E4B1075}"/>
                    </a:ext>
                  </a:extLst>
                </p:cNvPr>
                <p:cNvCxnSpPr>
                  <a:cxnSpLocks/>
                  <a:stCxn id="87" idx="1"/>
                  <a:endCxn id="88" idx="5"/>
                </p:cNvCxnSpPr>
                <p:nvPr/>
              </p:nvCxnSpPr>
              <p:spPr>
                <a:xfrm>
                  <a:off x="3780537" y="2622727"/>
                  <a:ext cx="134943" cy="111153"/>
                </a:xfrm>
                <a:prstGeom prst="line">
                  <a:avLst/>
                </a:prstGeom>
                <a:ln w="38100">
                  <a:solidFill>
                    <a:srgbClr val="FF3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" name="楕円 84">
                  <a:extLst>
                    <a:ext uri="{FF2B5EF4-FFF2-40B4-BE49-F238E27FC236}">
                      <a16:creationId xmlns:a16="http://schemas.microsoft.com/office/drawing/2014/main" id="{01DA2FD7-7582-48BB-BC20-4A1D8D3C4F08}"/>
                    </a:ext>
                  </a:extLst>
                </p:cNvPr>
                <p:cNvSpPr/>
                <p:nvPr/>
              </p:nvSpPr>
              <p:spPr>
                <a:xfrm>
                  <a:off x="4113220" y="2714085"/>
                  <a:ext cx="55987" cy="55987"/>
                </a:xfrm>
                <a:prstGeom prst="ellipse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6" name="楕円 85">
                  <a:extLst>
                    <a:ext uri="{FF2B5EF4-FFF2-40B4-BE49-F238E27FC236}">
                      <a16:creationId xmlns:a16="http://schemas.microsoft.com/office/drawing/2014/main" id="{4EBB0A9F-9FE0-4C19-8CDB-A9ED48683142}"/>
                    </a:ext>
                  </a:extLst>
                </p:cNvPr>
                <p:cNvSpPr/>
                <p:nvPr/>
              </p:nvSpPr>
              <p:spPr>
                <a:xfrm>
                  <a:off x="3976167" y="2586534"/>
                  <a:ext cx="55987" cy="55987"/>
                </a:xfrm>
                <a:prstGeom prst="ellipse">
                  <a:avLst/>
                </a:prstGeom>
                <a:solidFill>
                  <a:srgbClr val="CC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7" name="楕円 86">
                  <a:extLst>
                    <a:ext uri="{FF2B5EF4-FFF2-40B4-BE49-F238E27FC236}">
                      <a16:creationId xmlns:a16="http://schemas.microsoft.com/office/drawing/2014/main" id="{FF327AAD-E9A7-49DC-B70A-4B52A4F0D363}"/>
                    </a:ext>
                  </a:extLst>
                </p:cNvPr>
                <p:cNvSpPr/>
                <p:nvPr/>
              </p:nvSpPr>
              <p:spPr>
                <a:xfrm>
                  <a:off x="3772338" y="2614528"/>
                  <a:ext cx="55987" cy="55987"/>
                </a:xfrm>
                <a:prstGeom prst="ellipse">
                  <a:avLst/>
                </a:prstGeom>
                <a:solidFill>
                  <a:srgbClr val="FF33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8" name="楕円 87">
                  <a:extLst>
                    <a:ext uri="{FF2B5EF4-FFF2-40B4-BE49-F238E27FC236}">
                      <a16:creationId xmlns:a16="http://schemas.microsoft.com/office/drawing/2014/main" id="{77380951-DD60-4B44-B7B9-90868743867B}"/>
                    </a:ext>
                  </a:extLst>
                </p:cNvPr>
                <p:cNvSpPr/>
                <p:nvPr/>
              </p:nvSpPr>
              <p:spPr>
                <a:xfrm>
                  <a:off x="3867691" y="2686092"/>
                  <a:ext cx="55987" cy="55987"/>
                </a:xfrm>
                <a:prstGeom prst="ellipse">
                  <a:avLst/>
                </a:prstGeom>
                <a:solidFill>
                  <a:srgbClr val="FF00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</p:grpSp>
      <p:grpSp>
        <p:nvGrpSpPr>
          <p:cNvPr id="178" name="グループ化 177">
            <a:extLst>
              <a:ext uri="{FF2B5EF4-FFF2-40B4-BE49-F238E27FC236}">
                <a16:creationId xmlns:a16="http://schemas.microsoft.com/office/drawing/2014/main" id="{8A1EEF09-4D90-4B71-9860-C432EF66A728}"/>
              </a:ext>
            </a:extLst>
          </p:cNvPr>
          <p:cNvGrpSpPr/>
          <p:nvPr/>
        </p:nvGrpSpPr>
        <p:grpSpPr>
          <a:xfrm>
            <a:off x="8791027" y="3604123"/>
            <a:ext cx="528200" cy="481265"/>
            <a:chOff x="7206713" y="3119899"/>
            <a:chExt cx="528200" cy="481265"/>
          </a:xfrm>
        </p:grpSpPr>
        <p:sp>
          <p:nvSpPr>
            <p:cNvPr id="179" name="楕円 178">
              <a:extLst>
                <a:ext uri="{FF2B5EF4-FFF2-40B4-BE49-F238E27FC236}">
                  <a16:creationId xmlns:a16="http://schemas.microsoft.com/office/drawing/2014/main" id="{085EF7C1-DD26-4DC4-A49D-C2962EECF020}"/>
                </a:ext>
              </a:extLst>
            </p:cNvPr>
            <p:cNvSpPr/>
            <p:nvPr/>
          </p:nvSpPr>
          <p:spPr>
            <a:xfrm>
              <a:off x="7225938" y="3119899"/>
              <a:ext cx="481265" cy="48126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0" name="テキスト ボックス 179">
              <a:extLst>
                <a:ext uri="{FF2B5EF4-FFF2-40B4-BE49-F238E27FC236}">
                  <a16:creationId xmlns:a16="http://schemas.microsoft.com/office/drawing/2014/main" id="{41EAAE03-A495-4F02-BFBD-876CB0EB8B8C}"/>
                </a:ext>
              </a:extLst>
            </p:cNvPr>
            <p:cNvSpPr txBox="1"/>
            <p:nvPr/>
          </p:nvSpPr>
          <p:spPr>
            <a:xfrm>
              <a:off x="7206713" y="3129698"/>
              <a:ext cx="528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>
                  <a:latin typeface="Segoe UI" panose="020B0502040204020203" pitchFamily="34" charset="0"/>
                  <a:ea typeface="Meiryo UI" panose="020B0604030504040204" pitchFamily="50" charset="-128"/>
                </a:rPr>
                <a:t>+</a:t>
              </a:r>
              <a:endParaRPr kumimoji="1" lang="ja-JP" altLang="en-US" sz="2400" dirty="0">
                <a:latin typeface="Segoe UI" panose="020B0502040204020203" pitchFamily="34" charset="0"/>
                <a:ea typeface="Meiryo UI" panose="020B0604030504040204" pitchFamily="50" charset="-128"/>
              </a:endParaRPr>
            </a:p>
          </p:txBody>
        </p:sp>
      </p:grp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9553B2BE-8BEA-4A4D-8277-978E32AF7868}"/>
              </a:ext>
            </a:extLst>
          </p:cNvPr>
          <p:cNvCxnSpPr/>
          <p:nvPr/>
        </p:nvCxnSpPr>
        <p:spPr>
          <a:xfrm>
            <a:off x="8057462" y="3359552"/>
            <a:ext cx="100909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0940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14F2C0-3141-4536-AE26-96FB9FABA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提案手法　</a:t>
            </a:r>
            <a:r>
              <a:rPr kumimoji="1" lang="ja-JP" altLang="en-US" sz="3600" dirty="0"/>
              <a:t>－概観図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90AAA4C-6641-4EA4-BF23-851B340A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05D0-D92D-49EF-9140-33A0789B8273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179" name="右矢印 11">
            <a:extLst>
              <a:ext uri="{FF2B5EF4-FFF2-40B4-BE49-F238E27FC236}">
                <a16:creationId xmlns:a16="http://schemas.microsoft.com/office/drawing/2014/main" id="{D7264BC7-0DB9-4206-A7EC-42B73A652BD6}"/>
              </a:ext>
            </a:extLst>
          </p:cNvPr>
          <p:cNvSpPr/>
          <p:nvPr/>
        </p:nvSpPr>
        <p:spPr>
          <a:xfrm>
            <a:off x="3525138" y="3455193"/>
            <a:ext cx="674042" cy="242618"/>
          </a:xfrm>
          <a:prstGeom prst="rightArrow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 dirty="0">
              <a:solidFill>
                <a:sysClr val="windowText" lastClr="000000"/>
              </a:solidFill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sp>
        <p:nvSpPr>
          <p:cNvPr id="180" name="テキスト ボックス 179">
            <a:extLst>
              <a:ext uri="{FF2B5EF4-FFF2-40B4-BE49-F238E27FC236}">
                <a16:creationId xmlns:a16="http://schemas.microsoft.com/office/drawing/2014/main" id="{362D7B36-FC32-4BFA-B1E2-CF29DDF2947F}"/>
              </a:ext>
            </a:extLst>
          </p:cNvPr>
          <p:cNvSpPr txBox="1"/>
          <p:nvPr/>
        </p:nvSpPr>
        <p:spPr>
          <a:xfrm>
            <a:off x="251939" y="3199905"/>
            <a:ext cx="2227662" cy="405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右手画像</a:t>
            </a:r>
          </a:p>
        </p:txBody>
      </p:sp>
      <p:sp>
        <p:nvSpPr>
          <p:cNvPr id="181" name="角丸四角形 8">
            <a:extLst>
              <a:ext uri="{FF2B5EF4-FFF2-40B4-BE49-F238E27FC236}">
                <a16:creationId xmlns:a16="http://schemas.microsoft.com/office/drawing/2014/main" id="{809E459C-583A-4771-9F96-456B0323A53D}"/>
              </a:ext>
            </a:extLst>
          </p:cNvPr>
          <p:cNvSpPr/>
          <p:nvPr/>
        </p:nvSpPr>
        <p:spPr>
          <a:xfrm>
            <a:off x="4531947" y="3254574"/>
            <a:ext cx="1331764" cy="68772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solidFill>
                  <a:sysClr val="windowText" lastClr="000000"/>
                </a:solidFill>
                <a:latin typeface="Segoe UI" panose="020B0502040204020203" pitchFamily="34" charset="0"/>
                <a:ea typeface="Meiryo UI" panose="020B0604030504040204" pitchFamily="50" charset="-128"/>
              </a:rPr>
              <a:t>I3D</a:t>
            </a:r>
            <a:endParaRPr kumimoji="1" lang="ja-JP" altLang="en-US" sz="2400" dirty="0">
              <a:solidFill>
                <a:sysClr val="windowText" lastClr="000000"/>
              </a:solidFill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grpSp>
        <p:nvGrpSpPr>
          <p:cNvPr id="182" name="グループ化 181">
            <a:extLst>
              <a:ext uri="{FF2B5EF4-FFF2-40B4-BE49-F238E27FC236}">
                <a16:creationId xmlns:a16="http://schemas.microsoft.com/office/drawing/2014/main" id="{5CAD858D-DBAA-4760-8BC8-2B5BDA659E3F}"/>
              </a:ext>
            </a:extLst>
          </p:cNvPr>
          <p:cNvGrpSpPr/>
          <p:nvPr/>
        </p:nvGrpSpPr>
        <p:grpSpPr>
          <a:xfrm>
            <a:off x="7227174" y="3338399"/>
            <a:ext cx="702713" cy="524519"/>
            <a:chOff x="6174705" y="3395294"/>
            <a:chExt cx="1041744" cy="802925"/>
          </a:xfrm>
        </p:grpSpPr>
        <p:cxnSp>
          <p:nvCxnSpPr>
            <p:cNvPr id="183" name="直線コネクタ 182">
              <a:extLst>
                <a:ext uri="{FF2B5EF4-FFF2-40B4-BE49-F238E27FC236}">
                  <a16:creationId xmlns:a16="http://schemas.microsoft.com/office/drawing/2014/main" id="{7B1FA539-6D71-4091-A685-844DB2D98D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4705" y="4198212"/>
              <a:ext cx="1041744" cy="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正方形/長方形 183">
              <a:extLst>
                <a:ext uri="{FF2B5EF4-FFF2-40B4-BE49-F238E27FC236}">
                  <a16:creationId xmlns:a16="http://schemas.microsoft.com/office/drawing/2014/main" id="{99D0BF72-B246-4A44-88E7-8F49E0DE3B5F}"/>
                </a:ext>
              </a:extLst>
            </p:cNvPr>
            <p:cNvSpPr/>
            <p:nvPr/>
          </p:nvSpPr>
          <p:spPr>
            <a:xfrm>
              <a:off x="6325238" y="3395294"/>
              <a:ext cx="161364" cy="802919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dirty="0">
                <a:solidFill>
                  <a:sysClr val="windowText" lastClr="000000"/>
                </a:solidFill>
                <a:latin typeface="Segoe UI" panose="020B0502040204020203" pitchFamily="34" charset="0"/>
                <a:ea typeface="Meiryo UI" panose="020B0604030504040204" pitchFamily="50" charset="-128"/>
              </a:endParaRPr>
            </a:p>
          </p:txBody>
        </p:sp>
        <p:sp>
          <p:nvSpPr>
            <p:cNvPr id="185" name="正方形/長方形 184">
              <a:extLst>
                <a:ext uri="{FF2B5EF4-FFF2-40B4-BE49-F238E27FC236}">
                  <a16:creationId xmlns:a16="http://schemas.microsoft.com/office/drawing/2014/main" id="{059F8CB3-9B15-4AE3-A4D1-CDDF897EE1E1}"/>
                </a:ext>
              </a:extLst>
            </p:cNvPr>
            <p:cNvSpPr/>
            <p:nvPr/>
          </p:nvSpPr>
          <p:spPr>
            <a:xfrm>
              <a:off x="6637136" y="3792155"/>
              <a:ext cx="161358" cy="406057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dirty="0">
                <a:solidFill>
                  <a:sysClr val="windowText" lastClr="000000"/>
                </a:solidFill>
                <a:latin typeface="Segoe UI" panose="020B0502040204020203" pitchFamily="34" charset="0"/>
                <a:ea typeface="Meiryo UI" panose="020B0604030504040204" pitchFamily="50" charset="-128"/>
              </a:endParaRPr>
            </a:p>
          </p:txBody>
        </p:sp>
        <p:sp>
          <p:nvSpPr>
            <p:cNvPr id="186" name="正方形/長方形 185">
              <a:extLst>
                <a:ext uri="{FF2B5EF4-FFF2-40B4-BE49-F238E27FC236}">
                  <a16:creationId xmlns:a16="http://schemas.microsoft.com/office/drawing/2014/main" id="{AE5AE9E9-33F7-4580-9026-C3FB4E0F8FF4}"/>
                </a:ext>
              </a:extLst>
            </p:cNvPr>
            <p:cNvSpPr/>
            <p:nvPr/>
          </p:nvSpPr>
          <p:spPr>
            <a:xfrm>
              <a:off x="6949032" y="3985155"/>
              <a:ext cx="161364" cy="213057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dirty="0">
                <a:solidFill>
                  <a:sysClr val="windowText" lastClr="000000"/>
                </a:solidFill>
                <a:latin typeface="Segoe UI" panose="020B0502040204020203" pitchFamily="34" charset="0"/>
                <a:ea typeface="Meiryo UI" panose="020B0604030504040204" pitchFamily="50" charset="-128"/>
              </a:endParaRPr>
            </a:p>
          </p:txBody>
        </p:sp>
      </p:grpSp>
      <p:sp>
        <p:nvSpPr>
          <p:cNvPr id="187" name="右矢印 9">
            <a:extLst>
              <a:ext uri="{FF2B5EF4-FFF2-40B4-BE49-F238E27FC236}">
                <a16:creationId xmlns:a16="http://schemas.microsoft.com/office/drawing/2014/main" id="{C8F7EE80-FFD2-40E5-A3BB-5F37F8B0274D}"/>
              </a:ext>
            </a:extLst>
          </p:cNvPr>
          <p:cNvSpPr/>
          <p:nvPr/>
        </p:nvSpPr>
        <p:spPr>
          <a:xfrm>
            <a:off x="6235356" y="3455193"/>
            <a:ext cx="674042" cy="242618"/>
          </a:xfrm>
          <a:prstGeom prst="rightArrow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 dirty="0">
              <a:solidFill>
                <a:sysClr val="windowText" lastClr="000000"/>
              </a:solidFill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sp>
        <p:nvSpPr>
          <p:cNvPr id="188" name="角丸四角形 8">
            <a:extLst>
              <a:ext uri="{FF2B5EF4-FFF2-40B4-BE49-F238E27FC236}">
                <a16:creationId xmlns:a16="http://schemas.microsoft.com/office/drawing/2014/main" id="{F66B4C8C-4F61-4BAD-88E9-E5A8D26C6FDD}"/>
              </a:ext>
            </a:extLst>
          </p:cNvPr>
          <p:cNvSpPr/>
          <p:nvPr/>
        </p:nvSpPr>
        <p:spPr>
          <a:xfrm>
            <a:off x="4544942" y="1446844"/>
            <a:ext cx="1331764" cy="68772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solidFill>
                  <a:sysClr val="windowText" lastClr="000000"/>
                </a:solidFill>
                <a:latin typeface="Segoe UI" panose="020B0502040204020203" pitchFamily="34" charset="0"/>
                <a:ea typeface="Meiryo UI" panose="020B0604030504040204" pitchFamily="50" charset="-128"/>
              </a:rPr>
              <a:t>I3D</a:t>
            </a:r>
            <a:endParaRPr kumimoji="1" lang="ja-JP" altLang="en-US" sz="2400" dirty="0">
              <a:solidFill>
                <a:sysClr val="windowText" lastClr="000000"/>
              </a:solidFill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sp>
        <p:nvSpPr>
          <p:cNvPr id="189" name="右矢印 9">
            <a:extLst>
              <a:ext uri="{FF2B5EF4-FFF2-40B4-BE49-F238E27FC236}">
                <a16:creationId xmlns:a16="http://schemas.microsoft.com/office/drawing/2014/main" id="{F3CB9DDA-AC11-4BE9-9261-102A4AA94CA4}"/>
              </a:ext>
            </a:extLst>
          </p:cNvPr>
          <p:cNvSpPr/>
          <p:nvPr/>
        </p:nvSpPr>
        <p:spPr>
          <a:xfrm>
            <a:off x="3525138" y="1719121"/>
            <a:ext cx="674042" cy="242618"/>
          </a:xfrm>
          <a:prstGeom prst="rightArrow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 dirty="0">
              <a:solidFill>
                <a:sysClr val="windowText" lastClr="000000"/>
              </a:solidFill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sp>
        <p:nvSpPr>
          <p:cNvPr id="190" name="テキスト ボックス 189">
            <a:extLst>
              <a:ext uri="{FF2B5EF4-FFF2-40B4-BE49-F238E27FC236}">
                <a16:creationId xmlns:a16="http://schemas.microsoft.com/office/drawing/2014/main" id="{516DA5F5-B62B-4365-919B-758D5937B145}"/>
              </a:ext>
            </a:extLst>
          </p:cNvPr>
          <p:cNvSpPr txBox="1"/>
          <p:nvPr/>
        </p:nvSpPr>
        <p:spPr>
          <a:xfrm>
            <a:off x="10133902" y="3641230"/>
            <a:ext cx="1594348" cy="4053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認識結果</a:t>
            </a:r>
          </a:p>
        </p:txBody>
      </p:sp>
      <p:sp>
        <p:nvSpPr>
          <p:cNvPr id="191" name="テキスト ボックス 190">
            <a:extLst>
              <a:ext uri="{FF2B5EF4-FFF2-40B4-BE49-F238E27FC236}">
                <a16:creationId xmlns:a16="http://schemas.microsoft.com/office/drawing/2014/main" id="{36946575-00D8-4F50-9BB9-D6E8B9DDC14C}"/>
              </a:ext>
            </a:extLst>
          </p:cNvPr>
          <p:cNvSpPr txBox="1"/>
          <p:nvPr/>
        </p:nvSpPr>
        <p:spPr>
          <a:xfrm>
            <a:off x="250176" y="1367547"/>
            <a:ext cx="2227662" cy="405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全体画像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92" name="グループ化 191">
            <a:extLst>
              <a:ext uri="{FF2B5EF4-FFF2-40B4-BE49-F238E27FC236}">
                <a16:creationId xmlns:a16="http://schemas.microsoft.com/office/drawing/2014/main" id="{FBA8D63D-D3E8-497D-A46E-07E8E11866DF}"/>
              </a:ext>
            </a:extLst>
          </p:cNvPr>
          <p:cNvGrpSpPr/>
          <p:nvPr/>
        </p:nvGrpSpPr>
        <p:grpSpPr>
          <a:xfrm>
            <a:off x="7227175" y="1528006"/>
            <a:ext cx="702713" cy="524519"/>
            <a:chOff x="6174705" y="3395294"/>
            <a:chExt cx="1041744" cy="802925"/>
          </a:xfrm>
        </p:grpSpPr>
        <p:cxnSp>
          <p:nvCxnSpPr>
            <p:cNvPr id="193" name="直線コネクタ 192">
              <a:extLst>
                <a:ext uri="{FF2B5EF4-FFF2-40B4-BE49-F238E27FC236}">
                  <a16:creationId xmlns:a16="http://schemas.microsoft.com/office/drawing/2014/main" id="{7CFE0F17-EB26-4579-883A-98D342D01E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4705" y="4198212"/>
              <a:ext cx="1041744" cy="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正方形/長方形 193">
              <a:extLst>
                <a:ext uri="{FF2B5EF4-FFF2-40B4-BE49-F238E27FC236}">
                  <a16:creationId xmlns:a16="http://schemas.microsoft.com/office/drawing/2014/main" id="{C7CACDAE-5CE9-4931-B663-8B0F9B4F5340}"/>
                </a:ext>
              </a:extLst>
            </p:cNvPr>
            <p:cNvSpPr/>
            <p:nvPr/>
          </p:nvSpPr>
          <p:spPr>
            <a:xfrm>
              <a:off x="6325238" y="3395294"/>
              <a:ext cx="161364" cy="802919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dirty="0">
                <a:solidFill>
                  <a:sysClr val="windowText" lastClr="000000"/>
                </a:solidFill>
                <a:latin typeface="Segoe UI" panose="020B0502040204020203" pitchFamily="34" charset="0"/>
                <a:ea typeface="Meiryo UI" panose="020B0604030504040204" pitchFamily="50" charset="-128"/>
              </a:endParaRPr>
            </a:p>
          </p:txBody>
        </p:sp>
        <p:sp>
          <p:nvSpPr>
            <p:cNvPr id="195" name="正方形/長方形 194">
              <a:extLst>
                <a:ext uri="{FF2B5EF4-FFF2-40B4-BE49-F238E27FC236}">
                  <a16:creationId xmlns:a16="http://schemas.microsoft.com/office/drawing/2014/main" id="{EACD90C0-9D23-43D9-9225-D4F7568E0FDA}"/>
                </a:ext>
              </a:extLst>
            </p:cNvPr>
            <p:cNvSpPr/>
            <p:nvPr/>
          </p:nvSpPr>
          <p:spPr>
            <a:xfrm>
              <a:off x="6637135" y="3606553"/>
              <a:ext cx="161364" cy="591660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dirty="0">
                <a:solidFill>
                  <a:sysClr val="windowText" lastClr="000000"/>
                </a:solidFill>
                <a:latin typeface="Segoe UI" panose="020B0502040204020203" pitchFamily="34" charset="0"/>
                <a:ea typeface="Meiryo UI" panose="020B0604030504040204" pitchFamily="50" charset="-128"/>
              </a:endParaRPr>
            </a:p>
          </p:txBody>
        </p:sp>
        <p:sp>
          <p:nvSpPr>
            <p:cNvPr id="196" name="正方形/長方形 195">
              <a:extLst>
                <a:ext uri="{FF2B5EF4-FFF2-40B4-BE49-F238E27FC236}">
                  <a16:creationId xmlns:a16="http://schemas.microsoft.com/office/drawing/2014/main" id="{3F8DF7EA-E317-4567-AC58-144F736ABE9A}"/>
                </a:ext>
              </a:extLst>
            </p:cNvPr>
            <p:cNvSpPr/>
            <p:nvPr/>
          </p:nvSpPr>
          <p:spPr>
            <a:xfrm>
              <a:off x="6949032" y="3985155"/>
              <a:ext cx="161364" cy="213057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dirty="0">
                <a:solidFill>
                  <a:sysClr val="windowText" lastClr="000000"/>
                </a:solidFill>
                <a:latin typeface="Segoe UI" panose="020B0502040204020203" pitchFamily="34" charset="0"/>
                <a:ea typeface="Meiryo UI" panose="020B0604030504040204" pitchFamily="50" charset="-128"/>
              </a:endParaRPr>
            </a:p>
          </p:txBody>
        </p:sp>
      </p:grpSp>
      <p:sp>
        <p:nvSpPr>
          <p:cNvPr id="197" name="右矢印 9">
            <a:extLst>
              <a:ext uri="{FF2B5EF4-FFF2-40B4-BE49-F238E27FC236}">
                <a16:creationId xmlns:a16="http://schemas.microsoft.com/office/drawing/2014/main" id="{AEA37219-16DF-4F0C-9CC7-D16CBEB23B02}"/>
              </a:ext>
            </a:extLst>
          </p:cNvPr>
          <p:cNvSpPr/>
          <p:nvPr/>
        </p:nvSpPr>
        <p:spPr>
          <a:xfrm>
            <a:off x="6222467" y="1719121"/>
            <a:ext cx="674042" cy="242618"/>
          </a:xfrm>
          <a:prstGeom prst="rightArrow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 dirty="0">
              <a:solidFill>
                <a:sysClr val="windowText" lastClr="000000"/>
              </a:solidFill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sp>
        <p:nvSpPr>
          <p:cNvPr id="198" name="右矢印 10">
            <a:extLst>
              <a:ext uri="{FF2B5EF4-FFF2-40B4-BE49-F238E27FC236}">
                <a16:creationId xmlns:a16="http://schemas.microsoft.com/office/drawing/2014/main" id="{96BDA2A6-B6F6-4B36-B945-76F60A3CB8C8}"/>
              </a:ext>
            </a:extLst>
          </p:cNvPr>
          <p:cNvSpPr/>
          <p:nvPr/>
        </p:nvSpPr>
        <p:spPr>
          <a:xfrm>
            <a:off x="3525138" y="5115333"/>
            <a:ext cx="674042" cy="242618"/>
          </a:xfrm>
          <a:prstGeom prst="rightArrow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 dirty="0">
              <a:solidFill>
                <a:sysClr val="windowText" lastClr="000000"/>
              </a:solidFill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sp>
        <p:nvSpPr>
          <p:cNvPr id="199" name="テキスト ボックス 198">
            <a:extLst>
              <a:ext uri="{FF2B5EF4-FFF2-40B4-BE49-F238E27FC236}">
                <a16:creationId xmlns:a16="http://schemas.microsoft.com/office/drawing/2014/main" id="{9E970130-DA49-41A3-B01B-2A0199F91645}"/>
              </a:ext>
            </a:extLst>
          </p:cNvPr>
          <p:cNvSpPr txBox="1"/>
          <p:nvPr/>
        </p:nvSpPr>
        <p:spPr>
          <a:xfrm>
            <a:off x="251939" y="4818233"/>
            <a:ext cx="2227662" cy="405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顔画像</a:t>
            </a:r>
          </a:p>
        </p:txBody>
      </p:sp>
      <p:sp>
        <p:nvSpPr>
          <p:cNvPr id="200" name="角丸四角形 8">
            <a:extLst>
              <a:ext uri="{FF2B5EF4-FFF2-40B4-BE49-F238E27FC236}">
                <a16:creationId xmlns:a16="http://schemas.microsoft.com/office/drawing/2014/main" id="{C91438CE-E352-4B1F-BCB7-4EB753A6B954}"/>
              </a:ext>
            </a:extLst>
          </p:cNvPr>
          <p:cNvSpPr/>
          <p:nvPr/>
        </p:nvSpPr>
        <p:spPr>
          <a:xfrm>
            <a:off x="4544942" y="4878886"/>
            <a:ext cx="1331764" cy="68772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solidFill>
                  <a:sysClr val="windowText" lastClr="000000"/>
                </a:solidFill>
                <a:latin typeface="Segoe UI" panose="020B0502040204020203" pitchFamily="34" charset="0"/>
                <a:ea typeface="Meiryo UI" panose="020B0604030504040204" pitchFamily="50" charset="-128"/>
              </a:rPr>
              <a:t>I3D</a:t>
            </a:r>
            <a:endParaRPr kumimoji="1" lang="ja-JP" altLang="en-US" sz="2400" dirty="0">
              <a:solidFill>
                <a:sysClr val="windowText" lastClr="000000"/>
              </a:solidFill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grpSp>
        <p:nvGrpSpPr>
          <p:cNvPr id="201" name="グループ化 200">
            <a:extLst>
              <a:ext uri="{FF2B5EF4-FFF2-40B4-BE49-F238E27FC236}">
                <a16:creationId xmlns:a16="http://schemas.microsoft.com/office/drawing/2014/main" id="{BB938168-7653-4FF3-B72C-364DF681770B}"/>
              </a:ext>
            </a:extLst>
          </p:cNvPr>
          <p:cNvGrpSpPr/>
          <p:nvPr/>
        </p:nvGrpSpPr>
        <p:grpSpPr>
          <a:xfrm>
            <a:off x="7227174" y="4958139"/>
            <a:ext cx="702713" cy="524519"/>
            <a:chOff x="6174705" y="3395294"/>
            <a:chExt cx="1041744" cy="802925"/>
          </a:xfrm>
        </p:grpSpPr>
        <p:cxnSp>
          <p:nvCxnSpPr>
            <p:cNvPr id="202" name="直線コネクタ 201">
              <a:extLst>
                <a:ext uri="{FF2B5EF4-FFF2-40B4-BE49-F238E27FC236}">
                  <a16:creationId xmlns:a16="http://schemas.microsoft.com/office/drawing/2014/main" id="{C68D791F-9FCD-4F3D-8D40-5ECDFAFABD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4705" y="4198212"/>
              <a:ext cx="1041744" cy="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正方形/長方形 202">
              <a:extLst>
                <a:ext uri="{FF2B5EF4-FFF2-40B4-BE49-F238E27FC236}">
                  <a16:creationId xmlns:a16="http://schemas.microsoft.com/office/drawing/2014/main" id="{CE88181E-6EE6-4F32-9E4C-19CD50AFB213}"/>
                </a:ext>
              </a:extLst>
            </p:cNvPr>
            <p:cNvSpPr/>
            <p:nvPr/>
          </p:nvSpPr>
          <p:spPr>
            <a:xfrm>
              <a:off x="6325238" y="3395294"/>
              <a:ext cx="161363" cy="802919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dirty="0">
                <a:solidFill>
                  <a:sysClr val="windowText" lastClr="000000"/>
                </a:solidFill>
                <a:latin typeface="Segoe UI" panose="020B0502040204020203" pitchFamily="34" charset="0"/>
                <a:ea typeface="Meiryo UI" panose="020B0604030504040204" pitchFamily="50" charset="-128"/>
              </a:endParaRPr>
            </a:p>
          </p:txBody>
        </p:sp>
        <p:sp>
          <p:nvSpPr>
            <p:cNvPr id="204" name="正方形/長方形 203">
              <a:extLst>
                <a:ext uri="{FF2B5EF4-FFF2-40B4-BE49-F238E27FC236}">
                  <a16:creationId xmlns:a16="http://schemas.microsoft.com/office/drawing/2014/main" id="{FA6C8232-4F6E-49AC-A753-79C77256F2BC}"/>
                </a:ext>
              </a:extLst>
            </p:cNvPr>
            <p:cNvSpPr/>
            <p:nvPr/>
          </p:nvSpPr>
          <p:spPr>
            <a:xfrm>
              <a:off x="6637135" y="3606553"/>
              <a:ext cx="161364" cy="591660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dirty="0">
                <a:solidFill>
                  <a:sysClr val="windowText" lastClr="000000"/>
                </a:solidFill>
                <a:latin typeface="Segoe UI" panose="020B0502040204020203" pitchFamily="34" charset="0"/>
                <a:ea typeface="Meiryo UI" panose="020B0604030504040204" pitchFamily="50" charset="-128"/>
              </a:endParaRPr>
            </a:p>
          </p:txBody>
        </p:sp>
        <p:sp>
          <p:nvSpPr>
            <p:cNvPr id="205" name="正方形/長方形 204">
              <a:extLst>
                <a:ext uri="{FF2B5EF4-FFF2-40B4-BE49-F238E27FC236}">
                  <a16:creationId xmlns:a16="http://schemas.microsoft.com/office/drawing/2014/main" id="{51281E2D-7DA7-4D77-81AB-E06CF3C5370A}"/>
                </a:ext>
              </a:extLst>
            </p:cNvPr>
            <p:cNvSpPr/>
            <p:nvPr/>
          </p:nvSpPr>
          <p:spPr>
            <a:xfrm>
              <a:off x="6949032" y="3985155"/>
              <a:ext cx="161364" cy="213057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dirty="0">
                <a:solidFill>
                  <a:sysClr val="windowText" lastClr="000000"/>
                </a:solidFill>
                <a:latin typeface="Segoe UI" panose="020B0502040204020203" pitchFamily="34" charset="0"/>
                <a:ea typeface="Meiryo UI" panose="020B0604030504040204" pitchFamily="50" charset="-128"/>
              </a:endParaRPr>
            </a:p>
          </p:txBody>
        </p:sp>
      </p:grpSp>
      <p:sp>
        <p:nvSpPr>
          <p:cNvPr id="206" name="右矢印 9">
            <a:extLst>
              <a:ext uri="{FF2B5EF4-FFF2-40B4-BE49-F238E27FC236}">
                <a16:creationId xmlns:a16="http://schemas.microsoft.com/office/drawing/2014/main" id="{1528D5CC-3F23-4800-A252-A7A36997AD2E}"/>
              </a:ext>
            </a:extLst>
          </p:cNvPr>
          <p:cNvSpPr/>
          <p:nvPr/>
        </p:nvSpPr>
        <p:spPr>
          <a:xfrm>
            <a:off x="6228864" y="5115333"/>
            <a:ext cx="674042" cy="242618"/>
          </a:xfrm>
          <a:prstGeom prst="rightArrow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 dirty="0">
              <a:solidFill>
                <a:sysClr val="windowText" lastClr="000000"/>
              </a:solidFill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sp>
        <p:nvSpPr>
          <p:cNvPr id="207" name="右矢印 12">
            <a:extLst>
              <a:ext uri="{FF2B5EF4-FFF2-40B4-BE49-F238E27FC236}">
                <a16:creationId xmlns:a16="http://schemas.microsoft.com/office/drawing/2014/main" id="{817A457B-88B7-4732-A81F-B5106EEB2C69}"/>
              </a:ext>
            </a:extLst>
          </p:cNvPr>
          <p:cNvSpPr/>
          <p:nvPr/>
        </p:nvSpPr>
        <p:spPr>
          <a:xfrm>
            <a:off x="3525138" y="4267929"/>
            <a:ext cx="674042" cy="242618"/>
          </a:xfrm>
          <a:prstGeom prst="rightArrow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 dirty="0">
              <a:solidFill>
                <a:sysClr val="windowText" lastClr="000000"/>
              </a:solidFill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sp>
        <p:nvSpPr>
          <p:cNvPr id="208" name="テキスト ボックス 207">
            <a:extLst>
              <a:ext uri="{FF2B5EF4-FFF2-40B4-BE49-F238E27FC236}">
                <a16:creationId xmlns:a16="http://schemas.microsoft.com/office/drawing/2014/main" id="{5BDF8EBE-DFDE-4024-8F9E-7FCCA8E5DEFA}"/>
              </a:ext>
            </a:extLst>
          </p:cNvPr>
          <p:cNvSpPr txBox="1"/>
          <p:nvPr/>
        </p:nvSpPr>
        <p:spPr>
          <a:xfrm>
            <a:off x="250176" y="4011677"/>
            <a:ext cx="2227662" cy="405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左手画像</a:t>
            </a:r>
          </a:p>
        </p:txBody>
      </p:sp>
      <p:sp>
        <p:nvSpPr>
          <p:cNvPr id="209" name="角丸四角形 8">
            <a:extLst>
              <a:ext uri="{FF2B5EF4-FFF2-40B4-BE49-F238E27FC236}">
                <a16:creationId xmlns:a16="http://schemas.microsoft.com/office/drawing/2014/main" id="{95AD4D09-FDC1-425C-84A4-72C45FAEEE3F}"/>
              </a:ext>
            </a:extLst>
          </p:cNvPr>
          <p:cNvSpPr/>
          <p:nvPr/>
        </p:nvSpPr>
        <p:spPr>
          <a:xfrm>
            <a:off x="4542066" y="4060362"/>
            <a:ext cx="1331764" cy="68772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solidFill>
                  <a:sysClr val="windowText" lastClr="000000"/>
                </a:solidFill>
                <a:latin typeface="Segoe UI" panose="020B0502040204020203" pitchFamily="34" charset="0"/>
                <a:ea typeface="Meiryo UI" panose="020B0604030504040204" pitchFamily="50" charset="-128"/>
              </a:rPr>
              <a:t>I3D</a:t>
            </a:r>
            <a:endParaRPr kumimoji="1" lang="ja-JP" altLang="en-US" sz="2400" dirty="0">
              <a:solidFill>
                <a:sysClr val="windowText" lastClr="000000"/>
              </a:solidFill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grpSp>
        <p:nvGrpSpPr>
          <p:cNvPr id="210" name="グループ化 209">
            <a:extLst>
              <a:ext uri="{FF2B5EF4-FFF2-40B4-BE49-F238E27FC236}">
                <a16:creationId xmlns:a16="http://schemas.microsoft.com/office/drawing/2014/main" id="{8FFDA111-FFDA-4489-A790-FC82D8467693}"/>
              </a:ext>
            </a:extLst>
          </p:cNvPr>
          <p:cNvGrpSpPr/>
          <p:nvPr/>
        </p:nvGrpSpPr>
        <p:grpSpPr>
          <a:xfrm>
            <a:off x="7242176" y="4208486"/>
            <a:ext cx="702713" cy="444213"/>
            <a:chOff x="6174705" y="3518224"/>
            <a:chExt cx="1041744" cy="679995"/>
          </a:xfrm>
        </p:grpSpPr>
        <p:cxnSp>
          <p:nvCxnSpPr>
            <p:cNvPr id="211" name="直線コネクタ 210">
              <a:extLst>
                <a:ext uri="{FF2B5EF4-FFF2-40B4-BE49-F238E27FC236}">
                  <a16:creationId xmlns:a16="http://schemas.microsoft.com/office/drawing/2014/main" id="{5E011DB5-0743-42DA-A5CB-FA2798CBA1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4705" y="4198212"/>
              <a:ext cx="1041744" cy="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正方形/長方形 211">
              <a:extLst>
                <a:ext uri="{FF2B5EF4-FFF2-40B4-BE49-F238E27FC236}">
                  <a16:creationId xmlns:a16="http://schemas.microsoft.com/office/drawing/2014/main" id="{AD377C9F-0D29-4BD4-B6C3-883AAA24A79C}"/>
                </a:ext>
              </a:extLst>
            </p:cNvPr>
            <p:cNvSpPr/>
            <p:nvPr/>
          </p:nvSpPr>
          <p:spPr>
            <a:xfrm>
              <a:off x="6325238" y="3637695"/>
              <a:ext cx="161363" cy="560516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dirty="0">
                <a:solidFill>
                  <a:sysClr val="windowText" lastClr="000000"/>
                </a:solidFill>
                <a:latin typeface="Segoe UI" panose="020B0502040204020203" pitchFamily="34" charset="0"/>
                <a:ea typeface="Meiryo UI" panose="020B0604030504040204" pitchFamily="50" charset="-128"/>
              </a:endParaRPr>
            </a:p>
          </p:txBody>
        </p:sp>
        <p:sp>
          <p:nvSpPr>
            <p:cNvPr id="213" name="正方形/長方形 212">
              <a:extLst>
                <a:ext uri="{FF2B5EF4-FFF2-40B4-BE49-F238E27FC236}">
                  <a16:creationId xmlns:a16="http://schemas.microsoft.com/office/drawing/2014/main" id="{99F4CD2B-C321-4A20-B3E6-54A65BE8CDE8}"/>
                </a:ext>
              </a:extLst>
            </p:cNvPr>
            <p:cNvSpPr/>
            <p:nvPr/>
          </p:nvSpPr>
          <p:spPr>
            <a:xfrm>
              <a:off x="6637136" y="3518224"/>
              <a:ext cx="152195" cy="679989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dirty="0">
                <a:solidFill>
                  <a:sysClr val="windowText" lastClr="000000"/>
                </a:solidFill>
                <a:latin typeface="Segoe UI" panose="020B0502040204020203" pitchFamily="34" charset="0"/>
                <a:ea typeface="Meiryo UI" panose="020B0604030504040204" pitchFamily="50" charset="-128"/>
              </a:endParaRPr>
            </a:p>
          </p:txBody>
        </p:sp>
        <p:sp>
          <p:nvSpPr>
            <p:cNvPr id="214" name="正方形/長方形 213">
              <a:extLst>
                <a:ext uri="{FF2B5EF4-FFF2-40B4-BE49-F238E27FC236}">
                  <a16:creationId xmlns:a16="http://schemas.microsoft.com/office/drawing/2014/main" id="{AE6073CF-DD83-46BA-865D-33C891A3A4B6}"/>
                </a:ext>
              </a:extLst>
            </p:cNvPr>
            <p:cNvSpPr/>
            <p:nvPr/>
          </p:nvSpPr>
          <p:spPr>
            <a:xfrm>
              <a:off x="6949032" y="3985155"/>
              <a:ext cx="161364" cy="213057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dirty="0">
                <a:solidFill>
                  <a:sysClr val="windowText" lastClr="000000"/>
                </a:solidFill>
                <a:latin typeface="Segoe UI" panose="020B0502040204020203" pitchFamily="34" charset="0"/>
                <a:ea typeface="Meiryo UI" panose="020B0604030504040204" pitchFamily="50" charset="-128"/>
              </a:endParaRPr>
            </a:p>
          </p:txBody>
        </p:sp>
      </p:grpSp>
      <p:sp>
        <p:nvSpPr>
          <p:cNvPr id="215" name="右矢印 9">
            <a:extLst>
              <a:ext uri="{FF2B5EF4-FFF2-40B4-BE49-F238E27FC236}">
                <a16:creationId xmlns:a16="http://schemas.microsoft.com/office/drawing/2014/main" id="{CE520EBA-CA15-4E78-AC79-33CC59E584AE}"/>
              </a:ext>
            </a:extLst>
          </p:cNvPr>
          <p:cNvSpPr/>
          <p:nvPr/>
        </p:nvSpPr>
        <p:spPr>
          <a:xfrm>
            <a:off x="6231287" y="4267821"/>
            <a:ext cx="674042" cy="242618"/>
          </a:xfrm>
          <a:prstGeom prst="rightArrow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 dirty="0">
              <a:solidFill>
                <a:sysClr val="windowText" lastClr="000000"/>
              </a:solidFill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sp>
        <p:nvSpPr>
          <p:cNvPr id="216" name="テキスト ボックス 215">
            <a:extLst>
              <a:ext uri="{FF2B5EF4-FFF2-40B4-BE49-F238E27FC236}">
                <a16:creationId xmlns:a16="http://schemas.microsoft.com/office/drawing/2014/main" id="{B6AF6006-F538-4C31-B950-3F3A79E49A9C}"/>
              </a:ext>
            </a:extLst>
          </p:cNvPr>
          <p:cNvSpPr txBox="1"/>
          <p:nvPr/>
        </p:nvSpPr>
        <p:spPr>
          <a:xfrm>
            <a:off x="6509047" y="873901"/>
            <a:ext cx="2060124" cy="4053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分類スコア</a:t>
            </a:r>
          </a:p>
        </p:txBody>
      </p:sp>
      <p:cxnSp>
        <p:nvCxnSpPr>
          <p:cNvPr id="217" name="コネクタ: カギ線 216">
            <a:extLst>
              <a:ext uri="{FF2B5EF4-FFF2-40B4-BE49-F238E27FC236}">
                <a16:creationId xmlns:a16="http://schemas.microsoft.com/office/drawing/2014/main" id="{50C2196B-252C-4DB5-AF0C-0A8F14985E4B}"/>
              </a:ext>
            </a:extLst>
          </p:cNvPr>
          <p:cNvCxnSpPr>
            <a:cxnSpLocks/>
          </p:cNvCxnSpPr>
          <p:nvPr/>
        </p:nvCxnSpPr>
        <p:spPr>
          <a:xfrm>
            <a:off x="8005952" y="2697511"/>
            <a:ext cx="1052393" cy="886164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コネクタ: カギ線 217">
            <a:extLst>
              <a:ext uri="{FF2B5EF4-FFF2-40B4-BE49-F238E27FC236}">
                <a16:creationId xmlns:a16="http://schemas.microsoft.com/office/drawing/2014/main" id="{DD808F5E-19C5-4B0B-8401-2A6191C6B1C7}"/>
              </a:ext>
            </a:extLst>
          </p:cNvPr>
          <p:cNvCxnSpPr>
            <a:cxnSpLocks/>
          </p:cNvCxnSpPr>
          <p:nvPr/>
        </p:nvCxnSpPr>
        <p:spPr>
          <a:xfrm flipV="1">
            <a:off x="8057463" y="4089221"/>
            <a:ext cx="1000883" cy="374909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コネクタ: カギ線 218">
            <a:extLst>
              <a:ext uri="{FF2B5EF4-FFF2-40B4-BE49-F238E27FC236}">
                <a16:creationId xmlns:a16="http://schemas.microsoft.com/office/drawing/2014/main" id="{E0BF1813-20D7-4C8C-A718-023EC7306D7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936138" y="4175518"/>
            <a:ext cx="1208504" cy="1035910"/>
          </a:xfrm>
          <a:prstGeom prst="bentConnector3">
            <a:avLst>
              <a:gd name="adj1" fmla="val -619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右矢印 9">
            <a:extLst>
              <a:ext uri="{FF2B5EF4-FFF2-40B4-BE49-F238E27FC236}">
                <a16:creationId xmlns:a16="http://schemas.microsoft.com/office/drawing/2014/main" id="{1EE43C50-7C2A-4202-8E8B-AFCE8740F72E}"/>
              </a:ext>
            </a:extLst>
          </p:cNvPr>
          <p:cNvSpPr/>
          <p:nvPr/>
        </p:nvSpPr>
        <p:spPr>
          <a:xfrm>
            <a:off x="9442689" y="3708771"/>
            <a:ext cx="674042" cy="242618"/>
          </a:xfrm>
          <a:prstGeom prst="rightArrow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 dirty="0">
              <a:solidFill>
                <a:sysClr val="windowText" lastClr="000000"/>
              </a:solidFill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sp>
        <p:nvSpPr>
          <p:cNvPr id="221" name="テキスト ボックス 220">
            <a:extLst>
              <a:ext uri="{FF2B5EF4-FFF2-40B4-BE49-F238E27FC236}">
                <a16:creationId xmlns:a16="http://schemas.microsoft.com/office/drawing/2014/main" id="{0249D595-79B2-41B1-A80D-E34146270B24}"/>
              </a:ext>
            </a:extLst>
          </p:cNvPr>
          <p:cNvSpPr txBox="1"/>
          <p:nvPr/>
        </p:nvSpPr>
        <p:spPr>
          <a:xfrm>
            <a:off x="250176" y="2174870"/>
            <a:ext cx="2227662" cy="7225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オプティカルフロー画像</a:t>
            </a:r>
          </a:p>
        </p:txBody>
      </p:sp>
      <p:grpSp>
        <p:nvGrpSpPr>
          <p:cNvPr id="222" name="グループ化 221">
            <a:extLst>
              <a:ext uri="{FF2B5EF4-FFF2-40B4-BE49-F238E27FC236}">
                <a16:creationId xmlns:a16="http://schemas.microsoft.com/office/drawing/2014/main" id="{FD1C2996-47A0-4BF1-B4B6-F0B5EE0AE2E0}"/>
              </a:ext>
            </a:extLst>
          </p:cNvPr>
          <p:cNvGrpSpPr/>
          <p:nvPr/>
        </p:nvGrpSpPr>
        <p:grpSpPr>
          <a:xfrm>
            <a:off x="2543695" y="2178390"/>
            <a:ext cx="788222" cy="737545"/>
            <a:chOff x="2027198" y="1895648"/>
            <a:chExt cx="799892" cy="772863"/>
          </a:xfrm>
        </p:grpSpPr>
        <p:pic>
          <p:nvPicPr>
            <p:cNvPr id="223" name="図 222" descr="光, 雪, 男, 民衆 が含まれている画像&#10;&#10;自動的に生成された説明">
              <a:extLst>
                <a:ext uri="{FF2B5EF4-FFF2-40B4-BE49-F238E27FC236}">
                  <a16:creationId xmlns:a16="http://schemas.microsoft.com/office/drawing/2014/main" id="{FBCA1C09-2542-498D-BBF7-C8A6FFFD2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7198" y="1895648"/>
              <a:ext cx="549087" cy="54908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4" name="図 223" descr="光, 雪, 男, 民衆 が含まれている画像&#10;&#10;自動的に生成された説明">
              <a:extLst>
                <a:ext uri="{FF2B5EF4-FFF2-40B4-BE49-F238E27FC236}">
                  <a16:creationId xmlns:a16="http://schemas.microsoft.com/office/drawing/2014/main" id="{A41CA9D3-212E-41E3-B842-AA8E1574B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5177" y="1994079"/>
              <a:ext cx="549087" cy="54908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5" name="図 224" descr="光, 雪, 男, 民衆 が含まれている画像&#10;&#10;自動的に生成された説明">
              <a:extLst>
                <a:ext uri="{FF2B5EF4-FFF2-40B4-BE49-F238E27FC236}">
                  <a16:creationId xmlns:a16="http://schemas.microsoft.com/office/drawing/2014/main" id="{1F7BA4AE-7901-4B1C-8D0E-E2BAFB891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8003" y="2119424"/>
              <a:ext cx="549087" cy="54908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226" name="角丸四角形 8">
            <a:extLst>
              <a:ext uri="{FF2B5EF4-FFF2-40B4-BE49-F238E27FC236}">
                <a16:creationId xmlns:a16="http://schemas.microsoft.com/office/drawing/2014/main" id="{43DED6EF-44E1-4AAC-A39B-668EA3A416A8}"/>
              </a:ext>
            </a:extLst>
          </p:cNvPr>
          <p:cNvSpPr/>
          <p:nvPr/>
        </p:nvSpPr>
        <p:spPr>
          <a:xfrm>
            <a:off x="4544937" y="2233908"/>
            <a:ext cx="1331764" cy="68772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solidFill>
                  <a:sysClr val="windowText" lastClr="000000"/>
                </a:solidFill>
                <a:latin typeface="Segoe UI" panose="020B0502040204020203" pitchFamily="34" charset="0"/>
                <a:ea typeface="Meiryo UI" panose="020B0604030504040204" pitchFamily="50" charset="-128"/>
              </a:rPr>
              <a:t>I3D</a:t>
            </a:r>
            <a:endParaRPr kumimoji="1" lang="ja-JP" altLang="en-US" sz="2400" dirty="0">
              <a:solidFill>
                <a:sysClr val="windowText" lastClr="000000"/>
              </a:solidFill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sp>
        <p:nvSpPr>
          <p:cNvPr id="227" name="右矢印 9">
            <a:extLst>
              <a:ext uri="{FF2B5EF4-FFF2-40B4-BE49-F238E27FC236}">
                <a16:creationId xmlns:a16="http://schemas.microsoft.com/office/drawing/2014/main" id="{DDDCB3CA-5FB2-4D34-8B82-24F49E8EB27E}"/>
              </a:ext>
            </a:extLst>
          </p:cNvPr>
          <p:cNvSpPr/>
          <p:nvPr/>
        </p:nvSpPr>
        <p:spPr>
          <a:xfrm>
            <a:off x="3525133" y="2506184"/>
            <a:ext cx="674042" cy="242618"/>
          </a:xfrm>
          <a:prstGeom prst="rightArrow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 dirty="0">
              <a:solidFill>
                <a:sysClr val="windowText" lastClr="000000"/>
              </a:solidFill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grpSp>
        <p:nvGrpSpPr>
          <p:cNvPr id="228" name="グループ化 227">
            <a:extLst>
              <a:ext uri="{FF2B5EF4-FFF2-40B4-BE49-F238E27FC236}">
                <a16:creationId xmlns:a16="http://schemas.microsoft.com/office/drawing/2014/main" id="{4237187C-4F98-4D2D-A080-AED90809702F}"/>
              </a:ext>
            </a:extLst>
          </p:cNvPr>
          <p:cNvGrpSpPr/>
          <p:nvPr/>
        </p:nvGrpSpPr>
        <p:grpSpPr>
          <a:xfrm>
            <a:off x="7227171" y="2417253"/>
            <a:ext cx="702713" cy="422336"/>
            <a:chOff x="6174705" y="3551714"/>
            <a:chExt cx="1041744" cy="646505"/>
          </a:xfrm>
        </p:grpSpPr>
        <p:cxnSp>
          <p:nvCxnSpPr>
            <p:cNvPr id="229" name="直線コネクタ 228">
              <a:extLst>
                <a:ext uri="{FF2B5EF4-FFF2-40B4-BE49-F238E27FC236}">
                  <a16:creationId xmlns:a16="http://schemas.microsoft.com/office/drawing/2014/main" id="{BED6ABA1-AD29-45DB-BD47-71585B96AF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4705" y="4198212"/>
              <a:ext cx="1041744" cy="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0" name="正方形/長方形 229">
              <a:extLst>
                <a:ext uri="{FF2B5EF4-FFF2-40B4-BE49-F238E27FC236}">
                  <a16:creationId xmlns:a16="http://schemas.microsoft.com/office/drawing/2014/main" id="{FE9C9F6C-2410-4051-91D2-34B810371089}"/>
                </a:ext>
              </a:extLst>
            </p:cNvPr>
            <p:cNvSpPr/>
            <p:nvPr/>
          </p:nvSpPr>
          <p:spPr>
            <a:xfrm>
              <a:off x="6325238" y="3551714"/>
              <a:ext cx="161363" cy="646498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dirty="0">
                <a:solidFill>
                  <a:sysClr val="windowText" lastClr="000000"/>
                </a:solidFill>
                <a:latin typeface="Segoe UI" panose="020B0502040204020203" pitchFamily="34" charset="0"/>
                <a:ea typeface="Meiryo UI" panose="020B0604030504040204" pitchFamily="50" charset="-128"/>
              </a:endParaRPr>
            </a:p>
          </p:txBody>
        </p:sp>
        <p:sp>
          <p:nvSpPr>
            <p:cNvPr id="231" name="正方形/長方形 230">
              <a:extLst>
                <a:ext uri="{FF2B5EF4-FFF2-40B4-BE49-F238E27FC236}">
                  <a16:creationId xmlns:a16="http://schemas.microsoft.com/office/drawing/2014/main" id="{170B439C-EEDD-478D-91CD-B02F7DDBFB27}"/>
                </a:ext>
              </a:extLst>
            </p:cNvPr>
            <p:cNvSpPr/>
            <p:nvPr/>
          </p:nvSpPr>
          <p:spPr>
            <a:xfrm>
              <a:off x="6637135" y="3606553"/>
              <a:ext cx="161364" cy="591660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dirty="0">
                <a:solidFill>
                  <a:sysClr val="windowText" lastClr="000000"/>
                </a:solidFill>
                <a:latin typeface="Segoe UI" panose="020B0502040204020203" pitchFamily="34" charset="0"/>
                <a:ea typeface="Meiryo UI" panose="020B0604030504040204" pitchFamily="50" charset="-128"/>
              </a:endParaRPr>
            </a:p>
          </p:txBody>
        </p:sp>
        <p:sp>
          <p:nvSpPr>
            <p:cNvPr id="232" name="正方形/長方形 231">
              <a:extLst>
                <a:ext uri="{FF2B5EF4-FFF2-40B4-BE49-F238E27FC236}">
                  <a16:creationId xmlns:a16="http://schemas.microsoft.com/office/drawing/2014/main" id="{7A12716C-5371-479A-8267-FBEBD888393F}"/>
                </a:ext>
              </a:extLst>
            </p:cNvPr>
            <p:cNvSpPr/>
            <p:nvPr/>
          </p:nvSpPr>
          <p:spPr>
            <a:xfrm>
              <a:off x="6949032" y="3985155"/>
              <a:ext cx="161364" cy="213057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dirty="0">
                <a:solidFill>
                  <a:sysClr val="windowText" lastClr="000000"/>
                </a:solidFill>
                <a:latin typeface="Segoe UI" panose="020B0502040204020203" pitchFamily="34" charset="0"/>
                <a:ea typeface="Meiryo UI" panose="020B0604030504040204" pitchFamily="50" charset="-128"/>
              </a:endParaRPr>
            </a:p>
          </p:txBody>
        </p:sp>
      </p:grpSp>
      <p:sp>
        <p:nvSpPr>
          <p:cNvPr id="233" name="右矢印 9">
            <a:extLst>
              <a:ext uri="{FF2B5EF4-FFF2-40B4-BE49-F238E27FC236}">
                <a16:creationId xmlns:a16="http://schemas.microsoft.com/office/drawing/2014/main" id="{E7B7D250-9BF8-4B64-9EF1-3DBDA84AF40F}"/>
              </a:ext>
            </a:extLst>
          </p:cNvPr>
          <p:cNvSpPr/>
          <p:nvPr/>
        </p:nvSpPr>
        <p:spPr>
          <a:xfrm>
            <a:off x="6222463" y="2506184"/>
            <a:ext cx="674042" cy="242618"/>
          </a:xfrm>
          <a:prstGeom prst="rightArrow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 dirty="0">
              <a:solidFill>
                <a:sysClr val="windowText" lastClr="000000"/>
              </a:solidFill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sp>
        <p:nvSpPr>
          <p:cNvPr id="234" name="テキスト ボックス 233">
            <a:extLst>
              <a:ext uri="{FF2B5EF4-FFF2-40B4-BE49-F238E27FC236}">
                <a16:creationId xmlns:a16="http://schemas.microsoft.com/office/drawing/2014/main" id="{D77E6A9B-5C84-40F1-9705-84023640A477}"/>
              </a:ext>
            </a:extLst>
          </p:cNvPr>
          <p:cNvSpPr txBox="1"/>
          <p:nvPr/>
        </p:nvSpPr>
        <p:spPr>
          <a:xfrm>
            <a:off x="252552" y="5843405"/>
            <a:ext cx="2227662" cy="40532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骨格情報</a:t>
            </a:r>
          </a:p>
        </p:txBody>
      </p:sp>
      <p:sp>
        <p:nvSpPr>
          <p:cNvPr id="235" name="右矢印 9">
            <a:extLst>
              <a:ext uri="{FF2B5EF4-FFF2-40B4-BE49-F238E27FC236}">
                <a16:creationId xmlns:a16="http://schemas.microsoft.com/office/drawing/2014/main" id="{1BFCCD5F-C90A-407F-A271-C6513132ABEA}"/>
              </a:ext>
            </a:extLst>
          </p:cNvPr>
          <p:cNvSpPr/>
          <p:nvPr/>
        </p:nvSpPr>
        <p:spPr>
          <a:xfrm>
            <a:off x="3525137" y="6081852"/>
            <a:ext cx="674042" cy="242618"/>
          </a:xfrm>
          <a:prstGeom prst="rightArrow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 dirty="0">
              <a:solidFill>
                <a:sysClr val="windowText" lastClr="000000"/>
              </a:solidFill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grpSp>
        <p:nvGrpSpPr>
          <p:cNvPr id="236" name="グループ化 235">
            <a:extLst>
              <a:ext uri="{FF2B5EF4-FFF2-40B4-BE49-F238E27FC236}">
                <a16:creationId xmlns:a16="http://schemas.microsoft.com/office/drawing/2014/main" id="{EAD37951-A77F-4004-8E5B-5198DEA781A2}"/>
              </a:ext>
            </a:extLst>
          </p:cNvPr>
          <p:cNvGrpSpPr/>
          <p:nvPr/>
        </p:nvGrpSpPr>
        <p:grpSpPr>
          <a:xfrm>
            <a:off x="7227174" y="5890736"/>
            <a:ext cx="702713" cy="524519"/>
            <a:chOff x="6174705" y="3395294"/>
            <a:chExt cx="1041744" cy="802925"/>
          </a:xfrm>
        </p:grpSpPr>
        <p:cxnSp>
          <p:nvCxnSpPr>
            <p:cNvPr id="237" name="直線コネクタ 236">
              <a:extLst>
                <a:ext uri="{FF2B5EF4-FFF2-40B4-BE49-F238E27FC236}">
                  <a16:creationId xmlns:a16="http://schemas.microsoft.com/office/drawing/2014/main" id="{177A66F8-85B4-4D81-88B3-F3210861BD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4705" y="4198212"/>
              <a:ext cx="1041744" cy="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8" name="正方形/長方形 237">
              <a:extLst>
                <a:ext uri="{FF2B5EF4-FFF2-40B4-BE49-F238E27FC236}">
                  <a16:creationId xmlns:a16="http://schemas.microsoft.com/office/drawing/2014/main" id="{6CA42638-960B-4891-A55F-1F257D519F4A}"/>
                </a:ext>
              </a:extLst>
            </p:cNvPr>
            <p:cNvSpPr/>
            <p:nvPr/>
          </p:nvSpPr>
          <p:spPr>
            <a:xfrm>
              <a:off x="6325238" y="3395294"/>
              <a:ext cx="161364" cy="802919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dirty="0">
                <a:solidFill>
                  <a:sysClr val="windowText" lastClr="000000"/>
                </a:solidFill>
                <a:latin typeface="Segoe UI" panose="020B0502040204020203" pitchFamily="34" charset="0"/>
                <a:ea typeface="Meiryo UI" panose="020B0604030504040204" pitchFamily="50" charset="-128"/>
              </a:endParaRPr>
            </a:p>
          </p:txBody>
        </p:sp>
        <p:sp>
          <p:nvSpPr>
            <p:cNvPr id="239" name="正方形/長方形 238">
              <a:extLst>
                <a:ext uri="{FF2B5EF4-FFF2-40B4-BE49-F238E27FC236}">
                  <a16:creationId xmlns:a16="http://schemas.microsoft.com/office/drawing/2014/main" id="{CD1BCE1A-DBBD-4427-9DFF-833A4982E359}"/>
                </a:ext>
              </a:extLst>
            </p:cNvPr>
            <p:cNvSpPr/>
            <p:nvPr/>
          </p:nvSpPr>
          <p:spPr>
            <a:xfrm>
              <a:off x="6637136" y="3753776"/>
              <a:ext cx="161358" cy="444436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dirty="0">
                <a:solidFill>
                  <a:sysClr val="windowText" lastClr="000000"/>
                </a:solidFill>
                <a:latin typeface="Segoe UI" panose="020B0502040204020203" pitchFamily="34" charset="0"/>
                <a:ea typeface="Meiryo UI" panose="020B0604030504040204" pitchFamily="50" charset="-128"/>
              </a:endParaRPr>
            </a:p>
          </p:txBody>
        </p:sp>
        <p:sp>
          <p:nvSpPr>
            <p:cNvPr id="240" name="正方形/長方形 239">
              <a:extLst>
                <a:ext uri="{FF2B5EF4-FFF2-40B4-BE49-F238E27FC236}">
                  <a16:creationId xmlns:a16="http://schemas.microsoft.com/office/drawing/2014/main" id="{1B6B43E4-E98A-4009-AC31-4F1F29A590CD}"/>
                </a:ext>
              </a:extLst>
            </p:cNvPr>
            <p:cNvSpPr/>
            <p:nvPr/>
          </p:nvSpPr>
          <p:spPr>
            <a:xfrm>
              <a:off x="6949032" y="3726036"/>
              <a:ext cx="161358" cy="472175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dirty="0">
                <a:solidFill>
                  <a:sysClr val="windowText" lastClr="000000"/>
                </a:solidFill>
                <a:latin typeface="Segoe UI" panose="020B0502040204020203" pitchFamily="34" charset="0"/>
                <a:ea typeface="Meiryo UI" panose="020B0604030504040204" pitchFamily="50" charset="-128"/>
              </a:endParaRPr>
            </a:p>
          </p:txBody>
        </p:sp>
      </p:grpSp>
      <p:sp>
        <p:nvSpPr>
          <p:cNvPr id="241" name="右矢印 9">
            <a:extLst>
              <a:ext uri="{FF2B5EF4-FFF2-40B4-BE49-F238E27FC236}">
                <a16:creationId xmlns:a16="http://schemas.microsoft.com/office/drawing/2014/main" id="{4568EB00-8B97-4F93-9C11-6F1A53B0721E}"/>
              </a:ext>
            </a:extLst>
          </p:cNvPr>
          <p:cNvSpPr/>
          <p:nvPr/>
        </p:nvSpPr>
        <p:spPr>
          <a:xfrm>
            <a:off x="6222466" y="6081852"/>
            <a:ext cx="674042" cy="242618"/>
          </a:xfrm>
          <a:prstGeom prst="rightArrow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 dirty="0">
              <a:solidFill>
                <a:sysClr val="windowText" lastClr="000000"/>
              </a:solidFill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sp>
        <p:nvSpPr>
          <p:cNvPr id="242" name="角丸四角形 8">
            <a:extLst>
              <a:ext uri="{FF2B5EF4-FFF2-40B4-BE49-F238E27FC236}">
                <a16:creationId xmlns:a16="http://schemas.microsoft.com/office/drawing/2014/main" id="{B613E54C-E770-4713-97B6-09B9A65F069C}"/>
              </a:ext>
            </a:extLst>
          </p:cNvPr>
          <p:cNvSpPr/>
          <p:nvPr/>
        </p:nvSpPr>
        <p:spPr>
          <a:xfrm>
            <a:off x="4530506" y="5859286"/>
            <a:ext cx="1331764" cy="68772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solidFill>
                  <a:sysClr val="windowText" lastClr="000000"/>
                </a:solidFill>
                <a:latin typeface="Segoe UI" panose="020B0502040204020203" pitchFamily="34" charset="0"/>
                <a:ea typeface="Meiryo UI" panose="020B0604030504040204" pitchFamily="50" charset="-128"/>
              </a:rPr>
              <a:t>ST-GCN</a:t>
            </a:r>
            <a:endParaRPr kumimoji="1" lang="ja-JP" altLang="en-US" sz="2400" dirty="0">
              <a:solidFill>
                <a:sysClr val="windowText" lastClr="000000"/>
              </a:solidFill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cxnSp>
        <p:nvCxnSpPr>
          <p:cNvPr id="243" name="コネクタ: カギ線 242">
            <a:extLst>
              <a:ext uri="{FF2B5EF4-FFF2-40B4-BE49-F238E27FC236}">
                <a16:creationId xmlns:a16="http://schemas.microsoft.com/office/drawing/2014/main" id="{369133EF-74FE-4F27-8E3D-2C3E6818BF8B}"/>
              </a:ext>
            </a:extLst>
          </p:cNvPr>
          <p:cNvCxnSpPr>
            <a:cxnSpLocks/>
          </p:cNvCxnSpPr>
          <p:nvPr/>
        </p:nvCxnSpPr>
        <p:spPr>
          <a:xfrm rot="16200000" flipH="1">
            <a:off x="7700276" y="2225607"/>
            <a:ext cx="1673865" cy="1042272"/>
          </a:xfrm>
          <a:prstGeom prst="bentConnector3">
            <a:avLst>
              <a:gd name="adj1" fmla="val -87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コネクタ: カギ線 243">
            <a:extLst>
              <a:ext uri="{FF2B5EF4-FFF2-40B4-BE49-F238E27FC236}">
                <a16:creationId xmlns:a16="http://schemas.microsoft.com/office/drawing/2014/main" id="{C7E9196E-E2A9-459C-98C3-31650D8E228E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487044" y="4659641"/>
            <a:ext cx="2141720" cy="1000883"/>
          </a:xfrm>
          <a:prstGeom prst="bentConnector3">
            <a:avLst>
              <a:gd name="adj1" fmla="val 436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" name="正方形/長方形 244">
            <a:extLst>
              <a:ext uri="{FF2B5EF4-FFF2-40B4-BE49-F238E27FC236}">
                <a16:creationId xmlns:a16="http://schemas.microsoft.com/office/drawing/2014/main" id="{C96FA920-872D-4D74-97EA-87BE9415FC98}"/>
              </a:ext>
            </a:extLst>
          </p:cNvPr>
          <p:cNvSpPr/>
          <p:nvPr/>
        </p:nvSpPr>
        <p:spPr>
          <a:xfrm>
            <a:off x="110837" y="3182713"/>
            <a:ext cx="8123042" cy="2415385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6" name="正方形/長方形 245">
            <a:extLst>
              <a:ext uri="{FF2B5EF4-FFF2-40B4-BE49-F238E27FC236}">
                <a16:creationId xmlns:a16="http://schemas.microsoft.com/office/drawing/2014/main" id="{D4177933-129A-4323-8626-22C35FCAE543}"/>
              </a:ext>
            </a:extLst>
          </p:cNvPr>
          <p:cNvSpPr/>
          <p:nvPr/>
        </p:nvSpPr>
        <p:spPr>
          <a:xfrm>
            <a:off x="119423" y="5823255"/>
            <a:ext cx="8123042" cy="801002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7" name="四角形: 角を丸くする 246">
            <a:extLst>
              <a:ext uri="{FF2B5EF4-FFF2-40B4-BE49-F238E27FC236}">
                <a16:creationId xmlns:a16="http://schemas.microsoft.com/office/drawing/2014/main" id="{40AA9CE2-0D15-46B5-9896-36550EA4E4EB}"/>
              </a:ext>
            </a:extLst>
          </p:cNvPr>
          <p:cNvSpPr/>
          <p:nvPr/>
        </p:nvSpPr>
        <p:spPr>
          <a:xfrm>
            <a:off x="9247703" y="5297725"/>
            <a:ext cx="2777780" cy="50554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Segoe UI" panose="020B0502040204020203" pitchFamily="34" charset="0"/>
              </a:rPr>
              <a:t>C. </a:t>
            </a:r>
            <a:r>
              <a:rPr kumimoji="1" lang="ja-JP" altLang="en-US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Segoe UI" panose="020B0502040204020203" pitchFamily="34" charset="0"/>
              </a:rPr>
              <a:t>骨格ストリーム</a:t>
            </a:r>
            <a:endParaRPr kumimoji="1" lang="en-US" altLang="ja-JP" sz="24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Segoe UI" panose="020B0502040204020203" pitchFamily="34" charset="0"/>
            </a:endParaRPr>
          </a:p>
        </p:txBody>
      </p:sp>
      <p:sp>
        <p:nvSpPr>
          <p:cNvPr id="248" name="四角形: 角を丸くする 247">
            <a:extLst>
              <a:ext uri="{FF2B5EF4-FFF2-40B4-BE49-F238E27FC236}">
                <a16:creationId xmlns:a16="http://schemas.microsoft.com/office/drawing/2014/main" id="{A497FDD9-BBEC-40DC-B1D7-770C600EE968}"/>
              </a:ext>
            </a:extLst>
          </p:cNvPr>
          <p:cNvSpPr/>
          <p:nvPr/>
        </p:nvSpPr>
        <p:spPr>
          <a:xfrm>
            <a:off x="8791028" y="2223018"/>
            <a:ext cx="3248574" cy="50554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Segoe UI" panose="020B0502040204020203" pitchFamily="34" charset="0"/>
              </a:rPr>
              <a:t>B. </a:t>
            </a:r>
            <a:r>
              <a:rPr kumimoji="1" lang="ja-JP" altLang="en-US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Segoe UI" panose="020B0502040204020203" pitchFamily="34" charset="0"/>
              </a:rPr>
              <a:t>局所画像ストリーム</a:t>
            </a:r>
            <a:endParaRPr kumimoji="1" lang="en-US" altLang="ja-JP" sz="24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Segoe UI" panose="020B0502040204020203" pitchFamily="34" charset="0"/>
            </a:endParaRPr>
          </a:p>
        </p:txBody>
      </p:sp>
      <p:cxnSp>
        <p:nvCxnSpPr>
          <p:cNvPr id="249" name="直線矢印コネクタ 248">
            <a:extLst>
              <a:ext uri="{FF2B5EF4-FFF2-40B4-BE49-F238E27FC236}">
                <a16:creationId xmlns:a16="http://schemas.microsoft.com/office/drawing/2014/main" id="{FA7D4286-E455-4C2A-B1F3-011502EACEC8}"/>
              </a:ext>
            </a:extLst>
          </p:cNvPr>
          <p:cNvCxnSpPr>
            <a:cxnSpLocks/>
            <a:stCxn id="248" idx="2"/>
          </p:cNvCxnSpPr>
          <p:nvPr/>
        </p:nvCxnSpPr>
        <p:spPr>
          <a:xfrm flipH="1">
            <a:off x="8373219" y="2728563"/>
            <a:ext cx="2042096" cy="426644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直線矢印コネクタ 249">
            <a:extLst>
              <a:ext uri="{FF2B5EF4-FFF2-40B4-BE49-F238E27FC236}">
                <a16:creationId xmlns:a16="http://schemas.microsoft.com/office/drawing/2014/main" id="{576BD72D-D05A-4C1B-80E9-5D9547361FA7}"/>
              </a:ext>
            </a:extLst>
          </p:cNvPr>
          <p:cNvCxnSpPr>
            <a:cxnSpLocks/>
            <a:stCxn id="247" idx="2"/>
          </p:cNvCxnSpPr>
          <p:nvPr/>
        </p:nvCxnSpPr>
        <p:spPr>
          <a:xfrm flipH="1">
            <a:off x="8335422" y="5803270"/>
            <a:ext cx="2301171" cy="317093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1" name="正方形/長方形 250">
            <a:extLst>
              <a:ext uri="{FF2B5EF4-FFF2-40B4-BE49-F238E27FC236}">
                <a16:creationId xmlns:a16="http://schemas.microsoft.com/office/drawing/2014/main" id="{A1AC0D63-6043-4DC1-AE67-BE16D597840C}"/>
              </a:ext>
            </a:extLst>
          </p:cNvPr>
          <p:cNvSpPr/>
          <p:nvPr/>
        </p:nvSpPr>
        <p:spPr>
          <a:xfrm>
            <a:off x="110837" y="1311282"/>
            <a:ext cx="8123042" cy="1647613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2" name="四角形: 角を丸くする 251">
            <a:extLst>
              <a:ext uri="{FF2B5EF4-FFF2-40B4-BE49-F238E27FC236}">
                <a16:creationId xmlns:a16="http://schemas.microsoft.com/office/drawing/2014/main" id="{4A983981-177E-4B1F-9E36-04EA0FF4B8F3}"/>
              </a:ext>
            </a:extLst>
          </p:cNvPr>
          <p:cNvSpPr/>
          <p:nvPr/>
        </p:nvSpPr>
        <p:spPr>
          <a:xfrm>
            <a:off x="9066557" y="651164"/>
            <a:ext cx="2958925" cy="50554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Segoe UI" panose="020B0502040204020203" pitchFamily="34" charset="0"/>
              </a:rPr>
              <a:t>A. </a:t>
            </a:r>
            <a:r>
              <a:rPr kumimoji="1" lang="ja-JP" altLang="en-US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Segoe UI" panose="020B0502040204020203" pitchFamily="34" charset="0"/>
              </a:rPr>
              <a:t>ベースストリーム</a:t>
            </a:r>
            <a:endParaRPr kumimoji="1" lang="en-US" altLang="ja-JP" sz="24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Segoe UI" panose="020B0502040204020203" pitchFamily="34" charset="0"/>
            </a:endParaRPr>
          </a:p>
        </p:txBody>
      </p:sp>
      <p:cxnSp>
        <p:nvCxnSpPr>
          <p:cNvPr id="253" name="直線矢印コネクタ 252">
            <a:extLst>
              <a:ext uri="{FF2B5EF4-FFF2-40B4-BE49-F238E27FC236}">
                <a16:creationId xmlns:a16="http://schemas.microsoft.com/office/drawing/2014/main" id="{4787D7B9-C56F-467B-8416-A5DAB5F9199E}"/>
              </a:ext>
            </a:extLst>
          </p:cNvPr>
          <p:cNvCxnSpPr>
            <a:cxnSpLocks/>
            <a:stCxn id="252" idx="2"/>
          </p:cNvCxnSpPr>
          <p:nvPr/>
        </p:nvCxnSpPr>
        <p:spPr>
          <a:xfrm flipH="1">
            <a:off x="8373218" y="1156709"/>
            <a:ext cx="2172802" cy="304896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4" name="グループ化 253">
            <a:extLst>
              <a:ext uri="{FF2B5EF4-FFF2-40B4-BE49-F238E27FC236}">
                <a16:creationId xmlns:a16="http://schemas.microsoft.com/office/drawing/2014/main" id="{94A1B76A-C749-4708-91C7-A2A019C40BB9}"/>
              </a:ext>
            </a:extLst>
          </p:cNvPr>
          <p:cNvGrpSpPr/>
          <p:nvPr/>
        </p:nvGrpSpPr>
        <p:grpSpPr>
          <a:xfrm>
            <a:off x="2513176" y="1351739"/>
            <a:ext cx="793742" cy="776033"/>
            <a:chOff x="2831793" y="1757"/>
            <a:chExt cx="3098683" cy="3128304"/>
          </a:xfrm>
        </p:grpSpPr>
        <p:pic>
          <p:nvPicPr>
            <p:cNvPr id="255" name="図 254" descr="手を挙げている女性&#10;&#10;中程度の精度で自動的に生成された説明">
              <a:extLst>
                <a:ext uri="{FF2B5EF4-FFF2-40B4-BE49-F238E27FC236}">
                  <a16:creationId xmlns:a16="http://schemas.microsoft.com/office/drawing/2014/main" id="{EA045FE9-DD26-4D29-BDE9-78988CDB07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31793" y="1757"/>
              <a:ext cx="2438400" cy="24384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256" name="図 255" descr="手を挙げている女性&#10;&#10;中程度の精度で自動的に生成された説明">
              <a:extLst>
                <a:ext uri="{FF2B5EF4-FFF2-40B4-BE49-F238E27FC236}">
                  <a16:creationId xmlns:a16="http://schemas.microsoft.com/office/drawing/2014/main" id="{5A606889-6348-4690-91A3-4EB539D201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61936" y="346710"/>
              <a:ext cx="2438401" cy="243840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257" name="図 256" descr="手を挙げている女性&#10;&#10;中程度の精度で自動的に生成された説明">
              <a:extLst>
                <a:ext uri="{FF2B5EF4-FFF2-40B4-BE49-F238E27FC236}">
                  <a16:creationId xmlns:a16="http://schemas.microsoft.com/office/drawing/2014/main" id="{588D037B-180A-44B5-B344-1DBDD549DB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92075" y="691660"/>
              <a:ext cx="2438401" cy="243840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grpSp>
        <p:nvGrpSpPr>
          <p:cNvPr id="258" name="グループ化 257">
            <a:extLst>
              <a:ext uri="{FF2B5EF4-FFF2-40B4-BE49-F238E27FC236}">
                <a16:creationId xmlns:a16="http://schemas.microsoft.com/office/drawing/2014/main" id="{5953737F-71B7-4F33-8680-C67AD627EBA7}"/>
              </a:ext>
            </a:extLst>
          </p:cNvPr>
          <p:cNvGrpSpPr/>
          <p:nvPr/>
        </p:nvGrpSpPr>
        <p:grpSpPr>
          <a:xfrm>
            <a:off x="2518777" y="4816929"/>
            <a:ext cx="763770" cy="739659"/>
            <a:chOff x="1907358" y="2655745"/>
            <a:chExt cx="1099793" cy="1099793"/>
          </a:xfrm>
        </p:grpSpPr>
        <p:pic>
          <p:nvPicPr>
            <p:cNvPr id="259" name="図 258" descr="男性の顔&#10;&#10;自動的に生成された説明">
              <a:extLst>
                <a:ext uri="{FF2B5EF4-FFF2-40B4-BE49-F238E27FC236}">
                  <a16:creationId xmlns:a16="http://schemas.microsoft.com/office/drawing/2014/main" id="{702AAD43-58F6-46BA-96B6-DAB6A7AB5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7358" y="2655745"/>
              <a:ext cx="794993" cy="79499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260" name="図 259" descr="男性の顔&#10;&#10;自動的に生成された説明">
              <a:extLst>
                <a:ext uri="{FF2B5EF4-FFF2-40B4-BE49-F238E27FC236}">
                  <a16:creationId xmlns:a16="http://schemas.microsoft.com/office/drawing/2014/main" id="{EB61F387-8B2C-4E29-9FD9-DE30364F6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59758" y="2808145"/>
              <a:ext cx="794993" cy="79499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261" name="図 260" descr="男性の顔&#10;&#10;自動的に生成された説明">
              <a:extLst>
                <a:ext uri="{FF2B5EF4-FFF2-40B4-BE49-F238E27FC236}">
                  <a16:creationId xmlns:a16="http://schemas.microsoft.com/office/drawing/2014/main" id="{802CDFB0-1E13-4279-8C74-01C888DCC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12158" y="2960545"/>
              <a:ext cx="794993" cy="79499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grpSp>
        <p:nvGrpSpPr>
          <p:cNvPr id="262" name="グループ化 261">
            <a:extLst>
              <a:ext uri="{FF2B5EF4-FFF2-40B4-BE49-F238E27FC236}">
                <a16:creationId xmlns:a16="http://schemas.microsoft.com/office/drawing/2014/main" id="{AE47DD51-582D-4116-A6E7-0E302E4AD51C}"/>
              </a:ext>
            </a:extLst>
          </p:cNvPr>
          <p:cNvGrpSpPr/>
          <p:nvPr/>
        </p:nvGrpSpPr>
        <p:grpSpPr>
          <a:xfrm>
            <a:off x="2515924" y="3201084"/>
            <a:ext cx="772832" cy="748434"/>
            <a:chOff x="4854804" y="5521494"/>
            <a:chExt cx="1241196" cy="1241196"/>
          </a:xfrm>
        </p:grpSpPr>
        <p:pic>
          <p:nvPicPr>
            <p:cNvPr id="263" name="図 262" descr="人の手&#10;&#10;中程度の精度で自動的に生成された説明">
              <a:extLst>
                <a:ext uri="{FF2B5EF4-FFF2-40B4-BE49-F238E27FC236}">
                  <a16:creationId xmlns:a16="http://schemas.microsoft.com/office/drawing/2014/main" id="{97D68450-839E-41D2-A438-406A6A25A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4804" y="5521494"/>
              <a:ext cx="936396" cy="93639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264" name="図 263" descr="人の手&#10;&#10;中程度の精度で自動的に生成された説明">
              <a:extLst>
                <a:ext uri="{FF2B5EF4-FFF2-40B4-BE49-F238E27FC236}">
                  <a16:creationId xmlns:a16="http://schemas.microsoft.com/office/drawing/2014/main" id="{B4F0BCAD-6B6D-470F-ABF0-F23E4D465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7204" y="5673894"/>
              <a:ext cx="936396" cy="93639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265" name="図 264" descr="人の手&#10;&#10;中程度の精度で自動的に生成された説明">
              <a:extLst>
                <a:ext uri="{FF2B5EF4-FFF2-40B4-BE49-F238E27FC236}">
                  <a16:creationId xmlns:a16="http://schemas.microsoft.com/office/drawing/2014/main" id="{286EE9F0-8FAC-48C1-87EC-8326F2B75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604" y="5826294"/>
              <a:ext cx="936396" cy="93639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grpSp>
        <p:nvGrpSpPr>
          <p:cNvPr id="266" name="グループ化 265">
            <a:extLst>
              <a:ext uri="{FF2B5EF4-FFF2-40B4-BE49-F238E27FC236}">
                <a16:creationId xmlns:a16="http://schemas.microsoft.com/office/drawing/2014/main" id="{2CABEAF1-9D51-4EF6-B4F2-20D4A80A8FCA}"/>
              </a:ext>
            </a:extLst>
          </p:cNvPr>
          <p:cNvGrpSpPr/>
          <p:nvPr/>
        </p:nvGrpSpPr>
        <p:grpSpPr>
          <a:xfrm>
            <a:off x="2513177" y="3992012"/>
            <a:ext cx="793742" cy="768685"/>
            <a:chOff x="7773970" y="5421842"/>
            <a:chExt cx="1340847" cy="1340847"/>
          </a:xfrm>
        </p:grpSpPr>
        <p:pic>
          <p:nvPicPr>
            <p:cNvPr id="267" name="図 266" descr="人, 男, 探す, 手 が含まれている画像&#10;&#10;自動的に生成された説明">
              <a:extLst>
                <a:ext uri="{FF2B5EF4-FFF2-40B4-BE49-F238E27FC236}">
                  <a16:creationId xmlns:a16="http://schemas.microsoft.com/office/drawing/2014/main" id="{2F571853-424C-4FB6-9646-3A89DCDE2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3970" y="5421842"/>
              <a:ext cx="1036047" cy="103604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268" name="図 267" descr="人, 男, 探す, 手 が含まれている画像&#10;&#10;自動的に生成された説明">
              <a:extLst>
                <a:ext uri="{FF2B5EF4-FFF2-40B4-BE49-F238E27FC236}">
                  <a16:creationId xmlns:a16="http://schemas.microsoft.com/office/drawing/2014/main" id="{5FA67DB3-C3EF-4BB8-A471-514EB19FE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6370" y="5574242"/>
              <a:ext cx="1036047" cy="103604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269" name="図 268" descr="人, 男, 探す, 手 が含まれている画像&#10;&#10;自動的に生成された説明">
              <a:extLst>
                <a:ext uri="{FF2B5EF4-FFF2-40B4-BE49-F238E27FC236}">
                  <a16:creationId xmlns:a16="http://schemas.microsoft.com/office/drawing/2014/main" id="{E862630A-3EF0-40D8-A037-7D4F74EDF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8770" y="5726642"/>
              <a:ext cx="1036047" cy="103604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grpSp>
        <p:nvGrpSpPr>
          <p:cNvPr id="270" name="グループ化 269">
            <a:extLst>
              <a:ext uri="{FF2B5EF4-FFF2-40B4-BE49-F238E27FC236}">
                <a16:creationId xmlns:a16="http://schemas.microsoft.com/office/drawing/2014/main" id="{07E19734-8482-453A-972F-1AB8D54F26CA}"/>
              </a:ext>
            </a:extLst>
          </p:cNvPr>
          <p:cNvGrpSpPr/>
          <p:nvPr/>
        </p:nvGrpSpPr>
        <p:grpSpPr>
          <a:xfrm>
            <a:off x="2514961" y="5865393"/>
            <a:ext cx="771401" cy="721932"/>
            <a:chOff x="2677083" y="3599623"/>
            <a:chExt cx="1263321" cy="1263321"/>
          </a:xfrm>
        </p:grpSpPr>
        <p:grpSp>
          <p:nvGrpSpPr>
            <p:cNvPr id="271" name="グループ化 270">
              <a:extLst>
                <a:ext uri="{FF2B5EF4-FFF2-40B4-BE49-F238E27FC236}">
                  <a16:creationId xmlns:a16="http://schemas.microsoft.com/office/drawing/2014/main" id="{D64CEAFC-CFC3-42B5-84C2-6F710343D2D6}"/>
                </a:ext>
              </a:extLst>
            </p:cNvPr>
            <p:cNvGrpSpPr/>
            <p:nvPr/>
          </p:nvGrpSpPr>
          <p:grpSpPr>
            <a:xfrm>
              <a:off x="2677083" y="3599623"/>
              <a:ext cx="958521" cy="958521"/>
              <a:chOff x="2677083" y="2120943"/>
              <a:chExt cx="2437201" cy="2437201"/>
            </a:xfrm>
          </p:grpSpPr>
          <p:sp>
            <p:nvSpPr>
              <p:cNvPr id="324" name="正方形/長方形 323">
                <a:extLst>
                  <a:ext uri="{FF2B5EF4-FFF2-40B4-BE49-F238E27FC236}">
                    <a16:creationId xmlns:a16="http://schemas.microsoft.com/office/drawing/2014/main" id="{AC4587FF-EED9-4406-94E3-4458B36964AE}"/>
                  </a:ext>
                </a:extLst>
              </p:cNvPr>
              <p:cNvSpPr/>
              <p:nvPr/>
            </p:nvSpPr>
            <p:spPr>
              <a:xfrm>
                <a:off x="2677083" y="2120943"/>
                <a:ext cx="2437201" cy="243720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grpSp>
            <p:nvGrpSpPr>
              <p:cNvPr id="325" name="グループ化 324">
                <a:extLst>
                  <a:ext uri="{FF2B5EF4-FFF2-40B4-BE49-F238E27FC236}">
                    <a16:creationId xmlns:a16="http://schemas.microsoft.com/office/drawing/2014/main" id="{CB6C261D-95D1-4379-B95A-7AFD25FFF014}"/>
                  </a:ext>
                </a:extLst>
              </p:cNvPr>
              <p:cNvGrpSpPr/>
              <p:nvPr/>
            </p:nvGrpSpPr>
            <p:grpSpPr>
              <a:xfrm>
                <a:off x="2818511" y="2586534"/>
                <a:ext cx="2015545" cy="1645918"/>
                <a:chOff x="2818511" y="2586534"/>
                <a:chExt cx="2015545" cy="1645918"/>
              </a:xfrm>
            </p:grpSpPr>
            <p:sp>
              <p:nvSpPr>
                <p:cNvPr id="326" name="楕円 325">
                  <a:extLst>
                    <a:ext uri="{FF2B5EF4-FFF2-40B4-BE49-F238E27FC236}">
                      <a16:creationId xmlns:a16="http://schemas.microsoft.com/office/drawing/2014/main" id="{B27DC413-AD1E-4A7C-8D49-1EE9BE90A04D}"/>
                    </a:ext>
                  </a:extLst>
                </p:cNvPr>
                <p:cNvSpPr/>
                <p:nvPr/>
              </p:nvSpPr>
              <p:spPr>
                <a:xfrm>
                  <a:off x="4464247" y="3276302"/>
                  <a:ext cx="55987" cy="55987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27" name="楕円 326">
                  <a:extLst>
                    <a:ext uri="{FF2B5EF4-FFF2-40B4-BE49-F238E27FC236}">
                      <a16:creationId xmlns:a16="http://schemas.microsoft.com/office/drawing/2014/main" id="{8ABA06CC-6939-4946-B087-663B0264BEE7}"/>
                    </a:ext>
                  </a:extLst>
                </p:cNvPr>
                <p:cNvSpPr/>
                <p:nvPr/>
              </p:nvSpPr>
              <p:spPr>
                <a:xfrm>
                  <a:off x="2818511" y="3574600"/>
                  <a:ext cx="55987" cy="5598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28" name="楕円 327">
                  <a:extLst>
                    <a:ext uri="{FF2B5EF4-FFF2-40B4-BE49-F238E27FC236}">
                      <a16:creationId xmlns:a16="http://schemas.microsoft.com/office/drawing/2014/main" id="{5F1CD488-481E-461D-A8CD-32D4C3B456CC}"/>
                    </a:ext>
                  </a:extLst>
                </p:cNvPr>
                <p:cNvSpPr/>
                <p:nvPr/>
              </p:nvSpPr>
              <p:spPr>
                <a:xfrm>
                  <a:off x="4778069" y="3518613"/>
                  <a:ext cx="55987" cy="559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29" name="楕円 328">
                  <a:extLst>
                    <a:ext uri="{FF2B5EF4-FFF2-40B4-BE49-F238E27FC236}">
                      <a16:creationId xmlns:a16="http://schemas.microsoft.com/office/drawing/2014/main" id="{4EBC9ED9-81AA-4D21-BFF2-2AAC765A91D8}"/>
                    </a:ext>
                  </a:extLst>
                </p:cNvPr>
                <p:cNvSpPr/>
                <p:nvPr/>
              </p:nvSpPr>
              <p:spPr>
                <a:xfrm>
                  <a:off x="3622163" y="2742079"/>
                  <a:ext cx="55987" cy="55987"/>
                </a:xfrm>
                <a:prstGeom prst="ellipse">
                  <a:avLst/>
                </a:prstGeom>
                <a:solidFill>
                  <a:srgbClr val="FF66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30" name="直線コネクタ 329">
                  <a:extLst>
                    <a:ext uri="{FF2B5EF4-FFF2-40B4-BE49-F238E27FC236}">
                      <a16:creationId xmlns:a16="http://schemas.microsoft.com/office/drawing/2014/main" id="{06AFA467-9F3F-402B-8D2D-4BE28E5EF079}"/>
                    </a:ext>
                  </a:extLst>
                </p:cNvPr>
                <p:cNvCxnSpPr>
                  <a:cxnSpLocks/>
                  <a:stCxn id="332" idx="3"/>
                  <a:endCxn id="333" idx="3"/>
                </p:cNvCxnSpPr>
                <p:nvPr/>
              </p:nvCxnSpPr>
              <p:spPr>
                <a:xfrm flipV="1">
                  <a:off x="3078654" y="3359947"/>
                  <a:ext cx="433902" cy="689345"/>
                </a:xfrm>
                <a:prstGeom prst="line">
                  <a:avLst/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1" name="直線コネクタ 330">
                  <a:extLst>
                    <a:ext uri="{FF2B5EF4-FFF2-40B4-BE49-F238E27FC236}">
                      <a16:creationId xmlns:a16="http://schemas.microsoft.com/office/drawing/2014/main" id="{006C5188-BFBF-4BC4-AABC-DF1B2ACCFF66}"/>
                    </a:ext>
                  </a:extLst>
                </p:cNvPr>
                <p:cNvCxnSpPr>
                  <a:cxnSpLocks/>
                  <a:stCxn id="332" idx="4"/>
                  <a:endCxn id="327" idx="1"/>
                </p:cNvCxnSpPr>
                <p:nvPr/>
              </p:nvCxnSpPr>
              <p:spPr>
                <a:xfrm flipH="1" flipV="1">
                  <a:off x="2826710" y="3582799"/>
                  <a:ext cx="271738" cy="474692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2" name="楕円 331">
                  <a:extLst>
                    <a:ext uri="{FF2B5EF4-FFF2-40B4-BE49-F238E27FC236}">
                      <a16:creationId xmlns:a16="http://schemas.microsoft.com/office/drawing/2014/main" id="{8942FC2C-EBA7-4382-8FF9-D4A2C48D9415}"/>
                    </a:ext>
                  </a:extLst>
                </p:cNvPr>
                <p:cNvSpPr/>
                <p:nvPr/>
              </p:nvSpPr>
              <p:spPr>
                <a:xfrm>
                  <a:off x="3070455" y="4001504"/>
                  <a:ext cx="55987" cy="55987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33" name="楕円 332">
                  <a:extLst>
                    <a:ext uri="{FF2B5EF4-FFF2-40B4-BE49-F238E27FC236}">
                      <a16:creationId xmlns:a16="http://schemas.microsoft.com/office/drawing/2014/main" id="{C6C450C8-48EA-480E-8645-8EA8C0A03FA2}"/>
                    </a:ext>
                  </a:extLst>
                </p:cNvPr>
                <p:cNvSpPr/>
                <p:nvPr/>
              </p:nvSpPr>
              <p:spPr>
                <a:xfrm>
                  <a:off x="3504356" y="3312159"/>
                  <a:ext cx="55987" cy="55987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34" name="直線コネクタ 333">
                  <a:extLst>
                    <a:ext uri="{FF2B5EF4-FFF2-40B4-BE49-F238E27FC236}">
                      <a16:creationId xmlns:a16="http://schemas.microsoft.com/office/drawing/2014/main" id="{BE5AAC9C-285F-4591-B53F-47ECD1AFF1E4}"/>
                    </a:ext>
                  </a:extLst>
                </p:cNvPr>
                <p:cNvCxnSpPr>
                  <a:cxnSpLocks/>
                  <a:stCxn id="336" idx="4"/>
                  <a:endCxn id="328" idx="0"/>
                </p:cNvCxnSpPr>
                <p:nvPr/>
              </p:nvCxnSpPr>
              <p:spPr>
                <a:xfrm flipV="1">
                  <a:off x="4778070" y="3518613"/>
                  <a:ext cx="27994" cy="713839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5" name="直線コネクタ 334">
                  <a:extLst>
                    <a:ext uri="{FF2B5EF4-FFF2-40B4-BE49-F238E27FC236}">
                      <a16:creationId xmlns:a16="http://schemas.microsoft.com/office/drawing/2014/main" id="{3BF4B732-F09D-4C8C-A096-D29E6F7ADA27}"/>
                    </a:ext>
                  </a:extLst>
                </p:cNvPr>
                <p:cNvCxnSpPr>
                  <a:cxnSpLocks/>
                  <a:stCxn id="326" idx="4"/>
                  <a:endCxn id="336" idx="4"/>
                </p:cNvCxnSpPr>
                <p:nvPr/>
              </p:nvCxnSpPr>
              <p:spPr>
                <a:xfrm>
                  <a:off x="4492241" y="3332290"/>
                  <a:ext cx="285829" cy="900162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6" name="楕円 335">
                  <a:extLst>
                    <a:ext uri="{FF2B5EF4-FFF2-40B4-BE49-F238E27FC236}">
                      <a16:creationId xmlns:a16="http://schemas.microsoft.com/office/drawing/2014/main" id="{F3A9A5FF-B646-46F6-8541-88DB92E9259C}"/>
                    </a:ext>
                  </a:extLst>
                </p:cNvPr>
                <p:cNvSpPr/>
                <p:nvPr/>
              </p:nvSpPr>
              <p:spPr>
                <a:xfrm>
                  <a:off x="4750076" y="4176464"/>
                  <a:ext cx="55987" cy="55987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37" name="直線コネクタ 336">
                  <a:extLst>
                    <a:ext uri="{FF2B5EF4-FFF2-40B4-BE49-F238E27FC236}">
                      <a16:creationId xmlns:a16="http://schemas.microsoft.com/office/drawing/2014/main" id="{8967E026-9A61-4E80-90F2-37C844304F2C}"/>
                    </a:ext>
                  </a:extLst>
                </p:cNvPr>
                <p:cNvCxnSpPr>
                  <a:cxnSpLocks/>
                  <a:stCxn id="326" idx="6"/>
                  <a:endCxn id="340" idx="2"/>
                </p:cNvCxnSpPr>
                <p:nvPr/>
              </p:nvCxnSpPr>
              <p:spPr>
                <a:xfrm flipH="1" flipV="1">
                  <a:off x="3923679" y="3220597"/>
                  <a:ext cx="596556" cy="83699"/>
                </a:xfrm>
                <a:prstGeom prst="line">
                  <a:avLst/>
                </a:prstGeom>
                <a:ln w="38100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8" name="直線コネクタ 337">
                  <a:extLst>
                    <a:ext uri="{FF2B5EF4-FFF2-40B4-BE49-F238E27FC236}">
                      <a16:creationId xmlns:a16="http://schemas.microsoft.com/office/drawing/2014/main" id="{E229EA26-4461-4CCF-BC9D-C1F3AAC754EA}"/>
                    </a:ext>
                  </a:extLst>
                </p:cNvPr>
                <p:cNvCxnSpPr>
                  <a:cxnSpLocks/>
                  <a:stCxn id="340" idx="4"/>
                  <a:endCxn id="348" idx="0"/>
                </p:cNvCxnSpPr>
                <p:nvPr/>
              </p:nvCxnSpPr>
              <p:spPr>
                <a:xfrm flipH="1" flipV="1">
                  <a:off x="3895685" y="2686092"/>
                  <a:ext cx="55987" cy="562499"/>
                </a:xfrm>
                <a:prstGeom prst="line">
                  <a:avLst/>
                </a:prstGeom>
                <a:ln w="38100">
                  <a:solidFill>
                    <a:srgbClr val="FF006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9" name="直線コネクタ 338">
                  <a:extLst>
                    <a:ext uri="{FF2B5EF4-FFF2-40B4-BE49-F238E27FC236}">
                      <a16:creationId xmlns:a16="http://schemas.microsoft.com/office/drawing/2014/main" id="{95CF9C26-3513-46A2-8972-5617B97B2B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1540000" flipV="1">
                  <a:off x="3521628" y="3216986"/>
                  <a:ext cx="450816" cy="118633"/>
                </a:xfrm>
                <a:prstGeom prst="line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0" name="楕円 339">
                  <a:extLst>
                    <a:ext uri="{FF2B5EF4-FFF2-40B4-BE49-F238E27FC236}">
                      <a16:creationId xmlns:a16="http://schemas.microsoft.com/office/drawing/2014/main" id="{48E34CDC-CE1E-49A2-9133-4C98FE2CFB10}"/>
                    </a:ext>
                  </a:extLst>
                </p:cNvPr>
                <p:cNvSpPr/>
                <p:nvPr/>
              </p:nvSpPr>
              <p:spPr>
                <a:xfrm>
                  <a:off x="3923679" y="3192603"/>
                  <a:ext cx="55987" cy="559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41" name="直線コネクタ 340">
                  <a:extLst>
                    <a:ext uri="{FF2B5EF4-FFF2-40B4-BE49-F238E27FC236}">
                      <a16:creationId xmlns:a16="http://schemas.microsoft.com/office/drawing/2014/main" id="{323972CA-12ED-4572-96F2-EC5B55387139}"/>
                    </a:ext>
                  </a:extLst>
                </p:cNvPr>
                <p:cNvCxnSpPr>
                  <a:cxnSpLocks/>
                  <a:stCxn id="346" idx="1"/>
                  <a:endCxn id="345" idx="5"/>
                </p:cNvCxnSpPr>
                <p:nvPr/>
              </p:nvCxnSpPr>
              <p:spPr>
                <a:xfrm>
                  <a:off x="3984366" y="2594733"/>
                  <a:ext cx="176642" cy="167140"/>
                </a:xfrm>
                <a:prstGeom prst="line">
                  <a:avLst/>
                </a:prstGeom>
                <a:ln w="38100">
                  <a:solidFill>
                    <a:srgbClr val="66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2" name="直線コネクタ 341">
                  <a:extLst>
                    <a:ext uri="{FF2B5EF4-FFF2-40B4-BE49-F238E27FC236}">
                      <a16:creationId xmlns:a16="http://schemas.microsoft.com/office/drawing/2014/main" id="{8E074867-263F-451F-9D3B-E47FBCD4D4F3}"/>
                    </a:ext>
                  </a:extLst>
                </p:cNvPr>
                <p:cNvCxnSpPr>
                  <a:cxnSpLocks/>
                  <a:stCxn id="348" idx="3"/>
                  <a:endCxn id="346" idx="0"/>
                </p:cNvCxnSpPr>
                <p:nvPr/>
              </p:nvCxnSpPr>
              <p:spPr>
                <a:xfrm flipV="1">
                  <a:off x="3875890" y="2586534"/>
                  <a:ext cx="128270" cy="147346"/>
                </a:xfrm>
                <a:prstGeom prst="line">
                  <a:avLst/>
                </a:prstGeom>
                <a:ln w="38100">
                  <a:solidFill>
                    <a:srgbClr val="CC00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3" name="直線コネクタ 342">
                  <a:extLst>
                    <a:ext uri="{FF2B5EF4-FFF2-40B4-BE49-F238E27FC236}">
                      <a16:creationId xmlns:a16="http://schemas.microsoft.com/office/drawing/2014/main" id="{AC3E25B0-578B-4B13-8E7A-8326868CDF4F}"/>
                    </a:ext>
                  </a:extLst>
                </p:cNvPr>
                <p:cNvCxnSpPr>
                  <a:cxnSpLocks/>
                  <a:stCxn id="329" idx="3"/>
                  <a:endCxn id="347" idx="7"/>
                </p:cNvCxnSpPr>
                <p:nvPr/>
              </p:nvCxnSpPr>
              <p:spPr>
                <a:xfrm flipV="1">
                  <a:off x="3630362" y="2622727"/>
                  <a:ext cx="189764" cy="167140"/>
                </a:xfrm>
                <a:prstGeom prst="line">
                  <a:avLst/>
                </a:prstGeom>
                <a:ln w="38100">
                  <a:solidFill>
                    <a:srgbClr val="FF6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4" name="直線コネクタ 343">
                  <a:extLst>
                    <a:ext uri="{FF2B5EF4-FFF2-40B4-BE49-F238E27FC236}">
                      <a16:creationId xmlns:a16="http://schemas.microsoft.com/office/drawing/2014/main" id="{18209CEC-CF12-4AB8-B960-F0E425962936}"/>
                    </a:ext>
                  </a:extLst>
                </p:cNvPr>
                <p:cNvCxnSpPr>
                  <a:cxnSpLocks/>
                  <a:stCxn id="347" idx="1"/>
                  <a:endCxn id="348" idx="5"/>
                </p:cNvCxnSpPr>
                <p:nvPr/>
              </p:nvCxnSpPr>
              <p:spPr>
                <a:xfrm>
                  <a:off x="3780537" y="2622727"/>
                  <a:ext cx="134943" cy="111153"/>
                </a:xfrm>
                <a:prstGeom prst="line">
                  <a:avLst/>
                </a:prstGeom>
                <a:ln w="38100">
                  <a:solidFill>
                    <a:srgbClr val="FF3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5" name="楕円 344">
                  <a:extLst>
                    <a:ext uri="{FF2B5EF4-FFF2-40B4-BE49-F238E27FC236}">
                      <a16:creationId xmlns:a16="http://schemas.microsoft.com/office/drawing/2014/main" id="{468BBA2A-4C3B-4F33-996D-C550909627F5}"/>
                    </a:ext>
                  </a:extLst>
                </p:cNvPr>
                <p:cNvSpPr/>
                <p:nvPr/>
              </p:nvSpPr>
              <p:spPr>
                <a:xfrm>
                  <a:off x="4113220" y="2714085"/>
                  <a:ext cx="55987" cy="55987"/>
                </a:xfrm>
                <a:prstGeom prst="ellipse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46" name="楕円 345">
                  <a:extLst>
                    <a:ext uri="{FF2B5EF4-FFF2-40B4-BE49-F238E27FC236}">
                      <a16:creationId xmlns:a16="http://schemas.microsoft.com/office/drawing/2014/main" id="{82FB3F75-CBEE-4425-BFAC-B9BE5271DED9}"/>
                    </a:ext>
                  </a:extLst>
                </p:cNvPr>
                <p:cNvSpPr/>
                <p:nvPr/>
              </p:nvSpPr>
              <p:spPr>
                <a:xfrm>
                  <a:off x="3976167" y="2586534"/>
                  <a:ext cx="55987" cy="55987"/>
                </a:xfrm>
                <a:prstGeom prst="ellipse">
                  <a:avLst/>
                </a:prstGeom>
                <a:solidFill>
                  <a:srgbClr val="CC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47" name="楕円 346">
                  <a:extLst>
                    <a:ext uri="{FF2B5EF4-FFF2-40B4-BE49-F238E27FC236}">
                      <a16:creationId xmlns:a16="http://schemas.microsoft.com/office/drawing/2014/main" id="{B83ECEAF-7E6E-49E4-A11A-389B9844910E}"/>
                    </a:ext>
                  </a:extLst>
                </p:cNvPr>
                <p:cNvSpPr/>
                <p:nvPr/>
              </p:nvSpPr>
              <p:spPr>
                <a:xfrm>
                  <a:off x="3772338" y="2614528"/>
                  <a:ext cx="55987" cy="55987"/>
                </a:xfrm>
                <a:prstGeom prst="ellipse">
                  <a:avLst/>
                </a:prstGeom>
                <a:solidFill>
                  <a:srgbClr val="FF33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48" name="楕円 347">
                  <a:extLst>
                    <a:ext uri="{FF2B5EF4-FFF2-40B4-BE49-F238E27FC236}">
                      <a16:creationId xmlns:a16="http://schemas.microsoft.com/office/drawing/2014/main" id="{37C28607-BF06-4BDD-B4EA-04B37ACAFF28}"/>
                    </a:ext>
                  </a:extLst>
                </p:cNvPr>
                <p:cNvSpPr/>
                <p:nvPr/>
              </p:nvSpPr>
              <p:spPr>
                <a:xfrm>
                  <a:off x="3867691" y="2686092"/>
                  <a:ext cx="55987" cy="55987"/>
                </a:xfrm>
                <a:prstGeom prst="ellipse">
                  <a:avLst/>
                </a:prstGeom>
                <a:solidFill>
                  <a:srgbClr val="FF00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272" name="グループ化 271">
              <a:extLst>
                <a:ext uri="{FF2B5EF4-FFF2-40B4-BE49-F238E27FC236}">
                  <a16:creationId xmlns:a16="http://schemas.microsoft.com/office/drawing/2014/main" id="{AFA9E127-43FB-4DF5-BD4E-21552659A79D}"/>
                </a:ext>
              </a:extLst>
            </p:cNvPr>
            <p:cNvGrpSpPr/>
            <p:nvPr/>
          </p:nvGrpSpPr>
          <p:grpSpPr>
            <a:xfrm>
              <a:off x="2829483" y="3752023"/>
              <a:ext cx="958521" cy="958521"/>
              <a:chOff x="2677083" y="2120943"/>
              <a:chExt cx="2437201" cy="2437201"/>
            </a:xfrm>
          </p:grpSpPr>
          <p:sp>
            <p:nvSpPr>
              <p:cNvPr id="299" name="正方形/長方形 298">
                <a:extLst>
                  <a:ext uri="{FF2B5EF4-FFF2-40B4-BE49-F238E27FC236}">
                    <a16:creationId xmlns:a16="http://schemas.microsoft.com/office/drawing/2014/main" id="{4AECB496-2E19-4A3C-81C8-FD7CECBE1D1D}"/>
                  </a:ext>
                </a:extLst>
              </p:cNvPr>
              <p:cNvSpPr/>
              <p:nvPr/>
            </p:nvSpPr>
            <p:spPr>
              <a:xfrm>
                <a:off x="2677083" y="2120943"/>
                <a:ext cx="2437201" cy="243720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grpSp>
            <p:nvGrpSpPr>
              <p:cNvPr id="300" name="グループ化 299">
                <a:extLst>
                  <a:ext uri="{FF2B5EF4-FFF2-40B4-BE49-F238E27FC236}">
                    <a16:creationId xmlns:a16="http://schemas.microsoft.com/office/drawing/2014/main" id="{57B7E7FA-4FB5-45D3-999A-E23A6C8F01D5}"/>
                  </a:ext>
                </a:extLst>
              </p:cNvPr>
              <p:cNvGrpSpPr/>
              <p:nvPr/>
            </p:nvGrpSpPr>
            <p:grpSpPr>
              <a:xfrm>
                <a:off x="2818511" y="2586534"/>
                <a:ext cx="2015545" cy="1645918"/>
                <a:chOff x="2818511" y="2586534"/>
                <a:chExt cx="2015545" cy="1645918"/>
              </a:xfrm>
            </p:grpSpPr>
            <p:sp>
              <p:nvSpPr>
                <p:cNvPr id="301" name="楕円 300">
                  <a:extLst>
                    <a:ext uri="{FF2B5EF4-FFF2-40B4-BE49-F238E27FC236}">
                      <a16:creationId xmlns:a16="http://schemas.microsoft.com/office/drawing/2014/main" id="{523BF256-061F-4640-AB2C-41369AFE3161}"/>
                    </a:ext>
                  </a:extLst>
                </p:cNvPr>
                <p:cNvSpPr/>
                <p:nvPr/>
              </p:nvSpPr>
              <p:spPr>
                <a:xfrm>
                  <a:off x="4464247" y="3276302"/>
                  <a:ext cx="55987" cy="55987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02" name="楕円 301">
                  <a:extLst>
                    <a:ext uri="{FF2B5EF4-FFF2-40B4-BE49-F238E27FC236}">
                      <a16:creationId xmlns:a16="http://schemas.microsoft.com/office/drawing/2014/main" id="{12A67350-1A93-4DD5-B029-2C3D730B054E}"/>
                    </a:ext>
                  </a:extLst>
                </p:cNvPr>
                <p:cNvSpPr/>
                <p:nvPr/>
              </p:nvSpPr>
              <p:spPr>
                <a:xfrm>
                  <a:off x="2818511" y="3574600"/>
                  <a:ext cx="55987" cy="5598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03" name="楕円 302">
                  <a:extLst>
                    <a:ext uri="{FF2B5EF4-FFF2-40B4-BE49-F238E27FC236}">
                      <a16:creationId xmlns:a16="http://schemas.microsoft.com/office/drawing/2014/main" id="{9FF9C0B9-615E-4AE1-8FB0-AF5DD5E7D78F}"/>
                    </a:ext>
                  </a:extLst>
                </p:cNvPr>
                <p:cNvSpPr/>
                <p:nvPr/>
              </p:nvSpPr>
              <p:spPr>
                <a:xfrm>
                  <a:off x="4778069" y="3518613"/>
                  <a:ext cx="55987" cy="559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04" name="楕円 303">
                  <a:extLst>
                    <a:ext uri="{FF2B5EF4-FFF2-40B4-BE49-F238E27FC236}">
                      <a16:creationId xmlns:a16="http://schemas.microsoft.com/office/drawing/2014/main" id="{0A16A7B7-0DF2-4903-A974-6162CB258047}"/>
                    </a:ext>
                  </a:extLst>
                </p:cNvPr>
                <p:cNvSpPr/>
                <p:nvPr/>
              </p:nvSpPr>
              <p:spPr>
                <a:xfrm>
                  <a:off x="3622163" y="2742079"/>
                  <a:ext cx="55987" cy="55987"/>
                </a:xfrm>
                <a:prstGeom prst="ellipse">
                  <a:avLst/>
                </a:prstGeom>
                <a:solidFill>
                  <a:srgbClr val="FF66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05" name="直線コネクタ 304">
                  <a:extLst>
                    <a:ext uri="{FF2B5EF4-FFF2-40B4-BE49-F238E27FC236}">
                      <a16:creationId xmlns:a16="http://schemas.microsoft.com/office/drawing/2014/main" id="{45547095-89B2-40CC-B3CC-DAC0198FCDB8}"/>
                    </a:ext>
                  </a:extLst>
                </p:cNvPr>
                <p:cNvCxnSpPr>
                  <a:cxnSpLocks/>
                  <a:stCxn id="307" idx="3"/>
                  <a:endCxn id="308" idx="3"/>
                </p:cNvCxnSpPr>
                <p:nvPr/>
              </p:nvCxnSpPr>
              <p:spPr>
                <a:xfrm flipV="1">
                  <a:off x="3078654" y="3359947"/>
                  <a:ext cx="433902" cy="689345"/>
                </a:xfrm>
                <a:prstGeom prst="line">
                  <a:avLst/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6" name="直線コネクタ 305">
                  <a:extLst>
                    <a:ext uri="{FF2B5EF4-FFF2-40B4-BE49-F238E27FC236}">
                      <a16:creationId xmlns:a16="http://schemas.microsoft.com/office/drawing/2014/main" id="{2F5D4852-629C-4952-971E-6CBB30810940}"/>
                    </a:ext>
                  </a:extLst>
                </p:cNvPr>
                <p:cNvCxnSpPr>
                  <a:cxnSpLocks/>
                  <a:stCxn id="307" idx="4"/>
                  <a:endCxn id="302" idx="1"/>
                </p:cNvCxnSpPr>
                <p:nvPr/>
              </p:nvCxnSpPr>
              <p:spPr>
                <a:xfrm flipH="1" flipV="1">
                  <a:off x="2826710" y="3582799"/>
                  <a:ext cx="271738" cy="474692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7" name="楕円 306">
                  <a:extLst>
                    <a:ext uri="{FF2B5EF4-FFF2-40B4-BE49-F238E27FC236}">
                      <a16:creationId xmlns:a16="http://schemas.microsoft.com/office/drawing/2014/main" id="{5F5884B1-3EDC-4AD0-8630-8CF890E9AC48}"/>
                    </a:ext>
                  </a:extLst>
                </p:cNvPr>
                <p:cNvSpPr/>
                <p:nvPr/>
              </p:nvSpPr>
              <p:spPr>
                <a:xfrm>
                  <a:off x="3070455" y="4001504"/>
                  <a:ext cx="55987" cy="55987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08" name="楕円 307">
                  <a:extLst>
                    <a:ext uri="{FF2B5EF4-FFF2-40B4-BE49-F238E27FC236}">
                      <a16:creationId xmlns:a16="http://schemas.microsoft.com/office/drawing/2014/main" id="{D60E2A55-AB9C-49AC-B9B1-F08624E1D6FC}"/>
                    </a:ext>
                  </a:extLst>
                </p:cNvPr>
                <p:cNvSpPr/>
                <p:nvPr/>
              </p:nvSpPr>
              <p:spPr>
                <a:xfrm>
                  <a:off x="3504356" y="3312159"/>
                  <a:ext cx="55987" cy="55987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09" name="直線コネクタ 308">
                  <a:extLst>
                    <a:ext uri="{FF2B5EF4-FFF2-40B4-BE49-F238E27FC236}">
                      <a16:creationId xmlns:a16="http://schemas.microsoft.com/office/drawing/2014/main" id="{CF83A33B-5D58-4721-84F8-CEC6A17644F5}"/>
                    </a:ext>
                  </a:extLst>
                </p:cNvPr>
                <p:cNvCxnSpPr>
                  <a:cxnSpLocks/>
                  <a:stCxn id="311" idx="4"/>
                  <a:endCxn id="303" idx="0"/>
                </p:cNvCxnSpPr>
                <p:nvPr/>
              </p:nvCxnSpPr>
              <p:spPr>
                <a:xfrm flipV="1">
                  <a:off x="4778070" y="3518613"/>
                  <a:ext cx="27994" cy="713839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0" name="直線コネクタ 309">
                  <a:extLst>
                    <a:ext uri="{FF2B5EF4-FFF2-40B4-BE49-F238E27FC236}">
                      <a16:creationId xmlns:a16="http://schemas.microsoft.com/office/drawing/2014/main" id="{05FB603E-FBC9-42F7-B73D-329683475D55}"/>
                    </a:ext>
                  </a:extLst>
                </p:cNvPr>
                <p:cNvCxnSpPr>
                  <a:cxnSpLocks/>
                  <a:stCxn id="301" idx="4"/>
                  <a:endCxn id="311" idx="4"/>
                </p:cNvCxnSpPr>
                <p:nvPr/>
              </p:nvCxnSpPr>
              <p:spPr>
                <a:xfrm>
                  <a:off x="4492241" y="3332290"/>
                  <a:ext cx="285829" cy="900162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1" name="楕円 310">
                  <a:extLst>
                    <a:ext uri="{FF2B5EF4-FFF2-40B4-BE49-F238E27FC236}">
                      <a16:creationId xmlns:a16="http://schemas.microsoft.com/office/drawing/2014/main" id="{5B2511D4-DCE6-4FFD-A892-BC980407D531}"/>
                    </a:ext>
                  </a:extLst>
                </p:cNvPr>
                <p:cNvSpPr/>
                <p:nvPr/>
              </p:nvSpPr>
              <p:spPr>
                <a:xfrm>
                  <a:off x="4750076" y="4176464"/>
                  <a:ext cx="55987" cy="55987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12" name="直線コネクタ 311">
                  <a:extLst>
                    <a:ext uri="{FF2B5EF4-FFF2-40B4-BE49-F238E27FC236}">
                      <a16:creationId xmlns:a16="http://schemas.microsoft.com/office/drawing/2014/main" id="{70CD519D-FF6E-4C94-891D-FAEF37ECAADC}"/>
                    </a:ext>
                  </a:extLst>
                </p:cNvPr>
                <p:cNvCxnSpPr>
                  <a:cxnSpLocks/>
                  <a:stCxn id="301" idx="6"/>
                  <a:endCxn id="315" idx="2"/>
                </p:cNvCxnSpPr>
                <p:nvPr/>
              </p:nvCxnSpPr>
              <p:spPr>
                <a:xfrm flipH="1" flipV="1">
                  <a:off x="3923679" y="3220597"/>
                  <a:ext cx="596556" cy="83699"/>
                </a:xfrm>
                <a:prstGeom prst="line">
                  <a:avLst/>
                </a:prstGeom>
                <a:ln w="38100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直線コネクタ 312">
                  <a:extLst>
                    <a:ext uri="{FF2B5EF4-FFF2-40B4-BE49-F238E27FC236}">
                      <a16:creationId xmlns:a16="http://schemas.microsoft.com/office/drawing/2014/main" id="{98FDB48E-2069-4758-AF25-C9544F4F97DC}"/>
                    </a:ext>
                  </a:extLst>
                </p:cNvPr>
                <p:cNvCxnSpPr>
                  <a:cxnSpLocks/>
                  <a:stCxn id="315" idx="4"/>
                  <a:endCxn id="323" idx="0"/>
                </p:cNvCxnSpPr>
                <p:nvPr/>
              </p:nvCxnSpPr>
              <p:spPr>
                <a:xfrm flipH="1" flipV="1">
                  <a:off x="3895685" y="2686092"/>
                  <a:ext cx="55987" cy="562499"/>
                </a:xfrm>
                <a:prstGeom prst="line">
                  <a:avLst/>
                </a:prstGeom>
                <a:ln w="38100">
                  <a:solidFill>
                    <a:srgbClr val="FF006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4" name="直線コネクタ 313">
                  <a:extLst>
                    <a:ext uri="{FF2B5EF4-FFF2-40B4-BE49-F238E27FC236}">
                      <a16:creationId xmlns:a16="http://schemas.microsoft.com/office/drawing/2014/main" id="{49EA5370-5D11-426F-BA3A-DA78D0D887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1540000" flipV="1">
                  <a:off x="3521628" y="3216986"/>
                  <a:ext cx="450816" cy="118633"/>
                </a:xfrm>
                <a:prstGeom prst="line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5" name="楕円 314">
                  <a:extLst>
                    <a:ext uri="{FF2B5EF4-FFF2-40B4-BE49-F238E27FC236}">
                      <a16:creationId xmlns:a16="http://schemas.microsoft.com/office/drawing/2014/main" id="{8511048F-BE03-47B7-858A-C3778E9FFB8B}"/>
                    </a:ext>
                  </a:extLst>
                </p:cNvPr>
                <p:cNvSpPr/>
                <p:nvPr/>
              </p:nvSpPr>
              <p:spPr>
                <a:xfrm>
                  <a:off x="3923679" y="3192603"/>
                  <a:ext cx="55987" cy="559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16" name="直線コネクタ 315">
                  <a:extLst>
                    <a:ext uri="{FF2B5EF4-FFF2-40B4-BE49-F238E27FC236}">
                      <a16:creationId xmlns:a16="http://schemas.microsoft.com/office/drawing/2014/main" id="{D724A87C-5957-473D-AFCF-924BF31C4AE1}"/>
                    </a:ext>
                  </a:extLst>
                </p:cNvPr>
                <p:cNvCxnSpPr>
                  <a:cxnSpLocks/>
                  <a:stCxn id="321" idx="1"/>
                  <a:endCxn id="320" idx="5"/>
                </p:cNvCxnSpPr>
                <p:nvPr/>
              </p:nvCxnSpPr>
              <p:spPr>
                <a:xfrm>
                  <a:off x="3984366" y="2594733"/>
                  <a:ext cx="176642" cy="167140"/>
                </a:xfrm>
                <a:prstGeom prst="line">
                  <a:avLst/>
                </a:prstGeom>
                <a:ln w="38100">
                  <a:solidFill>
                    <a:srgbClr val="66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7" name="直線コネクタ 316">
                  <a:extLst>
                    <a:ext uri="{FF2B5EF4-FFF2-40B4-BE49-F238E27FC236}">
                      <a16:creationId xmlns:a16="http://schemas.microsoft.com/office/drawing/2014/main" id="{AE17FD5E-D218-40B7-B897-08237C18C63F}"/>
                    </a:ext>
                  </a:extLst>
                </p:cNvPr>
                <p:cNvCxnSpPr>
                  <a:cxnSpLocks/>
                  <a:stCxn id="323" idx="3"/>
                  <a:endCxn id="321" idx="0"/>
                </p:cNvCxnSpPr>
                <p:nvPr/>
              </p:nvCxnSpPr>
              <p:spPr>
                <a:xfrm flipV="1">
                  <a:off x="3875890" y="2586534"/>
                  <a:ext cx="128270" cy="147346"/>
                </a:xfrm>
                <a:prstGeom prst="line">
                  <a:avLst/>
                </a:prstGeom>
                <a:ln w="38100">
                  <a:solidFill>
                    <a:srgbClr val="CC00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8" name="直線コネクタ 317">
                  <a:extLst>
                    <a:ext uri="{FF2B5EF4-FFF2-40B4-BE49-F238E27FC236}">
                      <a16:creationId xmlns:a16="http://schemas.microsoft.com/office/drawing/2014/main" id="{9E8F694F-6199-4BB3-94AA-1E29A9B41AEE}"/>
                    </a:ext>
                  </a:extLst>
                </p:cNvPr>
                <p:cNvCxnSpPr>
                  <a:cxnSpLocks/>
                  <a:stCxn id="304" idx="3"/>
                  <a:endCxn id="322" idx="7"/>
                </p:cNvCxnSpPr>
                <p:nvPr/>
              </p:nvCxnSpPr>
              <p:spPr>
                <a:xfrm flipV="1">
                  <a:off x="3630362" y="2622727"/>
                  <a:ext cx="189764" cy="167140"/>
                </a:xfrm>
                <a:prstGeom prst="line">
                  <a:avLst/>
                </a:prstGeom>
                <a:ln w="38100">
                  <a:solidFill>
                    <a:srgbClr val="FF6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直線コネクタ 318">
                  <a:extLst>
                    <a:ext uri="{FF2B5EF4-FFF2-40B4-BE49-F238E27FC236}">
                      <a16:creationId xmlns:a16="http://schemas.microsoft.com/office/drawing/2014/main" id="{EDC4F360-54C0-4F13-B66B-225D46243D81}"/>
                    </a:ext>
                  </a:extLst>
                </p:cNvPr>
                <p:cNvCxnSpPr>
                  <a:cxnSpLocks/>
                  <a:stCxn id="322" idx="1"/>
                  <a:endCxn id="323" idx="5"/>
                </p:cNvCxnSpPr>
                <p:nvPr/>
              </p:nvCxnSpPr>
              <p:spPr>
                <a:xfrm>
                  <a:off x="3780537" y="2622727"/>
                  <a:ext cx="134943" cy="111153"/>
                </a:xfrm>
                <a:prstGeom prst="line">
                  <a:avLst/>
                </a:prstGeom>
                <a:ln w="38100">
                  <a:solidFill>
                    <a:srgbClr val="FF3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0" name="楕円 319">
                  <a:extLst>
                    <a:ext uri="{FF2B5EF4-FFF2-40B4-BE49-F238E27FC236}">
                      <a16:creationId xmlns:a16="http://schemas.microsoft.com/office/drawing/2014/main" id="{EEE92FE4-05F6-447A-B7FF-28A49928B2A7}"/>
                    </a:ext>
                  </a:extLst>
                </p:cNvPr>
                <p:cNvSpPr/>
                <p:nvPr/>
              </p:nvSpPr>
              <p:spPr>
                <a:xfrm>
                  <a:off x="4113220" y="2714085"/>
                  <a:ext cx="55987" cy="55987"/>
                </a:xfrm>
                <a:prstGeom prst="ellipse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21" name="楕円 320">
                  <a:extLst>
                    <a:ext uri="{FF2B5EF4-FFF2-40B4-BE49-F238E27FC236}">
                      <a16:creationId xmlns:a16="http://schemas.microsoft.com/office/drawing/2014/main" id="{B83D82AA-FBB2-45FD-B821-4EE375FE12B7}"/>
                    </a:ext>
                  </a:extLst>
                </p:cNvPr>
                <p:cNvSpPr/>
                <p:nvPr/>
              </p:nvSpPr>
              <p:spPr>
                <a:xfrm>
                  <a:off x="3976167" y="2586534"/>
                  <a:ext cx="55987" cy="55987"/>
                </a:xfrm>
                <a:prstGeom prst="ellipse">
                  <a:avLst/>
                </a:prstGeom>
                <a:solidFill>
                  <a:srgbClr val="CC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22" name="楕円 321">
                  <a:extLst>
                    <a:ext uri="{FF2B5EF4-FFF2-40B4-BE49-F238E27FC236}">
                      <a16:creationId xmlns:a16="http://schemas.microsoft.com/office/drawing/2014/main" id="{209570E9-4B73-47C0-8A2A-0BA55073914C}"/>
                    </a:ext>
                  </a:extLst>
                </p:cNvPr>
                <p:cNvSpPr/>
                <p:nvPr/>
              </p:nvSpPr>
              <p:spPr>
                <a:xfrm>
                  <a:off x="3772338" y="2614528"/>
                  <a:ext cx="55987" cy="55987"/>
                </a:xfrm>
                <a:prstGeom prst="ellipse">
                  <a:avLst/>
                </a:prstGeom>
                <a:solidFill>
                  <a:srgbClr val="FF33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23" name="楕円 322">
                  <a:extLst>
                    <a:ext uri="{FF2B5EF4-FFF2-40B4-BE49-F238E27FC236}">
                      <a16:creationId xmlns:a16="http://schemas.microsoft.com/office/drawing/2014/main" id="{4667E403-7D8E-44BC-BE17-7814CDE2869E}"/>
                    </a:ext>
                  </a:extLst>
                </p:cNvPr>
                <p:cNvSpPr/>
                <p:nvPr/>
              </p:nvSpPr>
              <p:spPr>
                <a:xfrm>
                  <a:off x="3867691" y="2686092"/>
                  <a:ext cx="55987" cy="55987"/>
                </a:xfrm>
                <a:prstGeom prst="ellipse">
                  <a:avLst/>
                </a:prstGeom>
                <a:solidFill>
                  <a:srgbClr val="FF00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273" name="グループ化 272">
              <a:extLst>
                <a:ext uri="{FF2B5EF4-FFF2-40B4-BE49-F238E27FC236}">
                  <a16:creationId xmlns:a16="http://schemas.microsoft.com/office/drawing/2014/main" id="{959C640C-E501-45A3-A5A0-E1491F5B3FF0}"/>
                </a:ext>
              </a:extLst>
            </p:cNvPr>
            <p:cNvGrpSpPr/>
            <p:nvPr/>
          </p:nvGrpSpPr>
          <p:grpSpPr>
            <a:xfrm>
              <a:off x="2981883" y="3904423"/>
              <a:ext cx="958521" cy="958521"/>
              <a:chOff x="2677083" y="2120943"/>
              <a:chExt cx="2437201" cy="2437201"/>
            </a:xfrm>
          </p:grpSpPr>
          <p:sp>
            <p:nvSpPr>
              <p:cNvPr id="274" name="正方形/長方形 273">
                <a:extLst>
                  <a:ext uri="{FF2B5EF4-FFF2-40B4-BE49-F238E27FC236}">
                    <a16:creationId xmlns:a16="http://schemas.microsoft.com/office/drawing/2014/main" id="{B63B3190-27FB-498E-BEE7-1F0CCB6082B6}"/>
                  </a:ext>
                </a:extLst>
              </p:cNvPr>
              <p:cNvSpPr/>
              <p:nvPr/>
            </p:nvSpPr>
            <p:spPr>
              <a:xfrm>
                <a:off x="2677083" y="2120943"/>
                <a:ext cx="2437201" cy="243720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grpSp>
            <p:nvGrpSpPr>
              <p:cNvPr id="275" name="グループ化 274">
                <a:extLst>
                  <a:ext uri="{FF2B5EF4-FFF2-40B4-BE49-F238E27FC236}">
                    <a16:creationId xmlns:a16="http://schemas.microsoft.com/office/drawing/2014/main" id="{4DE8FAFD-7A23-48A4-85E1-79E85F2AD0A6}"/>
                  </a:ext>
                </a:extLst>
              </p:cNvPr>
              <p:cNvGrpSpPr/>
              <p:nvPr/>
            </p:nvGrpSpPr>
            <p:grpSpPr>
              <a:xfrm>
                <a:off x="2818511" y="2586534"/>
                <a:ext cx="2015545" cy="1645918"/>
                <a:chOff x="2818511" y="2586534"/>
                <a:chExt cx="2015545" cy="1645918"/>
              </a:xfrm>
            </p:grpSpPr>
            <p:sp>
              <p:nvSpPr>
                <p:cNvPr id="276" name="楕円 275">
                  <a:extLst>
                    <a:ext uri="{FF2B5EF4-FFF2-40B4-BE49-F238E27FC236}">
                      <a16:creationId xmlns:a16="http://schemas.microsoft.com/office/drawing/2014/main" id="{FB6F7FBE-060B-4391-8F1C-700B57FD74DA}"/>
                    </a:ext>
                  </a:extLst>
                </p:cNvPr>
                <p:cNvSpPr/>
                <p:nvPr/>
              </p:nvSpPr>
              <p:spPr>
                <a:xfrm>
                  <a:off x="4464247" y="3276302"/>
                  <a:ext cx="55987" cy="55987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77" name="楕円 276">
                  <a:extLst>
                    <a:ext uri="{FF2B5EF4-FFF2-40B4-BE49-F238E27FC236}">
                      <a16:creationId xmlns:a16="http://schemas.microsoft.com/office/drawing/2014/main" id="{251117F0-5C88-402C-AF71-ADE76668FC4A}"/>
                    </a:ext>
                  </a:extLst>
                </p:cNvPr>
                <p:cNvSpPr/>
                <p:nvPr/>
              </p:nvSpPr>
              <p:spPr>
                <a:xfrm>
                  <a:off x="2818511" y="3574600"/>
                  <a:ext cx="55987" cy="5598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78" name="楕円 277">
                  <a:extLst>
                    <a:ext uri="{FF2B5EF4-FFF2-40B4-BE49-F238E27FC236}">
                      <a16:creationId xmlns:a16="http://schemas.microsoft.com/office/drawing/2014/main" id="{7961EF38-6E1B-4A58-86CC-9F1F53FAAED6}"/>
                    </a:ext>
                  </a:extLst>
                </p:cNvPr>
                <p:cNvSpPr/>
                <p:nvPr/>
              </p:nvSpPr>
              <p:spPr>
                <a:xfrm>
                  <a:off x="4778069" y="3518613"/>
                  <a:ext cx="55987" cy="559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79" name="楕円 278">
                  <a:extLst>
                    <a:ext uri="{FF2B5EF4-FFF2-40B4-BE49-F238E27FC236}">
                      <a16:creationId xmlns:a16="http://schemas.microsoft.com/office/drawing/2014/main" id="{7E190B27-7B26-46D0-99A7-4833D0E37DB7}"/>
                    </a:ext>
                  </a:extLst>
                </p:cNvPr>
                <p:cNvSpPr/>
                <p:nvPr/>
              </p:nvSpPr>
              <p:spPr>
                <a:xfrm>
                  <a:off x="3622163" y="2742079"/>
                  <a:ext cx="55987" cy="55987"/>
                </a:xfrm>
                <a:prstGeom prst="ellipse">
                  <a:avLst/>
                </a:prstGeom>
                <a:solidFill>
                  <a:srgbClr val="FF66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80" name="直線コネクタ 279">
                  <a:extLst>
                    <a:ext uri="{FF2B5EF4-FFF2-40B4-BE49-F238E27FC236}">
                      <a16:creationId xmlns:a16="http://schemas.microsoft.com/office/drawing/2014/main" id="{D9E72758-8729-43C8-AA9F-A3640A0223D1}"/>
                    </a:ext>
                  </a:extLst>
                </p:cNvPr>
                <p:cNvCxnSpPr>
                  <a:cxnSpLocks/>
                  <a:stCxn id="282" idx="3"/>
                  <a:endCxn id="283" idx="3"/>
                </p:cNvCxnSpPr>
                <p:nvPr/>
              </p:nvCxnSpPr>
              <p:spPr>
                <a:xfrm flipV="1">
                  <a:off x="3078654" y="3359947"/>
                  <a:ext cx="433902" cy="689345"/>
                </a:xfrm>
                <a:prstGeom prst="line">
                  <a:avLst/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1" name="直線コネクタ 280">
                  <a:extLst>
                    <a:ext uri="{FF2B5EF4-FFF2-40B4-BE49-F238E27FC236}">
                      <a16:creationId xmlns:a16="http://schemas.microsoft.com/office/drawing/2014/main" id="{4F4B6FF0-B1A1-4377-B168-9814D1A3A8E6}"/>
                    </a:ext>
                  </a:extLst>
                </p:cNvPr>
                <p:cNvCxnSpPr>
                  <a:cxnSpLocks/>
                  <a:stCxn id="282" idx="4"/>
                  <a:endCxn id="277" idx="1"/>
                </p:cNvCxnSpPr>
                <p:nvPr/>
              </p:nvCxnSpPr>
              <p:spPr>
                <a:xfrm flipH="1" flipV="1">
                  <a:off x="2826710" y="3582799"/>
                  <a:ext cx="271738" cy="474692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2" name="楕円 281">
                  <a:extLst>
                    <a:ext uri="{FF2B5EF4-FFF2-40B4-BE49-F238E27FC236}">
                      <a16:creationId xmlns:a16="http://schemas.microsoft.com/office/drawing/2014/main" id="{D49B61B4-E96C-47F0-AC03-0D096BF9A19D}"/>
                    </a:ext>
                  </a:extLst>
                </p:cNvPr>
                <p:cNvSpPr/>
                <p:nvPr/>
              </p:nvSpPr>
              <p:spPr>
                <a:xfrm>
                  <a:off x="3070455" y="4001504"/>
                  <a:ext cx="55987" cy="55987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83" name="楕円 282">
                  <a:extLst>
                    <a:ext uri="{FF2B5EF4-FFF2-40B4-BE49-F238E27FC236}">
                      <a16:creationId xmlns:a16="http://schemas.microsoft.com/office/drawing/2014/main" id="{907D612F-C5D0-4E36-BAE8-73F06D79B053}"/>
                    </a:ext>
                  </a:extLst>
                </p:cNvPr>
                <p:cNvSpPr/>
                <p:nvPr/>
              </p:nvSpPr>
              <p:spPr>
                <a:xfrm>
                  <a:off x="3504356" y="3312159"/>
                  <a:ext cx="55987" cy="55987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84" name="直線コネクタ 283">
                  <a:extLst>
                    <a:ext uri="{FF2B5EF4-FFF2-40B4-BE49-F238E27FC236}">
                      <a16:creationId xmlns:a16="http://schemas.microsoft.com/office/drawing/2014/main" id="{CA13AE25-77F5-454F-860E-686FBD5ED71D}"/>
                    </a:ext>
                  </a:extLst>
                </p:cNvPr>
                <p:cNvCxnSpPr>
                  <a:cxnSpLocks/>
                  <a:stCxn id="286" idx="4"/>
                  <a:endCxn id="278" idx="0"/>
                </p:cNvCxnSpPr>
                <p:nvPr/>
              </p:nvCxnSpPr>
              <p:spPr>
                <a:xfrm flipV="1">
                  <a:off x="4778070" y="3518613"/>
                  <a:ext cx="27994" cy="713839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5" name="直線コネクタ 284">
                  <a:extLst>
                    <a:ext uri="{FF2B5EF4-FFF2-40B4-BE49-F238E27FC236}">
                      <a16:creationId xmlns:a16="http://schemas.microsoft.com/office/drawing/2014/main" id="{18A37F5E-4711-49C9-BE16-D8BAEE362922}"/>
                    </a:ext>
                  </a:extLst>
                </p:cNvPr>
                <p:cNvCxnSpPr>
                  <a:cxnSpLocks/>
                  <a:stCxn id="276" idx="4"/>
                  <a:endCxn id="286" idx="4"/>
                </p:cNvCxnSpPr>
                <p:nvPr/>
              </p:nvCxnSpPr>
              <p:spPr>
                <a:xfrm>
                  <a:off x="4492241" y="3332290"/>
                  <a:ext cx="285829" cy="900162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6" name="楕円 285">
                  <a:extLst>
                    <a:ext uri="{FF2B5EF4-FFF2-40B4-BE49-F238E27FC236}">
                      <a16:creationId xmlns:a16="http://schemas.microsoft.com/office/drawing/2014/main" id="{C8105C52-CE89-412E-859F-5D6389EBFECA}"/>
                    </a:ext>
                  </a:extLst>
                </p:cNvPr>
                <p:cNvSpPr/>
                <p:nvPr/>
              </p:nvSpPr>
              <p:spPr>
                <a:xfrm>
                  <a:off x="4750076" y="4176464"/>
                  <a:ext cx="55987" cy="55987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87" name="直線コネクタ 286">
                  <a:extLst>
                    <a:ext uri="{FF2B5EF4-FFF2-40B4-BE49-F238E27FC236}">
                      <a16:creationId xmlns:a16="http://schemas.microsoft.com/office/drawing/2014/main" id="{04CCF5DF-04CC-4292-B0C4-1461BF6654FC}"/>
                    </a:ext>
                  </a:extLst>
                </p:cNvPr>
                <p:cNvCxnSpPr>
                  <a:cxnSpLocks/>
                  <a:stCxn id="276" idx="6"/>
                  <a:endCxn id="290" idx="2"/>
                </p:cNvCxnSpPr>
                <p:nvPr/>
              </p:nvCxnSpPr>
              <p:spPr>
                <a:xfrm flipH="1" flipV="1">
                  <a:off x="3923679" y="3220597"/>
                  <a:ext cx="596556" cy="83699"/>
                </a:xfrm>
                <a:prstGeom prst="line">
                  <a:avLst/>
                </a:prstGeom>
                <a:ln w="38100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直線コネクタ 287">
                  <a:extLst>
                    <a:ext uri="{FF2B5EF4-FFF2-40B4-BE49-F238E27FC236}">
                      <a16:creationId xmlns:a16="http://schemas.microsoft.com/office/drawing/2014/main" id="{07057D52-63E2-4F5B-B816-64FF3EA906EB}"/>
                    </a:ext>
                  </a:extLst>
                </p:cNvPr>
                <p:cNvCxnSpPr>
                  <a:cxnSpLocks/>
                  <a:stCxn id="290" idx="4"/>
                  <a:endCxn id="298" idx="0"/>
                </p:cNvCxnSpPr>
                <p:nvPr/>
              </p:nvCxnSpPr>
              <p:spPr>
                <a:xfrm flipH="1" flipV="1">
                  <a:off x="3895685" y="2686092"/>
                  <a:ext cx="55987" cy="562499"/>
                </a:xfrm>
                <a:prstGeom prst="line">
                  <a:avLst/>
                </a:prstGeom>
                <a:ln w="38100">
                  <a:solidFill>
                    <a:srgbClr val="FF006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9" name="直線コネクタ 288">
                  <a:extLst>
                    <a:ext uri="{FF2B5EF4-FFF2-40B4-BE49-F238E27FC236}">
                      <a16:creationId xmlns:a16="http://schemas.microsoft.com/office/drawing/2014/main" id="{EA7D7589-C58E-4709-BFFF-DFA9A27D67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1540000" flipV="1">
                  <a:off x="3521628" y="3216986"/>
                  <a:ext cx="450816" cy="118633"/>
                </a:xfrm>
                <a:prstGeom prst="line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0" name="楕円 289">
                  <a:extLst>
                    <a:ext uri="{FF2B5EF4-FFF2-40B4-BE49-F238E27FC236}">
                      <a16:creationId xmlns:a16="http://schemas.microsoft.com/office/drawing/2014/main" id="{F7909EB5-DF8C-4CBC-89CA-A28431D7A140}"/>
                    </a:ext>
                  </a:extLst>
                </p:cNvPr>
                <p:cNvSpPr/>
                <p:nvPr/>
              </p:nvSpPr>
              <p:spPr>
                <a:xfrm>
                  <a:off x="3923679" y="3192603"/>
                  <a:ext cx="55987" cy="559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91" name="直線コネクタ 290">
                  <a:extLst>
                    <a:ext uri="{FF2B5EF4-FFF2-40B4-BE49-F238E27FC236}">
                      <a16:creationId xmlns:a16="http://schemas.microsoft.com/office/drawing/2014/main" id="{DCFA9DB8-C967-4629-A5EF-472BD90E71A9}"/>
                    </a:ext>
                  </a:extLst>
                </p:cNvPr>
                <p:cNvCxnSpPr>
                  <a:cxnSpLocks/>
                  <a:stCxn id="296" idx="1"/>
                  <a:endCxn id="295" idx="5"/>
                </p:cNvCxnSpPr>
                <p:nvPr/>
              </p:nvCxnSpPr>
              <p:spPr>
                <a:xfrm>
                  <a:off x="3984366" y="2594733"/>
                  <a:ext cx="176642" cy="167140"/>
                </a:xfrm>
                <a:prstGeom prst="line">
                  <a:avLst/>
                </a:prstGeom>
                <a:ln w="38100">
                  <a:solidFill>
                    <a:srgbClr val="66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2" name="直線コネクタ 291">
                  <a:extLst>
                    <a:ext uri="{FF2B5EF4-FFF2-40B4-BE49-F238E27FC236}">
                      <a16:creationId xmlns:a16="http://schemas.microsoft.com/office/drawing/2014/main" id="{4383CE10-7389-4E87-890D-280DAC8FB195}"/>
                    </a:ext>
                  </a:extLst>
                </p:cNvPr>
                <p:cNvCxnSpPr>
                  <a:cxnSpLocks/>
                  <a:stCxn id="298" idx="3"/>
                  <a:endCxn id="296" idx="0"/>
                </p:cNvCxnSpPr>
                <p:nvPr/>
              </p:nvCxnSpPr>
              <p:spPr>
                <a:xfrm flipV="1">
                  <a:off x="3875890" y="2586534"/>
                  <a:ext cx="128270" cy="147346"/>
                </a:xfrm>
                <a:prstGeom prst="line">
                  <a:avLst/>
                </a:prstGeom>
                <a:ln w="38100">
                  <a:solidFill>
                    <a:srgbClr val="CC00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直線コネクタ 292">
                  <a:extLst>
                    <a:ext uri="{FF2B5EF4-FFF2-40B4-BE49-F238E27FC236}">
                      <a16:creationId xmlns:a16="http://schemas.microsoft.com/office/drawing/2014/main" id="{67F441D7-CD43-47A7-BE35-2C35C03EF56B}"/>
                    </a:ext>
                  </a:extLst>
                </p:cNvPr>
                <p:cNvCxnSpPr>
                  <a:cxnSpLocks/>
                  <a:stCxn id="279" idx="3"/>
                  <a:endCxn id="297" idx="7"/>
                </p:cNvCxnSpPr>
                <p:nvPr/>
              </p:nvCxnSpPr>
              <p:spPr>
                <a:xfrm flipV="1">
                  <a:off x="3630362" y="2622727"/>
                  <a:ext cx="189764" cy="167140"/>
                </a:xfrm>
                <a:prstGeom prst="line">
                  <a:avLst/>
                </a:prstGeom>
                <a:ln w="38100">
                  <a:solidFill>
                    <a:srgbClr val="FF6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4" name="直線コネクタ 293">
                  <a:extLst>
                    <a:ext uri="{FF2B5EF4-FFF2-40B4-BE49-F238E27FC236}">
                      <a16:creationId xmlns:a16="http://schemas.microsoft.com/office/drawing/2014/main" id="{A26B27DD-BC2E-4908-81FC-B3311DE0F59A}"/>
                    </a:ext>
                  </a:extLst>
                </p:cNvPr>
                <p:cNvCxnSpPr>
                  <a:cxnSpLocks/>
                  <a:stCxn id="297" idx="1"/>
                  <a:endCxn id="298" idx="5"/>
                </p:cNvCxnSpPr>
                <p:nvPr/>
              </p:nvCxnSpPr>
              <p:spPr>
                <a:xfrm>
                  <a:off x="3780537" y="2622727"/>
                  <a:ext cx="134943" cy="111153"/>
                </a:xfrm>
                <a:prstGeom prst="line">
                  <a:avLst/>
                </a:prstGeom>
                <a:ln w="38100">
                  <a:solidFill>
                    <a:srgbClr val="FF3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5" name="楕円 294">
                  <a:extLst>
                    <a:ext uri="{FF2B5EF4-FFF2-40B4-BE49-F238E27FC236}">
                      <a16:creationId xmlns:a16="http://schemas.microsoft.com/office/drawing/2014/main" id="{9CC9F6C5-90A0-4180-8CE6-1275B70B27BF}"/>
                    </a:ext>
                  </a:extLst>
                </p:cNvPr>
                <p:cNvSpPr/>
                <p:nvPr/>
              </p:nvSpPr>
              <p:spPr>
                <a:xfrm>
                  <a:off x="4113220" y="2714085"/>
                  <a:ext cx="55987" cy="55987"/>
                </a:xfrm>
                <a:prstGeom prst="ellipse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96" name="楕円 295">
                  <a:extLst>
                    <a:ext uri="{FF2B5EF4-FFF2-40B4-BE49-F238E27FC236}">
                      <a16:creationId xmlns:a16="http://schemas.microsoft.com/office/drawing/2014/main" id="{A6DD95DA-3E23-4343-81E0-78D321358FA6}"/>
                    </a:ext>
                  </a:extLst>
                </p:cNvPr>
                <p:cNvSpPr/>
                <p:nvPr/>
              </p:nvSpPr>
              <p:spPr>
                <a:xfrm>
                  <a:off x="3976167" y="2586534"/>
                  <a:ext cx="55987" cy="55987"/>
                </a:xfrm>
                <a:prstGeom prst="ellipse">
                  <a:avLst/>
                </a:prstGeom>
                <a:solidFill>
                  <a:srgbClr val="CC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97" name="楕円 296">
                  <a:extLst>
                    <a:ext uri="{FF2B5EF4-FFF2-40B4-BE49-F238E27FC236}">
                      <a16:creationId xmlns:a16="http://schemas.microsoft.com/office/drawing/2014/main" id="{9D403BBA-56DD-4785-A070-56C754BB9930}"/>
                    </a:ext>
                  </a:extLst>
                </p:cNvPr>
                <p:cNvSpPr/>
                <p:nvPr/>
              </p:nvSpPr>
              <p:spPr>
                <a:xfrm>
                  <a:off x="3772338" y="2614528"/>
                  <a:ext cx="55987" cy="55987"/>
                </a:xfrm>
                <a:prstGeom prst="ellipse">
                  <a:avLst/>
                </a:prstGeom>
                <a:solidFill>
                  <a:srgbClr val="FF33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98" name="楕円 297">
                  <a:extLst>
                    <a:ext uri="{FF2B5EF4-FFF2-40B4-BE49-F238E27FC236}">
                      <a16:creationId xmlns:a16="http://schemas.microsoft.com/office/drawing/2014/main" id="{75AC933E-0625-443B-95A0-053C6F79607E}"/>
                    </a:ext>
                  </a:extLst>
                </p:cNvPr>
                <p:cNvSpPr/>
                <p:nvPr/>
              </p:nvSpPr>
              <p:spPr>
                <a:xfrm>
                  <a:off x="3867691" y="2686092"/>
                  <a:ext cx="55987" cy="55987"/>
                </a:xfrm>
                <a:prstGeom prst="ellipse">
                  <a:avLst/>
                </a:prstGeom>
                <a:solidFill>
                  <a:srgbClr val="FF00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</p:grpSp>
      <p:grpSp>
        <p:nvGrpSpPr>
          <p:cNvPr id="349" name="グループ化 348">
            <a:extLst>
              <a:ext uri="{FF2B5EF4-FFF2-40B4-BE49-F238E27FC236}">
                <a16:creationId xmlns:a16="http://schemas.microsoft.com/office/drawing/2014/main" id="{E567B00D-F2EC-4117-AFE7-066F2BD4CE21}"/>
              </a:ext>
            </a:extLst>
          </p:cNvPr>
          <p:cNvGrpSpPr/>
          <p:nvPr/>
        </p:nvGrpSpPr>
        <p:grpSpPr>
          <a:xfrm>
            <a:off x="8791027" y="3604123"/>
            <a:ext cx="528200" cy="481265"/>
            <a:chOff x="7206713" y="3119899"/>
            <a:chExt cx="528200" cy="481265"/>
          </a:xfrm>
        </p:grpSpPr>
        <p:sp>
          <p:nvSpPr>
            <p:cNvPr id="350" name="楕円 349">
              <a:extLst>
                <a:ext uri="{FF2B5EF4-FFF2-40B4-BE49-F238E27FC236}">
                  <a16:creationId xmlns:a16="http://schemas.microsoft.com/office/drawing/2014/main" id="{AC668567-FD8D-4B71-9948-FD2DF4603782}"/>
                </a:ext>
              </a:extLst>
            </p:cNvPr>
            <p:cNvSpPr/>
            <p:nvPr/>
          </p:nvSpPr>
          <p:spPr>
            <a:xfrm>
              <a:off x="7225938" y="3119899"/>
              <a:ext cx="481265" cy="48126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1" name="テキスト ボックス 350">
              <a:extLst>
                <a:ext uri="{FF2B5EF4-FFF2-40B4-BE49-F238E27FC236}">
                  <a16:creationId xmlns:a16="http://schemas.microsoft.com/office/drawing/2014/main" id="{EC4FBD6C-BC4F-4456-BA7C-77AB586752C0}"/>
                </a:ext>
              </a:extLst>
            </p:cNvPr>
            <p:cNvSpPr txBox="1"/>
            <p:nvPr/>
          </p:nvSpPr>
          <p:spPr>
            <a:xfrm>
              <a:off x="7206713" y="3129698"/>
              <a:ext cx="528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>
                  <a:latin typeface="Segoe UI" panose="020B0502040204020203" pitchFamily="34" charset="0"/>
                  <a:ea typeface="Meiryo UI" panose="020B0604030504040204" pitchFamily="50" charset="-128"/>
                </a:rPr>
                <a:t>+</a:t>
              </a:r>
              <a:endParaRPr kumimoji="1" lang="ja-JP" altLang="en-US" sz="2400" dirty="0">
                <a:latin typeface="Segoe UI" panose="020B0502040204020203" pitchFamily="34" charset="0"/>
                <a:ea typeface="Meiryo UI" panose="020B0604030504040204" pitchFamily="50" charset="-128"/>
              </a:endParaRPr>
            </a:p>
          </p:txBody>
        </p:sp>
      </p:grpSp>
      <p:cxnSp>
        <p:nvCxnSpPr>
          <p:cNvPr id="352" name="直線コネクタ 351">
            <a:extLst>
              <a:ext uri="{FF2B5EF4-FFF2-40B4-BE49-F238E27FC236}">
                <a16:creationId xmlns:a16="http://schemas.microsoft.com/office/drawing/2014/main" id="{293057B7-DDB1-45A1-8E24-EA024E84EE29}"/>
              </a:ext>
            </a:extLst>
          </p:cNvPr>
          <p:cNvCxnSpPr/>
          <p:nvPr/>
        </p:nvCxnSpPr>
        <p:spPr>
          <a:xfrm>
            <a:off x="8057462" y="3359552"/>
            <a:ext cx="100909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正方形/長方形 352">
            <a:extLst>
              <a:ext uri="{FF2B5EF4-FFF2-40B4-BE49-F238E27FC236}">
                <a16:creationId xmlns:a16="http://schemas.microsoft.com/office/drawing/2014/main" id="{1D2E28BC-DBF8-4288-A4DE-CB936B4D695B}"/>
              </a:ext>
            </a:extLst>
          </p:cNvPr>
          <p:cNvSpPr/>
          <p:nvPr/>
        </p:nvSpPr>
        <p:spPr>
          <a:xfrm>
            <a:off x="83127" y="3047067"/>
            <a:ext cx="11998036" cy="3674407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54" name="正方形/長方形 353">
            <a:extLst>
              <a:ext uri="{FF2B5EF4-FFF2-40B4-BE49-F238E27FC236}">
                <a16:creationId xmlns:a16="http://schemas.microsoft.com/office/drawing/2014/main" id="{253851EF-BA98-44B9-9343-EE38D5367ABA}"/>
              </a:ext>
            </a:extLst>
          </p:cNvPr>
          <p:cNvSpPr/>
          <p:nvPr/>
        </p:nvSpPr>
        <p:spPr>
          <a:xfrm>
            <a:off x="8348517" y="1727429"/>
            <a:ext cx="3760356" cy="1351164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5539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CAA8B1-3BFB-4848-AFD6-D42A17C10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関連研究</a:t>
            </a:r>
            <a:br>
              <a:rPr lang="en-US" altLang="ja-JP" dirty="0"/>
            </a:br>
            <a:r>
              <a:rPr kumimoji="1" lang="ja-JP" altLang="en-US" sz="3600" dirty="0"/>
              <a:t>－</a:t>
            </a:r>
            <a:r>
              <a:rPr kumimoji="1" lang="en-US" altLang="ja-JP" sz="3600" dirty="0"/>
              <a:t>Inflated 3D </a:t>
            </a:r>
            <a:r>
              <a:rPr kumimoji="1" lang="en-US" altLang="ja-JP" sz="3600" dirty="0" err="1"/>
              <a:t>ConvNet</a:t>
            </a:r>
            <a:r>
              <a:rPr kumimoji="1" lang="en-US" altLang="ja-JP" sz="3600" dirty="0"/>
              <a:t> (I3D) </a:t>
            </a:r>
            <a:r>
              <a:rPr kumimoji="1" lang="en-US" altLang="ja-JP" sz="1600" dirty="0"/>
              <a:t>[1]</a:t>
            </a:r>
            <a:endParaRPr kumimoji="1" lang="ja-JP" altLang="en-US" sz="36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7A71ED7-566A-414A-AA47-BCC5F51070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3DCNN</a:t>
            </a:r>
            <a:r>
              <a:rPr lang="ja-JP" altLang="en-US" dirty="0"/>
              <a:t>ベースのネットワーク</a:t>
            </a:r>
            <a:endParaRPr lang="en-US" altLang="ja-JP" dirty="0"/>
          </a:p>
          <a:p>
            <a:r>
              <a:rPr kumimoji="1" lang="ja-JP" altLang="en-US" dirty="0"/>
              <a:t>従来の</a:t>
            </a:r>
            <a:r>
              <a:rPr kumimoji="1" lang="en-US" altLang="ja-JP" dirty="0"/>
              <a:t>3DCNN</a:t>
            </a:r>
            <a:r>
              <a:rPr kumimoji="1" lang="ja-JP" altLang="en-US" dirty="0"/>
              <a:t>よりも大幅にパラメータ数を削減</a:t>
            </a:r>
            <a:endParaRPr kumimoji="1" lang="en-US" altLang="ja-JP" dirty="0"/>
          </a:p>
          <a:p>
            <a:r>
              <a:rPr lang="en-US" altLang="ja-JP" dirty="0"/>
              <a:t>RGB</a:t>
            </a:r>
            <a:r>
              <a:rPr lang="ja-JP" altLang="en-US" dirty="0"/>
              <a:t>画像に加えてオプティカルフロー画像を入力に用いることで認識率</a:t>
            </a:r>
            <a:r>
              <a:rPr lang="en-US" altLang="ja-JP" dirty="0"/>
              <a:t>UP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317EA9D-73EB-4D36-9AC3-D2C1CFCAC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05D0-D92D-49EF-9140-33A0789B8273}" type="slidenum">
              <a:rPr kumimoji="1" lang="ja-JP" altLang="en-US" smtClean="0"/>
              <a:t>11</a:t>
            </a:fld>
            <a:endParaRPr kumimoji="1" lang="ja-JP" altLang="en-US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56A54E2C-F9D9-4F62-A5EE-3ABA31581425}"/>
              </a:ext>
            </a:extLst>
          </p:cNvPr>
          <p:cNvGrpSpPr/>
          <p:nvPr/>
        </p:nvGrpSpPr>
        <p:grpSpPr>
          <a:xfrm>
            <a:off x="2488518" y="4947211"/>
            <a:ext cx="1887405" cy="1371096"/>
            <a:chOff x="4271684" y="5479428"/>
            <a:chExt cx="1389201" cy="798271"/>
          </a:xfrm>
        </p:grpSpPr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678FCF99-EAC6-48C8-B347-64D8F147BCF3}"/>
                </a:ext>
              </a:extLst>
            </p:cNvPr>
            <p:cNvSpPr/>
            <p:nvPr/>
          </p:nvSpPr>
          <p:spPr>
            <a:xfrm>
              <a:off x="4544935" y="5479428"/>
              <a:ext cx="1115950" cy="5903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D93CE1F0-80DB-4F68-BB0E-59FAACE62315}"/>
                </a:ext>
              </a:extLst>
            </p:cNvPr>
            <p:cNvSpPr/>
            <p:nvPr/>
          </p:nvSpPr>
          <p:spPr>
            <a:xfrm>
              <a:off x="4450765" y="5540711"/>
              <a:ext cx="1115950" cy="5903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914A8558-BA28-43A0-A2DB-74AFC44EFCC2}"/>
                </a:ext>
              </a:extLst>
            </p:cNvPr>
            <p:cNvSpPr/>
            <p:nvPr/>
          </p:nvSpPr>
          <p:spPr>
            <a:xfrm>
              <a:off x="4365854" y="5615849"/>
              <a:ext cx="1115950" cy="5903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66234A38-DF39-49BC-BD9E-4239136246ED}"/>
                </a:ext>
              </a:extLst>
            </p:cNvPr>
            <p:cNvSpPr/>
            <p:nvPr/>
          </p:nvSpPr>
          <p:spPr>
            <a:xfrm>
              <a:off x="4271684" y="5687317"/>
              <a:ext cx="1115950" cy="5903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Images </a:t>
              </a:r>
              <a:br>
                <a:rPr kumimoji="1" lang="en-US" altLang="ja-JP" sz="20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kumimoji="1" lang="en-US" altLang="ja-JP" sz="20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 to K</a:t>
              </a:r>
              <a:endParaRPr kumimoji="1" lang="ja-JP" altLang="en-US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2" name="フローチャート: 代替処理 11">
            <a:extLst>
              <a:ext uri="{FF2B5EF4-FFF2-40B4-BE49-F238E27FC236}">
                <a16:creationId xmlns:a16="http://schemas.microsoft.com/office/drawing/2014/main" id="{5D1F1DF2-5AB4-4994-B5F4-2B5A41AAD728}"/>
              </a:ext>
            </a:extLst>
          </p:cNvPr>
          <p:cNvSpPr/>
          <p:nvPr/>
        </p:nvSpPr>
        <p:spPr>
          <a:xfrm>
            <a:off x="2438506" y="4114677"/>
            <a:ext cx="1872067" cy="478482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I3D</a:t>
            </a:r>
            <a:endParaRPr kumimoji="1" lang="ja-JP" altLang="en-US" sz="2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616F3F3F-7A79-4800-9490-0025923F53DC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3617844" y="4593161"/>
            <a:ext cx="0" cy="3540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6FD2A914-5C1A-456F-8B5A-5BE9E033208B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3246598" y="4593159"/>
            <a:ext cx="0" cy="7111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8200E013-7FC9-4AB9-A6A8-7E27F24F8EC8}"/>
              </a:ext>
            </a:extLst>
          </p:cNvPr>
          <p:cNvCxnSpPr>
            <a:cxnSpLocks/>
            <a:stCxn id="10" idx="0"/>
            <a:endCxn id="12" idx="2"/>
          </p:cNvCxnSpPr>
          <p:nvPr/>
        </p:nvCxnSpPr>
        <p:spPr>
          <a:xfrm flipV="1">
            <a:off x="3374540" y="4593159"/>
            <a:ext cx="0" cy="5883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59C6BA6A-A19C-40A7-8EB0-79CDAF5A2816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3489902" y="4593160"/>
            <a:ext cx="0" cy="4593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37A514F5-7413-4B08-B92F-92F6A1923558}"/>
              </a:ext>
            </a:extLst>
          </p:cNvPr>
          <p:cNvSpPr/>
          <p:nvPr/>
        </p:nvSpPr>
        <p:spPr>
          <a:xfrm>
            <a:off x="2638757" y="3350380"/>
            <a:ext cx="1471566" cy="3101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Word</a:t>
            </a:r>
            <a:endParaRPr kumimoji="1" lang="ja-JP" altLang="en-US" sz="20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0C9D3F94-C557-474F-867F-82081D7755EE}"/>
              </a:ext>
            </a:extLst>
          </p:cNvPr>
          <p:cNvCxnSpPr>
            <a:cxnSpLocks/>
            <a:stCxn id="12" idx="0"/>
            <a:endCxn id="17" idx="2"/>
          </p:cNvCxnSpPr>
          <p:nvPr/>
        </p:nvCxnSpPr>
        <p:spPr>
          <a:xfrm flipV="1">
            <a:off x="3374540" y="3660561"/>
            <a:ext cx="0" cy="4541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225DE7BE-AA76-4EF5-AC4D-0C8D5006CAB0}"/>
              </a:ext>
            </a:extLst>
          </p:cNvPr>
          <p:cNvGrpSpPr/>
          <p:nvPr/>
        </p:nvGrpSpPr>
        <p:grpSpPr>
          <a:xfrm>
            <a:off x="7259848" y="4947211"/>
            <a:ext cx="1887405" cy="1371096"/>
            <a:chOff x="4271684" y="5479428"/>
            <a:chExt cx="1389201" cy="798271"/>
          </a:xfrm>
        </p:grpSpPr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40C8A48F-98FC-41B8-84D5-52268C6F9401}"/>
                </a:ext>
              </a:extLst>
            </p:cNvPr>
            <p:cNvSpPr/>
            <p:nvPr/>
          </p:nvSpPr>
          <p:spPr>
            <a:xfrm>
              <a:off x="4544935" y="5479428"/>
              <a:ext cx="1115950" cy="5903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79FDA447-8890-4ACE-B584-3382EA64C207}"/>
                </a:ext>
              </a:extLst>
            </p:cNvPr>
            <p:cNvSpPr/>
            <p:nvPr/>
          </p:nvSpPr>
          <p:spPr>
            <a:xfrm>
              <a:off x="4450765" y="5540711"/>
              <a:ext cx="1115950" cy="5903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BC0D5289-9FDF-43DD-8BB9-6D0FE869E412}"/>
                </a:ext>
              </a:extLst>
            </p:cNvPr>
            <p:cNvSpPr/>
            <p:nvPr/>
          </p:nvSpPr>
          <p:spPr>
            <a:xfrm>
              <a:off x="4365854" y="5615849"/>
              <a:ext cx="1115950" cy="5903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54CACC89-560F-4554-8F70-E345A5C463B1}"/>
                </a:ext>
              </a:extLst>
            </p:cNvPr>
            <p:cNvSpPr/>
            <p:nvPr/>
          </p:nvSpPr>
          <p:spPr>
            <a:xfrm>
              <a:off x="4271684" y="5687317"/>
              <a:ext cx="1115950" cy="5903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Images </a:t>
              </a:r>
              <a:br>
                <a:rPr kumimoji="1" lang="en-US" altLang="ja-JP" sz="20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kumimoji="1" lang="en-US" altLang="ja-JP" sz="20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 to K</a:t>
              </a:r>
              <a:endParaRPr kumimoji="1" lang="ja-JP" altLang="en-US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4" name="フローチャート: 代替処理 23">
            <a:extLst>
              <a:ext uri="{FF2B5EF4-FFF2-40B4-BE49-F238E27FC236}">
                <a16:creationId xmlns:a16="http://schemas.microsoft.com/office/drawing/2014/main" id="{3CF45632-FB10-4F43-8A10-8040581F9330}"/>
              </a:ext>
            </a:extLst>
          </p:cNvPr>
          <p:cNvSpPr/>
          <p:nvPr/>
        </p:nvSpPr>
        <p:spPr>
          <a:xfrm>
            <a:off x="7209836" y="4114677"/>
            <a:ext cx="1872067" cy="478482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I3D</a:t>
            </a:r>
            <a:endParaRPr kumimoji="1" lang="ja-JP" altLang="en-US" sz="2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137F70F9-D60B-4DC3-910D-9016DEDE9818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8389174" y="4593161"/>
            <a:ext cx="0" cy="3540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F68D4142-4DEA-4CAB-9E47-841D807B214B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8017928" y="4593159"/>
            <a:ext cx="0" cy="7111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D86C141A-4A39-43EB-A76E-031BD1BE6778}"/>
              </a:ext>
            </a:extLst>
          </p:cNvPr>
          <p:cNvCxnSpPr>
            <a:cxnSpLocks/>
            <a:stCxn id="22" idx="0"/>
            <a:endCxn id="24" idx="2"/>
          </p:cNvCxnSpPr>
          <p:nvPr/>
        </p:nvCxnSpPr>
        <p:spPr>
          <a:xfrm flipV="1">
            <a:off x="8145870" y="4593159"/>
            <a:ext cx="0" cy="5883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F80678B6-72D6-4057-A469-EB0E436B25D7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8261232" y="4593160"/>
            <a:ext cx="0" cy="4593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四角形: 角を丸くする 28">
            <a:extLst>
              <a:ext uri="{FF2B5EF4-FFF2-40B4-BE49-F238E27FC236}">
                <a16:creationId xmlns:a16="http://schemas.microsoft.com/office/drawing/2014/main" id="{B25286B1-C1C8-4D5D-AACA-F760637FEBD3}"/>
              </a:ext>
            </a:extLst>
          </p:cNvPr>
          <p:cNvSpPr/>
          <p:nvPr/>
        </p:nvSpPr>
        <p:spPr>
          <a:xfrm>
            <a:off x="8771763" y="3136216"/>
            <a:ext cx="1471566" cy="3101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Word</a:t>
            </a:r>
            <a:endParaRPr kumimoji="1" lang="ja-JP" altLang="en-US" sz="20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331C9E76-1FF6-4757-B652-F5625E88B04C}"/>
              </a:ext>
            </a:extLst>
          </p:cNvPr>
          <p:cNvGrpSpPr/>
          <p:nvPr/>
        </p:nvGrpSpPr>
        <p:grpSpPr>
          <a:xfrm>
            <a:off x="9840240" y="4947211"/>
            <a:ext cx="2122916" cy="1371096"/>
            <a:chOff x="4271684" y="5479428"/>
            <a:chExt cx="1389201" cy="798271"/>
          </a:xfrm>
        </p:grpSpPr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1EAA190B-D364-41FD-84DD-6C9CDEC4BAB2}"/>
                </a:ext>
              </a:extLst>
            </p:cNvPr>
            <p:cNvSpPr/>
            <p:nvPr/>
          </p:nvSpPr>
          <p:spPr>
            <a:xfrm>
              <a:off x="4544935" y="5479428"/>
              <a:ext cx="1115950" cy="5903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524C7F36-6053-4195-ABA0-AAA848BD9B6A}"/>
                </a:ext>
              </a:extLst>
            </p:cNvPr>
            <p:cNvSpPr/>
            <p:nvPr/>
          </p:nvSpPr>
          <p:spPr>
            <a:xfrm>
              <a:off x="4450765" y="5540711"/>
              <a:ext cx="1115950" cy="5903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B8C3B31F-67E6-4A0C-8BB0-3ADBBED647C2}"/>
                </a:ext>
              </a:extLst>
            </p:cNvPr>
            <p:cNvSpPr/>
            <p:nvPr/>
          </p:nvSpPr>
          <p:spPr>
            <a:xfrm>
              <a:off x="4365854" y="5615849"/>
              <a:ext cx="1115950" cy="5903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2324A2AA-B79C-4BBC-B6DC-EC30732F6B06}"/>
                </a:ext>
              </a:extLst>
            </p:cNvPr>
            <p:cNvSpPr/>
            <p:nvPr/>
          </p:nvSpPr>
          <p:spPr>
            <a:xfrm>
              <a:off x="4271684" y="5687317"/>
              <a:ext cx="1115950" cy="5903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Optical Flow Images </a:t>
              </a:r>
              <a:br>
                <a:rPr kumimoji="1" lang="en-US" altLang="ja-JP" sz="20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kumimoji="1" lang="en-US" altLang="ja-JP" sz="20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 to K</a:t>
              </a:r>
              <a:endParaRPr kumimoji="1" lang="ja-JP" altLang="en-US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5" name="フローチャート: 代替処理 34">
            <a:extLst>
              <a:ext uri="{FF2B5EF4-FFF2-40B4-BE49-F238E27FC236}">
                <a16:creationId xmlns:a16="http://schemas.microsoft.com/office/drawing/2014/main" id="{EBD2E6AB-E166-4F73-B737-9BF25A484C85}"/>
              </a:ext>
            </a:extLst>
          </p:cNvPr>
          <p:cNvSpPr/>
          <p:nvPr/>
        </p:nvSpPr>
        <p:spPr>
          <a:xfrm>
            <a:off x="9903850" y="4114677"/>
            <a:ext cx="1872067" cy="478482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I3D</a:t>
            </a:r>
            <a:endParaRPr kumimoji="1" lang="ja-JP" altLang="en-US" sz="2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1C3BB04C-484C-4659-ADB3-B3E2A72BF277}"/>
              </a:ext>
            </a:extLst>
          </p:cNvPr>
          <p:cNvCxnSpPr>
            <a:cxnSpLocks/>
            <a:stCxn id="31" idx="0"/>
          </p:cNvCxnSpPr>
          <p:nvPr/>
        </p:nvCxnSpPr>
        <p:spPr>
          <a:xfrm flipV="1">
            <a:off x="11110483" y="4593159"/>
            <a:ext cx="0" cy="3540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CD80F55D-737E-4680-96DE-48C4548CF094}"/>
              </a:ext>
            </a:extLst>
          </p:cNvPr>
          <p:cNvCxnSpPr>
            <a:cxnSpLocks/>
            <a:stCxn id="34" idx="0"/>
          </p:cNvCxnSpPr>
          <p:nvPr/>
        </p:nvCxnSpPr>
        <p:spPr>
          <a:xfrm flipV="1">
            <a:off x="10692913" y="4573988"/>
            <a:ext cx="0" cy="7302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6FF34311-4CD2-4232-BDFF-B093D6D6E83F}"/>
              </a:ext>
            </a:extLst>
          </p:cNvPr>
          <p:cNvCxnSpPr>
            <a:cxnSpLocks/>
            <a:stCxn id="33" idx="0"/>
            <a:endCxn id="35" idx="2"/>
          </p:cNvCxnSpPr>
          <p:nvPr/>
        </p:nvCxnSpPr>
        <p:spPr>
          <a:xfrm flipV="1">
            <a:off x="10836819" y="4593159"/>
            <a:ext cx="3065" cy="5883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ADBF191A-FE17-434C-9A2B-D5B880EDF1D8}"/>
              </a:ext>
            </a:extLst>
          </p:cNvPr>
          <p:cNvCxnSpPr>
            <a:cxnSpLocks/>
            <a:stCxn id="32" idx="0"/>
          </p:cNvCxnSpPr>
          <p:nvPr/>
        </p:nvCxnSpPr>
        <p:spPr>
          <a:xfrm flipV="1">
            <a:off x="10966577" y="4573988"/>
            <a:ext cx="0" cy="4784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969D9571-7AAB-4978-AC9C-A47C48297D4A}"/>
              </a:ext>
            </a:extLst>
          </p:cNvPr>
          <p:cNvGrpSpPr/>
          <p:nvPr/>
        </p:nvGrpSpPr>
        <p:grpSpPr>
          <a:xfrm>
            <a:off x="9247689" y="3606387"/>
            <a:ext cx="528200" cy="481265"/>
            <a:chOff x="7206713" y="3119899"/>
            <a:chExt cx="528200" cy="481265"/>
          </a:xfrm>
        </p:grpSpPr>
        <p:sp>
          <p:nvSpPr>
            <p:cNvPr id="41" name="楕円 40">
              <a:extLst>
                <a:ext uri="{FF2B5EF4-FFF2-40B4-BE49-F238E27FC236}">
                  <a16:creationId xmlns:a16="http://schemas.microsoft.com/office/drawing/2014/main" id="{818FE20B-5343-4596-B7E5-D05DCDB16762}"/>
                </a:ext>
              </a:extLst>
            </p:cNvPr>
            <p:cNvSpPr/>
            <p:nvPr/>
          </p:nvSpPr>
          <p:spPr>
            <a:xfrm>
              <a:off x="7225938" y="3119899"/>
              <a:ext cx="481265" cy="48126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772A7499-9E85-4DE8-BAA5-AA274426D53B}"/>
                </a:ext>
              </a:extLst>
            </p:cNvPr>
            <p:cNvSpPr txBox="1"/>
            <p:nvPr/>
          </p:nvSpPr>
          <p:spPr>
            <a:xfrm>
              <a:off x="7206713" y="3129698"/>
              <a:ext cx="528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>
                  <a:latin typeface="Segoe UI" panose="020B0502040204020203" pitchFamily="34" charset="0"/>
                  <a:ea typeface="Meiryo UI" panose="020B0604030504040204" pitchFamily="50" charset="-128"/>
                </a:rPr>
                <a:t>+</a:t>
              </a:r>
              <a:endParaRPr kumimoji="1" lang="ja-JP" altLang="en-US" sz="2400" dirty="0">
                <a:latin typeface="Segoe UI" panose="020B0502040204020203" pitchFamily="34" charset="0"/>
                <a:ea typeface="Meiryo UI" panose="020B0604030504040204" pitchFamily="50" charset="-128"/>
              </a:endParaRPr>
            </a:p>
          </p:txBody>
        </p:sp>
      </p:grpSp>
      <p:cxnSp>
        <p:nvCxnSpPr>
          <p:cNvPr id="43" name="コネクタ: カギ線 42">
            <a:extLst>
              <a:ext uri="{FF2B5EF4-FFF2-40B4-BE49-F238E27FC236}">
                <a16:creationId xmlns:a16="http://schemas.microsoft.com/office/drawing/2014/main" id="{C59CAE40-018F-43C0-92EA-DBDEC0052D71}"/>
              </a:ext>
            </a:extLst>
          </p:cNvPr>
          <p:cNvCxnSpPr>
            <a:cxnSpLocks/>
            <a:stCxn id="24" idx="0"/>
            <a:endCxn id="42" idx="1"/>
          </p:cNvCxnSpPr>
          <p:nvPr/>
        </p:nvCxnSpPr>
        <p:spPr>
          <a:xfrm rot="5400000" flipH="1" flipV="1">
            <a:off x="8562950" y="3429939"/>
            <a:ext cx="267658" cy="1101819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コネクタ: カギ線 43">
            <a:extLst>
              <a:ext uri="{FF2B5EF4-FFF2-40B4-BE49-F238E27FC236}">
                <a16:creationId xmlns:a16="http://schemas.microsoft.com/office/drawing/2014/main" id="{49B8CB79-F6C6-4481-9EF2-A21E2F978A17}"/>
              </a:ext>
            </a:extLst>
          </p:cNvPr>
          <p:cNvCxnSpPr>
            <a:cxnSpLocks/>
            <a:stCxn id="35" idx="0"/>
            <a:endCxn id="42" idx="3"/>
          </p:cNvCxnSpPr>
          <p:nvPr/>
        </p:nvCxnSpPr>
        <p:spPr>
          <a:xfrm rot="16200000" flipV="1">
            <a:off x="10174058" y="3448850"/>
            <a:ext cx="267658" cy="1063995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21A3A775-60E5-41EC-8C76-AE36534CFB6A}"/>
              </a:ext>
            </a:extLst>
          </p:cNvPr>
          <p:cNvCxnSpPr>
            <a:cxnSpLocks/>
            <a:stCxn id="42" idx="0"/>
            <a:endCxn id="29" idx="2"/>
          </p:cNvCxnSpPr>
          <p:nvPr/>
        </p:nvCxnSpPr>
        <p:spPr>
          <a:xfrm flipH="1" flipV="1">
            <a:off x="9507546" y="3446397"/>
            <a:ext cx="4243" cy="1697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フローチャート: 端子 45">
            <a:extLst>
              <a:ext uri="{FF2B5EF4-FFF2-40B4-BE49-F238E27FC236}">
                <a16:creationId xmlns:a16="http://schemas.microsoft.com/office/drawing/2014/main" id="{DF0CDC7E-8678-4258-9750-75AD3C646F3B}"/>
              </a:ext>
            </a:extLst>
          </p:cNvPr>
          <p:cNvSpPr/>
          <p:nvPr/>
        </p:nvSpPr>
        <p:spPr>
          <a:xfrm>
            <a:off x="457996" y="3264986"/>
            <a:ext cx="2318964" cy="805463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tx1"/>
                </a:solidFill>
                <a:latin typeface="Segoe UI" panose="020B0502040204020203" pitchFamily="34" charset="0"/>
                <a:ea typeface="Meiryo UI" panose="020B0604030504040204" pitchFamily="50" charset="-128"/>
                <a:cs typeface="Segoe UI" panose="020B0502040204020203" pitchFamily="34" charset="0"/>
              </a:rPr>
              <a:t>Single-stream</a:t>
            </a:r>
            <a:br>
              <a:rPr lang="en-US" altLang="ja-JP" sz="2400" dirty="0">
                <a:solidFill>
                  <a:schemeClr val="tx1"/>
                </a:solidFill>
                <a:latin typeface="Segoe UI" panose="020B0502040204020203" pitchFamily="34" charset="0"/>
                <a:ea typeface="Meiryo UI" panose="020B0604030504040204" pitchFamily="50" charset="-128"/>
                <a:cs typeface="Segoe UI" panose="020B0502040204020203" pitchFamily="34" charset="0"/>
              </a:rPr>
            </a:br>
            <a:r>
              <a:rPr lang="en-US" altLang="ja-JP" sz="2400" dirty="0">
                <a:solidFill>
                  <a:schemeClr val="tx1"/>
                </a:solidFill>
                <a:latin typeface="Segoe UI" panose="020B0502040204020203" pitchFamily="34" charset="0"/>
                <a:ea typeface="Meiryo UI" panose="020B0604030504040204" pitchFamily="50" charset="-128"/>
                <a:cs typeface="Segoe UI" panose="020B0502040204020203" pitchFamily="34" charset="0"/>
              </a:rPr>
              <a:t>I3D</a:t>
            </a:r>
            <a:endParaRPr kumimoji="1" lang="ja-JP" altLang="en-US" sz="2400" dirty="0">
              <a:solidFill>
                <a:schemeClr val="tx1"/>
              </a:solidFill>
              <a:latin typeface="Segoe UI" panose="020B0502040204020203" pitchFamily="34" charset="0"/>
              <a:ea typeface="Meiryo UI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47" name="フローチャート: 端子 46">
            <a:extLst>
              <a:ext uri="{FF2B5EF4-FFF2-40B4-BE49-F238E27FC236}">
                <a16:creationId xmlns:a16="http://schemas.microsoft.com/office/drawing/2014/main" id="{BADD7DF0-51A1-484F-B7F4-39BEBE80E3DC}"/>
              </a:ext>
            </a:extLst>
          </p:cNvPr>
          <p:cNvSpPr/>
          <p:nvPr/>
        </p:nvSpPr>
        <p:spPr>
          <a:xfrm>
            <a:off x="5574957" y="3267482"/>
            <a:ext cx="2318964" cy="805463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tx1"/>
                </a:solidFill>
                <a:latin typeface="Segoe UI" panose="020B0502040204020203" pitchFamily="34" charset="0"/>
                <a:ea typeface="Meiryo UI" panose="020B0604030504040204" pitchFamily="50" charset="-128"/>
                <a:cs typeface="Segoe UI" panose="020B0502040204020203" pitchFamily="34" charset="0"/>
              </a:rPr>
              <a:t>Two-stream</a:t>
            </a:r>
            <a:br>
              <a:rPr lang="en-US" altLang="ja-JP" sz="2400" dirty="0">
                <a:solidFill>
                  <a:schemeClr val="tx1"/>
                </a:solidFill>
                <a:latin typeface="Segoe UI" panose="020B0502040204020203" pitchFamily="34" charset="0"/>
                <a:ea typeface="Meiryo UI" panose="020B0604030504040204" pitchFamily="50" charset="-128"/>
                <a:cs typeface="Segoe UI" panose="020B0502040204020203" pitchFamily="34" charset="0"/>
              </a:rPr>
            </a:br>
            <a:r>
              <a:rPr lang="en-US" altLang="ja-JP" sz="2400" dirty="0">
                <a:solidFill>
                  <a:schemeClr val="tx1"/>
                </a:solidFill>
                <a:latin typeface="Segoe UI" panose="020B0502040204020203" pitchFamily="34" charset="0"/>
                <a:ea typeface="Meiryo UI" panose="020B0604030504040204" pitchFamily="50" charset="-128"/>
                <a:cs typeface="Segoe UI" panose="020B0502040204020203" pitchFamily="34" charset="0"/>
              </a:rPr>
              <a:t>I3D</a:t>
            </a:r>
            <a:endParaRPr kumimoji="1" lang="ja-JP" altLang="en-US" sz="2400" dirty="0">
              <a:solidFill>
                <a:schemeClr val="tx1"/>
              </a:solidFill>
              <a:latin typeface="Segoe UI" panose="020B0502040204020203" pitchFamily="34" charset="0"/>
              <a:ea typeface="Meiryo UI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6B4AA1DC-4124-4703-9F6E-3288D14AA6CB}"/>
              </a:ext>
            </a:extLst>
          </p:cNvPr>
          <p:cNvSpPr txBox="1"/>
          <p:nvPr/>
        </p:nvSpPr>
        <p:spPr>
          <a:xfrm>
            <a:off x="514905" y="6488684"/>
            <a:ext cx="9527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Segoe UI" panose="020B0502040204020203" pitchFamily="34" charset="0"/>
                <a:ea typeface="Meiryo UI" panose="020B0604030504040204" pitchFamily="50" charset="-128"/>
              </a:rPr>
              <a:t>[1] </a:t>
            </a:r>
            <a:r>
              <a:rPr kumimoji="1" lang="en-US" altLang="ja-JP" sz="1400" dirty="0" err="1">
                <a:latin typeface="Segoe UI" panose="020B0502040204020203" pitchFamily="34" charset="0"/>
                <a:ea typeface="Meiryo UI" panose="020B0604030504040204" pitchFamily="50" charset="-128"/>
              </a:rPr>
              <a:t>Carreira</a:t>
            </a:r>
            <a:r>
              <a:rPr kumimoji="1" lang="en-US" altLang="ja-JP" sz="1400" dirty="0">
                <a:latin typeface="Segoe UI" panose="020B0502040204020203" pitchFamily="34" charset="0"/>
                <a:ea typeface="Meiryo UI" panose="020B0604030504040204" pitchFamily="50" charset="-128"/>
              </a:rPr>
              <a:t> et al. “Quo </a:t>
            </a:r>
            <a:r>
              <a:rPr kumimoji="1" lang="en-US" altLang="ja-JP" sz="1400" dirty="0" err="1">
                <a:latin typeface="Segoe UI" panose="020B0502040204020203" pitchFamily="34" charset="0"/>
                <a:ea typeface="Meiryo UI" panose="020B0604030504040204" pitchFamily="50" charset="-128"/>
              </a:rPr>
              <a:t>vadis</a:t>
            </a:r>
            <a:r>
              <a:rPr kumimoji="1" lang="en-US" altLang="ja-JP" sz="1400" dirty="0">
                <a:latin typeface="Segoe UI" panose="020B0502040204020203" pitchFamily="34" charset="0"/>
                <a:ea typeface="Meiryo UI" panose="020B0604030504040204" pitchFamily="50" charset="-128"/>
              </a:rPr>
              <a:t>, action recognition? A new model and the kinetics dataset”, in CVPR 2017</a:t>
            </a:r>
            <a:endParaRPr kumimoji="1" lang="ja-JP" altLang="en-US" sz="1400" dirty="0"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2B835AC-DF70-424B-B960-0850BE5446AA}"/>
              </a:ext>
            </a:extLst>
          </p:cNvPr>
          <p:cNvCxnSpPr>
            <a:cxnSpLocks/>
          </p:cNvCxnSpPr>
          <p:nvPr/>
        </p:nvCxnSpPr>
        <p:spPr>
          <a:xfrm>
            <a:off x="4993341" y="3200400"/>
            <a:ext cx="0" cy="31559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図 49">
            <a:extLst>
              <a:ext uri="{FF2B5EF4-FFF2-40B4-BE49-F238E27FC236}">
                <a16:creationId xmlns:a16="http://schemas.microsoft.com/office/drawing/2014/main" id="{95568C32-192D-4260-A37C-FAE6AA9C92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1094" y="142762"/>
            <a:ext cx="4431758" cy="2334934"/>
          </a:xfrm>
          <a:prstGeom prst="rect">
            <a:avLst/>
          </a:prstGeom>
        </p:spPr>
      </p:pic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CB8F2F0E-BCAC-45AC-97E3-53C4B1860E6A}"/>
              </a:ext>
            </a:extLst>
          </p:cNvPr>
          <p:cNvSpPr/>
          <p:nvPr/>
        </p:nvSpPr>
        <p:spPr>
          <a:xfrm>
            <a:off x="7592726" y="1057738"/>
            <a:ext cx="4516426" cy="1458001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553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333F7FB-3EE3-4806-BD0F-ABAF32A0C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関連研究　</a:t>
            </a:r>
            <a:br>
              <a:rPr kumimoji="1" lang="en-US" altLang="ja-JP" dirty="0"/>
            </a:br>
            <a:r>
              <a:rPr kumimoji="1" lang="ja-JP" altLang="en-US" sz="3400" dirty="0"/>
              <a:t>－</a:t>
            </a:r>
            <a:r>
              <a:rPr kumimoji="1" lang="en-US" altLang="ja-JP" sz="3400" dirty="0"/>
              <a:t>Spatial Temporal Graph Convolutional Network (</a:t>
            </a:r>
            <a:r>
              <a:rPr lang="en-US" altLang="ja-JP" sz="3400" dirty="0"/>
              <a:t>ST-GCN) </a:t>
            </a:r>
            <a:r>
              <a:rPr lang="en-US" altLang="ja-JP" sz="2000" dirty="0"/>
              <a:t>[2]</a:t>
            </a:r>
            <a:endParaRPr kumimoji="1" lang="ja-JP" altLang="en-US" sz="36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E023407-108F-48FD-8C4A-0BF546046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450" y="1473693"/>
            <a:ext cx="11513782" cy="4703270"/>
          </a:xfrm>
        </p:spPr>
        <p:txBody>
          <a:bodyPr/>
          <a:lstStyle/>
          <a:p>
            <a:r>
              <a:rPr lang="ja-JP" altLang="en-US" dirty="0"/>
              <a:t>骨格情報を用いた行動認識のために提案された</a:t>
            </a:r>
            <a:br>
              <a:rPr lang="en-US" altLang="ja-JP" dirty="0"/>
            </a:br>
            <a:r>
              <a:rPr lang="en-US" altLang="ja-JP" u="sng" dirty="0"/>
              <a:t>Graph</a:t>
            </a:r>
            <a:r>
              <a:rPr lang="ja-JP" altLang="en-US" u="sng" dirty="0"/>
              <a:t> </a:t>
            </a:r>
            <a:r>
              <a:rPr lang="en-US" altLang="ja-JP" u="sng" dirty="0"/>
              <a:t>Convolutional Network (GCN)</a:t>
            </a:r>
            <a:r>
              <a:rPr lang="en-US" altLang="ja-JP" dirty="0"/>
              <a:t> </a:t>
            </a:r>
            <a:r>
              <a:rPr lang="ja-JP" altLang="en-US" dirty="0"/>
              <a:t>ベースの</a:t>
            </a:r>
            <a:br>
              <a:rPr lang="en-US" altLang="ja-JP" dirty="0"/>
            </a:br>
            <a:r>
              <a:rPr lang="ja-JP" altLang="en-US" dirty="0"/>
              <a:t>ネットワーク</a:t>
            </a:r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D0922B1-B41F-4F92-8E5A-56C4C2B05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05D0-D92D-49EF-9140-33A0789B8273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1675464-A6BB-4092-A760-D5F8AAAF569D}"/>
              </a:ext>
            </a:extLst>
          </p:cNvPr>
          <p:cNvSpPr txBox="1"/>
          <p:nvPr/>
        </p:nvSpPr>
        <p:spPr>
          <a:xfrm>
            <a:off x="329848" y="6413697"/>
            <a:ext cx="9216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Segoe UI" panose="020B0502040204020203" pitchFamily="34" charset="0"/>
                <a:ea typeface="Meiryo UI" panose="020B0604030504040204" pitchFamily="50" charset="-128"/>
              </a:rPr>
              <a:t>[2] Yan et al. “Spatial temporal graph convolutional networks for skeleton-based action recognition”, in AAAI 2018</a:t>
            </a:r>
            <a:endParaRPr kumimoji="1" lang="ja-JP" altLang="en-US" sz="1400" dirty="0"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370CC609-B9EE-46C8-9192-8B77551AE87C}"/>
              </a:ext>
            </a:extLst>
          </p:cNvPr>
          <p:cNvGrpSpPr/>
          <p:nvPr/>
        </p:nvGrpSpPr>
        <p:grpSpPr>
          <a:xfrm>
            <a:off x="2180161" y="3707796"/>
            <a:ext cx="7831677" cy="2583237"/>
            <a:chOff x="1269963" y="3122652"/>
            <a:chExt cx="8105865" cy="2673676"/>
          </a:xfrm>
        </p:grpSpPr>
        <p:grpSp>
          <p:nvGrpSpPr>
            <p:cNvPr id="29" name="グループ化 28">
              <a:extLst>
                <a:ext uri="{FF2B5EF4-FFF2-40B4-BE49-F238E27FC236}">
                  <a16:creationId xmlns:a16="http://schemas.microsoft.com/office/drawing/2014/main" id="{36FA5851-B661-4DEC-9088-1C7A5EC55CF6}"/>
                </a:ext>
              </a:extLst>
            </p:cNvPr>
            <p:cNvGrpSpPr/>
            <p:nvPr/>
          </p:nvGrpSpPr>
          <p:grpSpPr>
            <a:xfrm>
              <a:off x="7554693" y="3196672"/>
              <a:ext cx="1821135" cy="2599656"/>
              <a:chOff x="7938352" y="1424499"/>
              <a:chExt cx="1821135" cy="2599656"/>
            </a:xfrm>
          </p:grpSpPr>
          <p:grpSp>
            <p:nvGrpSpPr>
              <p:cNvPr id="30" name="グループ化 29">
                <a:extLst>
                  <a:ext uri="{FF2B5EF4-FFF2-40B4-BE49-F238E27FC236}">
                    <a16:creationId xmlns:a16="http://schemas.microsoft.com/office/drawing/2014/main" id="{18185954-9141-4FC3-A912-03DE6B217ED2}"/>
                  </a:ext>
                </a:extLst>
              </p:cNvPr>
              <p:cNvGrpSpPr/>
              <p:nvPr/>
            </p:nvGrpSpPr>
            <p:grpSpPr>
              <a:xfrm>
                <a:off x="7938352" y="3225884"/>
                <a:ext cx="1821135" cy="798271"/>
                <a:chOff x="7627960" y="1638556"/>
                <a:chExt cx="1821135" cy="798271"/>
              </a:xfrm>
            </p:grpSpPr>
            <p:sp>
              <p:nvSpPr>
                <p:cNvPr id="38" name="正方形/長方形 37">
                  <a:extLst>
                    <a:ext uri="{FF2B5EF4-FFF2-40B4-BE49-F238E27FC236}">
                      <a16:creationId xmlns:a16="http://schemas.microsoft.com/office/drawing/2014/main" id="{724C7B1E-6D28-4525-8237-2E9BC6A5E613}"/>
                    </a:ext>
                  </a:extLst>
                </p:cNvPr>
                <p:cNvSpPr/>
                <p:nvPr/>
              </p:nvSpPr>
              <p:spPr>
                <a:xfrm>
                  <a:off x="7901211" y="1638556"/>
                  <a:ext cx="1547884" cy="5903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2000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39" name="正方形/長方形 38">
                  <a:extLst>
                    <a:ext uri="{FF2B5EF4-FFF2-40B4-BE49-F238E27FC236}">
                      <a16:creationId xmlns:a16="http://schemas.microsoft.com/office/drawing/2014/main" id="{1D7FB376-3BAF-4A16-9865-D1922680FDC5}"/>
                    </a:ext>
                  </a:extLst>
                </p:cNvPr>
                <p:cNvSpPr/>
                <p:nvPr/>
              </p:nvSpPr>
              <p:spPr>
                <a:xfrm>
                  <a:off x="7807041" y="1699839"/>
                  <a:ext cx="1547884" cy="5903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2000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40" name="正方形/長方形 39">
                  <a:extLst>
                    <a:ext uri="{FF2B5EF4-FFF2-40B4-BE49-F238E27FC236}">
                      <a16:creationId xmlns:a16="http://schemas.microsoft.com/office/drawing/2014/main" id="{3DB045DC-4FB8-4731-AF46-CFB0FF666A74}"/>
                    </a:ext>
                  </a:extLst>
                </p:cNvPr>
                <p:cNvSpPr/>
                <p:nvPr/>
              </p:nvSpPr>
              <p:spPr>
                <a:xfrm>
                  <a:off x="7722130" y="1774977"/>
                  <a:ext cx="1547884" cy="5903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2000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41" name="正方形/長方形 40">
                  <a:extLst>
                    <a:ext uri="{FF2B5EF4-FFF2-40B4-BE49-F238E27FC236}">
                      <a16:creationId xmlns:a16="http://schemas.microsoft.com/office/drawing/2014/main" id="{C1669F5F-F32C-4E35-88B0-554B19F6FB16}"/>
                    </a:ext>
                  </a:extLst>
                </p:cNvPr>
                <p:cNvSpPr/>
                <p:nvPr/>
              </p:nvSpPr>
              <p:spPr>
                <a:xfrm>
                  <a:off x="7627960" y="1846445"/>
                  <a:ext cx="1547884" cy="5903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2000" dirty="0" err="1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Keypoints</a:t>
                  </a:r>
                  <a:br>
                    <a:rPr lang="en-US" altLang="ja-JP" sz="2000" dirty="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</a:br>
                  <a:r>
                    <a:rPr kumimoji="1" lang="en-US" altLang="ja-JP" sz="2000" dirty="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1 to K</a:t>
                  </a:r>
                  <a:endParaRPr kumimoji="1" lang="ja-JP" altLang="en-US" sz="2000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31" name="フローチャート: 代替処理 30">
                <a:extLst>
                  <a:ext uri="{FF2B5EF4-FFF2-40B4-BE49-F238E27FC236}">
                    <a16:creationId xmlns:a16="http://schemas.microsoft.com/office/drawing/2014/main" id="{BFB91158-2F46-4665-9A8E-D080768849B5}"/>
                  </a:ext>
                </a:extLst>
              </p:cNvPr>
              <p:cNvSpPr/>
              <p:nvPr/>
            </p:nvSpPr>
            <p:spPr>
              <a:xfrm>
                <a:off x="8117508" y="2203449"/>
                <a:ext cx="1377912" cy="681623"/>
              </a:xfrm>
              <a:prstGeom prst="flowChartAlternateProcess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400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ST-GCN</a:t>
                </a:r>
                <a:endParaRPr kumimoji="1" lang="ja-JP" altLang="en-US" sz="24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cxnSp>
            <p:nvCxnSpPr>
              <p:cNvPr id="32" name="直線矢印コネクタ 31">
                <a:extLst>
                  <a:ext uri="{FF2B5EF4-FFF2-40B4-BE49-F238E27FC236}">
                    <a16:creationId xmlns:a16="http://schemas.microsoft.com/office/drawing/2014/main" id="{E2CDD9D3-C579-4F87-9CD3-A9B5849A5F2E}"/>
                  </a:ext>
                </a:extLst>
              </p:cNvPr>
              <p:cNvCxnSpPr>
                <a:cxnSpLocks/>
                <a:stCxn id="41" idx="0"/>
              </p:cNvCxnSpPr>
              <p:nvPr/>
            </p:nvCxnSpPr>
            <p:spPr>
              <a:xfrm flipV="1">
                <a:off x="8712294" y="2885072"/>
                <a:ext cx="0" cy="54870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矢印コネクタ 32">
                <a:extLst>
                  <a:ext uri="{FF2B5EF4-FFF2-40B4-BE49-F238E27FC236}">
                    <a16:creationId xmlns:a16="http://schemas.microsoft.com/office/drawing/2014/main" id="{1AAEB6F6-B3BC-409C-8C77-E309C03EB595}"/>
                  </a:ext>
                </a:extLst>
              </p:cNvPr>
              <p:cNvCxnSpPr>
                <a:cxnSpLocks/>
                <a:stCxn id="40" idx="0"/>
                <a:endCxn id="31" idx="2"/>
              </p:cNvCxnSpPr>
              <p:nvPr/>
            </p:nvCxnSpPr>
            <p:spPr>
              <a:xfrm flipV="1">
                <a:off x="8806464" y="2885072"/>
                <a:ext cx="0" cy="47723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矢印コネクタ 33">
                <a:extLst>
                  <a:ext uri="{FF2B5EF4-FFF2-40B4-BE49-F238E27FC236}">
                    <a16:creationId xmlns:a16="http://schemas.microsoft.com/office/drawing/2014/main" id="{9AD67807-0E9D-4F0B-8BBC-BF7F00745385}"/>
                  </a:ext>
                </a:extLst>
              </p:cNvPr>
              <p:cNvCxnSpPr>
                <a:cxnSpLocks/>
                <a:stCxn id="39" idx="0"/>
              </p:cNvCxnSpPr>
              <p:nvPr/>
            </p:nvCxnSpPr>
            <p:spPr>
              <a:xfrm flipV="1">
                <a:off x="8891375" y="2885072"/>
                <a:ext cx="0" cy="40209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矢印コネクタ 34">
                <a:extLst>
                  <a:ext uri="{FF2B5EF4-FFF2-40B4-BE49-F238E27FC236}">
                    <a16:creationId xmlns:a16="http://schemas.microsoft.com/office/drawing/2014/main" id="{716336D3-FB4C-49C9-8B4D-75A622C401CB}"/>
                  </a:ext>
                </a:extLst>
              </p:cNvPr>
              <p:cNvCxnSpPr>
                <a:cxnSpLocks/>
                <a:stCxn id="38" idx="0"/>
              </p:cNvCxnSpPr>
              <p:nvPr/>
            </p:nvCxnSpPr>
            <p:spPr>
              <a:xfrm flipV="1">
                <a:off x="8985545" y="2885072"/>
                <a:ext cx="6391" cy="3408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四角形: 角を丸くする 35">
                <a:extLst>
                  <a:ext uri="{FF2B5EF4-FFF2-40B4-BE49-F238E27FC236}">
                    <a16:creationId xmlns:a16="http://schemas.microsoft.com/office/drawing/2014/main" id="{6AC86103-68C4-4CBD-B757-5D8BE0669764}"/>
                  </a:ext>
                </a:extLst>
              </p:cNvPr>
              <p:cNvSpPr/>
              <p:nvPr/>
            </p:nvSpPr>
            <p:spPr>
              <a:xfrm>
                <a:off x="8264900" y="1424499"/>
                <a:ext cx="1083128" cy="354229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000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Word</a:t>
                </a:r>
                <a:endParaRPr kumimoji="1" lang="ja-JP" altLang="en-US" sz="20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cxnSp>
            <p:nvCxnSpPr>
              <p:cNvPr id="37" name="直線矢印コネクタ 36">
                <a:extLst>
                  <a:ext uri="{FF2B5EF4-FFF2-40B4-BE49-F238E27FC236}">
                    <a16:creationId xmlns:a16="http://schemas.microsoft.com/office/drawing/2014/main" id="{F83EE14D-996B-4F3E-8A59-A1E3C3F83BB7}"/>
                  </a:ext>
                </a:extLst>
              </p:cNvPr>
              <p:cNvCxnSpPr>
                <a:cxnSpLocks/>
                <a:stCxn id="31" idx="0"/>
                <a:endCxn id="36" idx="2"/>
              </p:cNvCxnSpPr>
              <p:nvPr/>
            </p:nvCxnSpPr>
            <p:spPr>
              <a:xfrm flipV="1">
                <a:off x="8806464" y="1778728"/>
                <a:ext cx="0" cy="42472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A8949A89-82C0-479E-BDAE-DE06E64BF4D8}"/>
                </a:ext>
              </a:extLst>
            </p:cNvPr>
            <p:cNvGrpSpPr/>
            <p:nvPr/>
          </p:nvGrpSpPr>
          <p:grpSpPr>
            <a:xfrm>
              <a:off x="1269963" y="3122652"/>
              <a:ext cx="5584431" cy="2647149"/>
              <a:chOff x="381282" y="2299289"/>
              <a:chExt cx="5584431" cy="2647149"/>
            </a:xfrm>
          </p:grpSpPr>
          <p:grpSp>
            <p:nvGrpSpPr>
              <p:cNvPr id="42" name="グループ化 41">
                <a:extLst>
                  <a:ext uri="{FF2B5EF4-FFF2-40B4-BE49-F238E27FC236}">
                    <a16:creationId xmlns:a16="http://schemas.microsoft.com/office/drawing/2014/main" id="{F6E68EA1-AEAB-4BD8-9A0B-E7AC30400026}"/>
                  </a:ext>
                </a:extLst>
              </p:cNvPr>
              <p:cNvGrpSpPr/>
              <p:nvPr/>
            </p:nvGrpSpPr>
            <p:grpSpPr>
              <a:xfrm>
                <a:off x="381282" y="2299289"/>
                <a:ext cx="5584431" cy="2647149"/>
                <a:chOff x="76030" y="3330887"/>
                <a:chExt cx="5584431" cy="2647149"/>
              </a:xfrm>
            </p:grpSpPr>
            <p:sp>
              <p:nvSpPr>
                <p:cNvPr id="43" name="吹き出し: 角を丸めた四角形 42">
                  <a:extLst>
                    <a:ext uri="{FF2B5EF4-FFF2-40B4-BE49-F238E27FC236}">
                      <a16:creationId xmlns:a16="http://schemas.microsoft.com/office/drawing/2014/main" id="{B993C235-910A-4BDC-85D6-ECA2BF6EE54E}"/>
                    </a:ext>
                  </a:extLst>
                </p:cNvPr>
                <p:cNvSpPr/>
                <p:nvPr/>
              </p:nvSpPr>
              <p:spPr>
                <a:xfrm>
                  <a:off x="76030" y="3330887"/>
                  <a:ext cx="5584431" cy="2647149"/>
                </a:xfrm>
                <a:prstGeom prst="wedgeRoundRectCallout">
                  <a:avLst>
                    <a:gd name="adj1" fmla="val 59619"/>
                    <a:gd name="adj2" fmla="val 32119"/>
                    <a:gd name="adj3" fmla="val 16667"/>
                  </a:avLst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grpSp>
              <p:nvGrpSpPr>
                <p:cNvPr id="44" name="グループ化 43">
                  <a:extLst>
                    <a:ext uri="{FF2B5EF4-FFF2-40B4-BE49-F238E27FC236}">
                      <a16:creationId xmlns:a16="http://schemas.microsoft.com/office/drawing/2014/main" id="{C9A4E72C-FFE5-4AB2-8395-EF1C6E09B1DF}"/>
                    </a:ext>
                  </a:extLst>
                </p:cNvPr>
                <p:cNvGrpSpPr/>
                <p:nvPr/>
              </p:nvGrpSpPr>
              <p:grpSpPr>
                <a:xfrm>
                  <a:off x="246780" y="3635136"/>
                  <a:ext cx="2216965" cy="1978798"/>
                  <a:chOff x="520513" y="4610915"/>
                  <a:chExt cx="1634008" cy="1458467"/>
                </a:xfrm>
              </p:grpSpPr>
              <p:pic>
                <p:nvPicPr>
                  <p:cNvPr id="45" name="図 44">
                    <a:extLst>
                      <a:ext uri="{FF2B5EF4-FFF2-40B4-BE49-F238E27FC236}">
                        <a16:creationId xmlns:a16="http://schemas.microsoft.com/office/drawing/2014/main" id="{EF66C113-E1FC-4954-8244-98F6829FB3E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1113608" y="4610915"/>
                    <a:ext cx="1040913" cy="1016989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</p:pic>
              <p:pic>
                <p:nvPicPr>
                  <p:cNvPr id="46" name="図 45">
                    <a:extLst>
                      <a:ext uri="{FF2B5EF4-FFF2-40B4-BE49-F238E27FC236}">
                        <a16:creationId xmlns:a16="http://schemas.microsoft.com/office/drawing/2014/main" id="{EAD499DC-BD6A-4180-BE36-7F8B1213335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911107" y="4747592"/>
                    <a:ext cx="1040913" cy="1016989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</p:pic>
              <p:pic>
                <p:nvPicPr>
                  <p:cNvPr id="47" name="図 46">
                    <a:extLst>
                      <a:ext uri="{FF2B5EF4-FFF2-40B4-BE49-F238E27FC236}">
                        <a16:creationId xmlns:a16="http://schemas.microsoft.com/office/drawing/2014/main" id="{815AD434-E60C-495F-A49F-63BDE4E4092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702963" y="4915716"/>
                    <a:ext cx="1040913" cy="1016989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</p:pic>
              <p:pic>
                <p:nvPicPr>
                  <p:cNvPr id="48" name="図 47">
                    <a:extLst>
                      <a:ext uri="{FF2B5EF4-FFF2-40B4-BE49-F238E27FC236}">
                        <a16:creationId xmlns:a16="http://schemas.microsoft.com/office/drawing/2014/main" id="{57D85440-37F5-4FDA-81BD-6C95DD8FE61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520513" y="5052393"/>
                    <a:ext cx="1040913" cy="1016989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</p:pic>
            </p:grpSp>
          </p:grpSp>
          <p:grpSp>
            <p:nvGrpSpPr>
              <p:cNvPr id="49" name="グループ化 48">
                <a:extLst>
                  <a:ext uri="{FF2B5EF4-FFF2-40B4-BE49-F238E27FC236}">
                    <a16:creationId xmlns:a16="http://schemas.microsoft.com/office/drawing/2014/main" id="{6C55DD54-3A74-4432-ADEE-125660931C89}"/>
                  </a:ext>
                </a:extLst>
              </p:cNvPr>
              <p:cNvGrpSpPr/>
              <p:nvPr/>
            </p:nvGrpSpPr>
            <p:grpSpPr>
              <a:xfrm>
                <a:off x="3772556" y="2603538"/>
                <a:ext cx="1949609" cy="1972943"/>
                <a:chOff x="2996286" y="1731135"/>
                <a:chExt cx="1949609" cy="1972943"/>
              </a:xfrm>
            </p:grpSpPr>
            <p:grpSp>
              <p:nvGrpSpPr>
                <p:cNvPr id="50" name="グループ化 49">
                  <a:extLst>
                    <a:ext uri="{FF2B5EF4-FFF2-40B4-BE49-F238E27FC236}">
                      <a16:creationId xmlns:a16="http://schemas.microsoft.com/office/drawing/2014/main" id="{45541E8D-962E-46D4-9A6B-C6FA94028337}"/>
                    </a:ext>
                  </a:extLst>
                </p:cNvPr>
                <p:cNvGrpSpPr/>
                <p:nvPr/>
              </p:nvGrpSpPr>
              <p:grpSpPr>
                <a:xfrm>
                  <a:off x="3533620" y="1731135"/>
                  <a:ext cx="1412275" cy="1379817"/>
                  <a:chOff x="3981031" y="731520"/>
                  <a:chExt cx="3048479" cy="2978416"/>
                </a:xfrm>
              </p:grpSpPr>
              <p:sp>
                <p:nvSpPr>
                  <p:cNvPr id="90" name="正方形/長方形 89">
                    <a:extLst>
                      <a:ext uri="{FF2B5EF4-FFF2-40B4-BE49-F238E27FC236}">
                        <a16:creationId xmlns:a16="http://schemas.microsoft.com/office/drawing/2014/main" id="{C5917462-CF61-4B2A-9F09-6449AF24ECF8}"/>
                      </a:ext>
                    </a:extLst>
                  </p:cNvPr>
                  <p:cNvSpPr/>
                  <p:nvPr/>
                </p:nvSpPr>
                <p:spPr>
                  <a:xfrm>
                    <a:off x="3981031" y="731520"/>
                    <a:ext cx="3048479" cy="2978416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/>
                  </a:p>
                </p:txBody>
              </p:sp>
              <p:cxnSp>
                <p:nvCxnSpPr>
                  <p:cNvPr id="91" name="直線コネクタ 90">
                    <a:extLst>
                      <a:ext uri="{FF2B5EF4-FFF2-40B4-BE49-F238E27FC236}">
                        <a16:creationId xmlns:a16="http://schemas.microsoft.com/office/drawing/2014/main" id="{252201D3-844C-4C6A-8B42-420EC3CFD8F8}"/>
                      </a:ext>
                    </a:extLst>
                  </p:cNvPr>
                  <p:cNvCxnSpPr/>
                  <p:nvPr/>
                </p:nvCxnSpPr>
                <p:spPr>
                  <a:xfrm>
                    <a:off x="5581949" y="1348740"/>
                    <a:ext cx="0" cy="777240"/>
                  </a:xfrm>
                  <a:prstGeom prst="line">
                    <a:avLst/>
                  </a:prstGeom>
                  <a:ln w="762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直線コネクタ 91">
                    <a:extLst>
                      <a:ext uri="{FF2B5EF4-FFF2-40B4-BE49-F238E27FC236}">
                        <a16:creationId xmlns:a16="http://schemas.microsoft.com/office/drawing/2014/main" id="{9362FA5E-9E9D-4924-9331-C5C777B1473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762979" y="2125980"/>
                    <a:ext cx="818970" cy="148590"/>
                  </a:xfrm>
                  <a:prstGeom prst="line">
                    <a:avLst/>
                  </a:prstGeom>
                  <a:ln w="762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直線コネクタ 92">
                    <a:extLst>
                      <a:ext uri="{FF2B5EF4-FFF2-40B4-BE49-F238E27FC236}">
                        <a16:creationId xmlns:a16="http://schemas.microsoft.com/office/drawing/2014/main" id="{3C4FF7CD-1129-47E7-8594-15F5C2F146F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317209" y="2274570"/>
                    <a:ext cx="445770" cy="1314450"/>
                  </a:xfrm>
                  <a:prstGeom prst="line">
                    <a:avLst/>
                  </a:prstGeom>
                  <a:ln w="762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直線コネクタ 93">
                    <a:extLst>
                      <a:ext uri="{FF2B5EF4-FFF2-40B4-BE49-F238E27FC236}">
                        <a16:creationId xmlns:a16="http://schemas.microsoft.com/office/drawing/2014/main" id="{7886A678-7C62-45F3-99ED-575EC73C165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317209" y="2931796"/>
                    <a:ext cx="407431" cy="657224"/>
                  </a:xfrm>
                  <a:prstGeom prst="line">
                    <a:avLst/>
                  </a:prstGeom>
                  <a:ln w="762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直線コネクタ 94">
                    <a:extLst>
                      <a:ext uri="{FF2B5EF4-FFF2-40B4-BE49-F238E27FC236}">
                        <a16:creationId xmlns:a16="http://schemas.microsoft.com/office/drawing/2014/main" id="{44F30419-3F54-400D-881A-F6DEE2C2C71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5581949" y="2125980"/>
                    <a:ext cx="792660" cy="148590"/>
                  </a:xfrm>
                  <a:prstGeom prst="line">
                    <a:avLst/>
                  </a:prstGeom>
                  <a:ln w="76200">
                    <a:solidFill>
                      <a:srgbClr val="92D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直線コネクタ 95">
                    <a:extLst>
                      <a:ext uri="{FF2B5EF4-FFF2-40B4-BE49-F238E27FC236}">
                        <a16:creationId xmlns:a16="http://schemas.microsoft.com/office/drawing/2014/main" id="{309EA54D-6A47-4244-A482-9568512A0A6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6374609" y="2274570"/>
                    <a:ext cx="297180" cy="1314450"/>
                  </a:xfrm>
                  <a:prstGeom prst="line">
                    <a:avLst/>
                  </a:prstGeom>
                  <a:ln w="7620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直線コネクタ 96">
                    <a:extLst>
                      <a:ext uri="{FF2B5EF4-FFF2-40B4-BE49-F238E27FC236}">
                        <a16:creationId xmlns:a16="http://schemas.microsoft.com/office/drawing/2014/main" id="{0434DCCB-CB37-409F-941B-52B212B4476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6374609" y="3131820"/>
                    <a:ext cx="297180" cy="457200"/>
                  </a:xfrm>
                  <a:prstGeom prst="line">
                    <a:avLst/>
                  </a:prstGeom>
                  <a:ln w="762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直線コネクタ 97">
                    <a:extLst>
                      <a:ext uri="{FF2B5EF4-FFF2-40B4-BE49-F238E27FC236}">
                        <a16:creationId xmlns:a16="http://schemas.microsoft.com/office/drawing/2014/main" id="{18DD79C2-D1BE-437E-B614-2D6B7F724FC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448779" y="1177290"/>
                    <a:ext cx="133170" cy="171450"/>
                  </a:xfrm>
                  <a:prstGeom prst="line">
                    <a:avLst/>
                  </a:prstGeom>
                  <a:ln w="76200">
                    <a:solidFill>
                      <a:srgbClr val="FF66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直線コネクタ 98">
                    <a:extLst>
                      <a:ext uri="{FF2B5EF4-FFF2-40B4-BE49-F238E27FC236}">
                        <a16:creationId xmlns:a16="http://schemas.microsoft.com/office/drawing/2014/main" id="{BC59F4AE-5A1B-438C-8CFA-270CC81ABA6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277329" y="1177290"/>
                    <a:ext cx="171450" cy="171450"/>
                  </a:xfrm>
                  <a:prstGeom prst="line">
                    <a:avLst/>
                  </a:prstGeom>
                  <a:ln w="76200">
                    <a:solidFill>
                      <a:srgbClr val="FBC1F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直線コネクタ 99">
                    <a:extLst>
                      <a:ext uri="{FF2B5EF4-FFF2-40B4-BE49-F238E27FC236}">
                        <a16:creationId xmlns:a16="http://schemas.microsoft.com/office/drawing/2014/main" id="{29542D89-18A0-4D8A-B782-2254FDE0B75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734349" y="1177290"/>
                    <a:ext cx="217350" cy="171450"/>
                  </a:xfrm>
                  <a:prstGeom prst="line">
                    <a:avLst/>
                  </a:prstGeom>
                  <a:ln w="762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直線コネクタ 100">
                    <a:extLst>
                      <a:ext uri="{FF2B5EF4-FFF2-40B4-BE49-F238E27FC236}">
                        <a16:creationId xmlns:a16="http://schemas.microsoft.com/office/drawing/2014/main" id="{4D3B3608-CCD3-4606-9CB5-67F528FEDDC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581949" y="1177290"/>
                    <a:ext cx="186870" cy="171450"/>
                  </a:xfrm>
                  <a:prstGeom prst="line">
                    <a:avLst/>
                  </a:prstGeom>
                  <a:ln w="76200">
                    <a:solidFill>
                      <a:srgbClr val="CC339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1" name="グループ化 50">
                  <a:extLst>
                    <a:ext uri="{FF2B5EF4-FFF2-40B4-BE49-F238E27FC236}">
                      <a16:creationId xmlns:a16="http://schemas.microsoft.com/office/drawing/2014/main" id="{327D4FC5-359E-4F21-9722-C1726A65D940}"/>
                    </a:ext>
                  </a:extLst>
                </p:cNvPr>
                <p:cNvGrpSpPr/>
                <p:nvPr/>
              </p:nvGrpSpPr>
              <p:grpSpPr>
                <a:xfrm>
                  <a:off x="3377662" y="1893817"/>
                  <a:ext cx="1412275" cy="1379817"/>
                  <a:chOff x="3981031" y="731520"/>
                  <a:chExt cx="3048479" cy="2978416"/>
                </a:xfrm>
              </p:grpSpPr>
              <p:sp>
                <p:nvSpPr>
                  <p:cNvPr id="78" name="正方形/長方形 77">
                    <a:extLst>
                      <a:ext uri="{FF2B5EF4-FFF2-40B4-BE49-F238E27FC236}">
                        <a16:creationId xmlns:a16="http://schemas.microsoft.com/office/drawing/2014/main" id="{2676B2ED-BFC2-4378-BB84-C2324FCE3440}"/>
                      </a:ext>
                    </a:extLst>
                  </p:cNvPr>
                  <p:cNvSpPr/>
                  <p:nvPr/>
                </p:nvSpPr>
                <p:spPr>
                  <a:xfrm>
                    <a:off x="3981031" y="731520"/>
                    <a:ext cx="3048479" cy="2978416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/>
                  </a:p>
                </p:txBody>
              </p:sp>
              <p:cxnSp>
                <p:nvCxnSpPr>
                  <p:cNvPr id="79" name="直線コネクタ 78">
                    <a:extLst>
                      <a:ext uri="{FF2B5EF4-FFF2-40B4-BE49-F238E27FC236}">
                        <a16:creationId xmlns:a16="http://schemas.microsoft.com/office/drawing/2014/main" id="{94A075E9-F969-441F-9D93-C2B562ADD85D}"/>
                      </a:ext>
                    </a:extLst>
                  </p:cNvPr>
                  <p:cNvCxnSpPr/>
                  <p:nvPr/>
                </p:nvCxnSpPr>
                <p:spPr>
                  <a:xfrm>
                    <a:off x="5581949" y="1348740"/>
                    <a:ext cx="0" cy="777240"/>
                  </a:xfrm>
                  <a:prstGeom prst="line">
                    <a:avLst/>
                  </a:prstGeom>
                  <a:ln w="762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直線コネクタ 79">
                    <a:extLst>
                      <a:ext uri="{FF2B5EF4-FFF2-40B4-BE49-F238E27FC236}">
                        <a16:creationId xmlns:a16="http://schemas.microsoft.com/office/drawing/2014/main" id="{E568CDD7-1255-44E6-8E61-989934665A9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762979" y="2125980"/>
                    <a:ext cx="818970" cy="148590"/>
                  </a:xfrm>
                  <a:prstGeom prst="line">
                    <a:avLst/>
                  </a:prstGeom>
                  <a:ln w="762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直線コネクタ 80">
                    <a:extLst>
                      <a:ext uri="{FF2B5EF4-FFF2-40B4-BE49-F238E27FC236}">
                        <a16:creationId xmlns:a16="http://schemas.microsoft.com/office/drawing/2014/main" id="{EF3837CD-91CD-41ED-9054-F2096E49F1C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317209" y="2274570"/>
                    <a:ext cx="445770" cy="1314450"/>
                  </a:xfrm>
                  <a:prstGeom prst="line">
                    <a:avLst/>
                  </a:prstGeom>
                  <a:ln w="762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直線コネクタ 81">
                    <a:extLst>
                      <a:ext uri="{FF2B5EF4-FFF2-40B4-BE49-F238E27FC236}">
                        <a16:creationId xmlns:a16="http://schemas.microsoft.com/office/drawing/2014/main" id="{E0DCD5A5-628A-46BA-9CB0-C00F08BB889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317209" y="2931796"/>
                    <a:ext cx="407431" cy="657224"/>
                  </a:xfrm>
                  <a:prstGeom prst="line">
                    <a:avLst/>
                  </a:prstGeom>
                  <a:ln w="762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直線コネクタ 82">
                    <a:extLst>
                      <a:ext uri="{FF2B5EF4-FFF2-40B4-BE49-F238E27FC236}">
                        <a16:creationId xmlns:a16="http://schemas.microsoft.com/office/drawing/2014/main" id="{92072D7D-DECC-4C91-A935-B8A17C5920B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5581949" y="2125980"/>
                    <a:ext cx="792660" cy="148590"/>
                  </a:xfrm>
                  <a:prstGeom prst="line">
                    <a:avLst/>
                  </a:prstGeom>
                  <a:ln w="76200">
                    <a:solidFill>
                      <a:srgbClr val="92D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直線コネクタ 83">
                    <a:extLst>
                      <a:ext uri="{FF2B5EF4-FFF2-40B4-BE49-F238E27FC236}">
                        <a16:creationId xmlns:a16="http://schemas.microsoft.com/office/drawing/2014/main" id="{6A6E6716-AB54-41C9-9EE4-6621F7A4D92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6374609" y="2274570"/>
                    <a:ext cx="297180" cy="1314450"/>
                  </a:xfrm>
                  <a:prstGeom prst="line">
                    <a:avLst/>
                  </a:prstGeom>
                  <a:ln w="7620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直線コネクタ 84">
                    <a:extLst>
                      <a:ext uri="{FF2B5EF4-FFF2-40B4-BE49-F238E27FC236}">
                        <a16:creationId xmlns:a16="http://schemas.microsoft.com/office/drawing/2014/main" id="{B9B57738-4E64-4472-BDCE-81A5691788F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6374609" y="3131820"/>
                    <a:ext cx="297180" cy="457200"/>
                  </a:xfrm>
                  <a:prstGeom prst="line">
                    <a:avLst/>
                  </a:prstGeom>
                  <a:ln w="762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直線コネクタ 85">
                    <a:extLst>
                      <a:ext uri="{FF2B5EF4-FFF2-40B4-BE49-F238E27FC236}">
                        <a16:creationId xmlns:a16="http://schemas.microsoft.com/office/drawing/2014/main" id="{A9445E6E-34A0-43EE-B22B-7BA7EE40060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448779" y="1177290"/>
                    <a:ext cx="133170" cy="171450"/>
                  </a:xfrm>
                  <a:prstGeom prst="line">
                    <a:avLst/>
                  </a:prstGeom>
                  <a:ln w="76200">
                    <a:solidFill>
                      <a:srgbClr val="FF66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直線コネクタ 86">
                    <a:extLst>
                      <a:ext uri="{FF2B5EF4-FFF2-40B4-BE49-F238E27FC236}">
                        <a16:creationId xmlns:a16="http://schemas.microsoft.com/office/drawing/2014/main" id="{7D9989BC-EBCE-4A39-8FEA-3C32BB2DDCC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277329" y="1177290"/>
                    <a:ext cx="171450" cy="171450"/>
                  </a:xfrm>
                  <a:prstGeom prst="line">
                    <a:avLst/>
                  </a:prstGeom>
                  <a:ln w="76200">
                    <a:solidFill>
                      <a:srgbClr val="FBC1F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直線コネクタ 87">
                    <a:extLst>
                      <a:ext uri="{FF2B5EF4-FFF2-40B4-BE49-F238E27FC236}">
                        <a16:creationId xmlns:a16="http://schemas.microsoft.com/office/drawing/2014/main" id="{5F0D48BD-02DF-4AD4-B6CE-81951C2A584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734349" y="1177290"/>
                    <a:ext cx="217350" cy="171450"/>
                  </a:xfrm>
                  <a:prstGeom prst="line">
                    <a:avLst/>
                  </a:prstGeom>
                  <a:ln w="762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直線コネクタ 88">
                    <a:extLst>
                      <a:ext uri="{FF2B5EF4-FFF2-40B4-BE49-F238E27FC236}">
                        <a16:creationId xmlns:a16="http://schemas.microsoft.com/office/drawing/2014/main" id="{EE058899-30B9-4164-B8FC-0F8DFBA438D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581949" y="1177290"/>
                    <a:ext cx="186870" cy="171450"/>
                  </a:xfrm>
                  <a:prstGeom prst="line">
                    <a:avLst/>
                  </a:prstGeom>
                  <a:ln w="76200">
                    <a:solidFill>
                      <a:srgbClr val="CC339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2" name="グループ化 51">
                  <a:extLst>
                    <a:ext uri="{FF2B5EF4-FFF2-40B4-BE49-F238E27FC236}">
                      <a16:creationId xmlns:a16="http://schemas.microsoft.com/office/drawing/2014/main" id="{151D4B5F-DD8A-40A5-9C0B-42C77A3D267E}"/>
                    </a:ext>
                  </a:extLst>
                </p:cNvPr>
                <p:cNvGrpSpPr/>
                <p:nvPr/>
              </p:nvGrpSpPr>
              <p:grpSpPr>
                <a:xfrm>
                  <a:off x="3163154" y="2117748"/>
                  <a:ext cx="1412275" cy="1379817"/>
                  <a:chOff x="3981031" y="731520"/>
                  <a:chExt cx="3048479" cy="2978416"/>
                </a:xfrm>
              </p:grpSpPr>
              <p:sp>
                <p:nvSpPr>
                  <p:cNvPr id="66" name="正方形/長方形 65">
                    <a:extLst>
                      <a:ext uri="{FF2B5EF4-FFF2-40B4-BE49-F238E27FC236}">
                        <a16:creationId xmlns:a16="http://schemas.microsoft.com/office/drawing/2014/main" id="{48665CE1-4E01-49AE-8D3F-B0577E399BA7}"/>
                      </a:ext>
                    </a:extLst>
                  </p:cNvPr>
                  <p:cNvSpPr/>
                  <p:nvPr/>
                </p:nvSpPr>
                <p:spPr>
                  <a:xfrm>
                    <a:off x="3981031" y="731520"/>
                    <a:ext cx="3048479" cy="2978416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/>
                  </a:p>
                </p:txBody>
              </p:sp>
              <p:cxnSp>
                <p:nvCxnSpPr>
                  <p:cNvPr id="67" name="直線コネクタ 66">
                    <a:extLst>
                      <a:ext uri="{FF2B5EF4-FFF2-40B4-BE49-F238E27FC236}">
                        <a16:creationId xmlns:a16="http://schemas.microsoft.com/office/drawing/2014/main" id="{B6C60FA6-04F6-41A7-BD39-AFDAB32482D6}"/>
                      </a:ext>
                    </a:extLst>
                  </p:cNvPr>
                  <p:cNvCxnSpPr/>
                  <p:nvPr/>
                </p:nvCxnSpPr>
                <p:spPr>
                  <a:xfrm>
                    <a:off x="5581949" y="1348740"/>
                    <a:ext cx="0" cy="777240"/>
                  </a:xfrm>
                  <a:prstGeom prst="line">
                    <a:avLst/>
                  </a:prstGeom>
                  <a:ln w="762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直線コネクタ 67">
                    <a:extLst>
                      <a:ext uri="{FF2B5EF4-FFF2-40B4-BE49-F238E27FC236}">
                        <a16:creationId xmlns:a16="http://schemas.microsoft.com/office/drawing/2014/main" id="{6F757DAC-4EED-41C7-8AA7-DCA729534FF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762979" y="2125980"/>
                    <a:ext cx="818970" cy="148590"/>
                  </a:xfrm>
                  <a:prstGeom prst="line">
                    <a:avLst/>
                  </a:prstGeom>
                  <a:ln w="762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直線コネクタ 68">
                    <a:extLst>
                      <a:ext uri="{FF2B5EF4-FFF2-40B4-BE49-F238E27FC236}">
                        <a16:creationId xmlns:a16="http://schemas.microsoft.com/office/drawing/2014/main" id="{EDFC8B76-E313-4D25-8BD6-56628A8F421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317209" y="2274570"/>
                    <a:ext cx="445770" cy="1314450"/>
                  </a:xfrm>
                  <a:prstGeom prst="line">
                    <a:avLst/>
                  </a:prstGeom>
                  <a:ln w="762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直線コネクタ 69">
                    <a:extLst>
                      <a:ext uri="{FF2B5EF4-FFF2-40B4-BE49-F238E27FC236}">
                        <a16:creationId xmlns:a16="http://schemas.microsoft.com/office/drawing/2014/main" id="{EF37D142-9EBB-4BF2-9914-C9941F9A2B2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317209" y="2931796"/>
                    <a:ext cx="407431" cy="657224"/>
                  </a:xfrm>
                  <a:prstGeom prst="line">
                    <a:avLst/>
                  </a:prstGeom>
                  <a:ln w="762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直線コネクタ 70">
                    <a:extLst>
                      <a:ext uri="{FF2B5EF4-FFF2-40B4-BE49-F238E27FC236}">
                        <a16:creationId xmlns:a16="http://schemas.microsoft.com/office/drawing/2014/main" id="{4A12673C-AFFE-407E-A876-AFB2C06C069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5581949" y="2125980"/>
                    <a:ext cx="792660" cy="148590"/>
                  </a:xfrm>
                  <a:prstGeom prst="line">
                    <a:avLst/>
                  </a:prstGeom>
                  <a:ln w="76200">
                    <a:solidFill>
                      <a:srgbClr val="92D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直線コネクタ 71">
                    <a:extLst>
                      <a:ext uri="{FF2B5EF4-FFF2-40B4-BE49-F238E27FC236}">
                        <a16:creationId xmlns:a16="http://schemas.microsoft.com/office/drawing/2014/main" id="{66873523-2D65-4D34-BB68-B78C102FF5D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6374609" y="2274570"/>
                    <a:ext cx="297180" cy="1314450"/>
                  </a:xfrm>
                  <a:prstGeom prst="line">
                    <a:avLst/>
                  </a:prstGeom>
                  <a:ln w="7620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直線コネクタ 72">
                    <a:extLst>
                      <a:ext uri="{FF2B5EF4-FFF2-40B4-BE49-F238E27FC236}">
                        <a16:creationId xmlns:a16="http://schemas.microsoft.com/office/drawing/2014/main" id="{CC5BD7C4-05D7-404E-9E25-C58A97BDF96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6374609" y="3131820"/>
                    <a:ext cx="297180" cy="457200"/>
                  </a:xfrm>
                  <a:prstGeom prst="line">
                    <a:avLst/>
                  </a:prstGeom>
                  <a:ln w="762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直線コネクタ 73">
                    <a:extLst>
                      <a:ext uri="{FF2B5EF4-FFF2-40B4-BE49-F238E27FC236}">
                        <a16:creationId xmlns:a16="http://schemas.microsoft.com/office/drawing/2014/main" id="{271FA172-BD99-4E2C-8FF6-7EB70A1955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448779" y="1177290"/>
                    <a:ext cx="133170" cy="171450"/>
                  </a:xfrm>
                  <a:prstGeom prst="line">
                    <a:avLst/>
                  </a:prstGeom>
                  <a:ln w="76200">
                    <a:solidFill>
                      <a:srgbClr val="FF66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直線コネクタ 74">
                    <a:extLst>
                      <a:ext uri="{FF2B5EF4-FFF2-40B4-BE49-F238E27FC236}">
                        <a16:creationId xmlns:a16="http://schemas.microsoft.com/office/drawing/2014/main" id="{68C3EE19-DC75-4A60-AC1C-F30E0CFC4D4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277329" y="1177290"/>
                    <a:ext cx="171450" cy="171450"/>
                  </a:xfrm>
                  <a:prstGeom prst="line">
                    <a:avLst/>
                  </a:prstGeom>
                  <a:ln w="76200">
                    <a:solidFill>
                      <a:srgbClr val="FBC1F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直線コネクタ 75">
                    <a:extLst>
                      <a:ext uri="{FF2B5EF4-FFF2-40B4-BE49-F238E27FC236}">
                        <a16:creationId xmlns:a16="http://schemas.microsoft.com/office/drawing/2014/main" id="{FC8F4F24-EFF4-41D0-8980-03FA8CCCAAF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734349" y="1177290"/>
                    <a:ext cx="217350" cy="171450"/>
                  </a:xfrm>
                  <a:prstGeom prst="line">
                    <a:avLst/>
                  </a:prstGeom>
                  <a:ln w="762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直線コネクタ 76">
                    <a:extLst>
                      <a:ext uri="{FF2B5EF4-FFF2-40B4-BE49-F238E27FC236}">
                        <a16:creationId xmlns:a16="http://schemas.microsoft.com/office/drawing/2014/main" id="{4D2F47EE-A0FC-4F18-853F-0C5FF6B6015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581949" y="1177290"/>
                    <a:ext cx="186870" cy="171450"/>
                  </a:xfrm>
                  <a:prstGeom prst="line">
                    <a:avLst/>
                  </a:prstGeom>
                  <a:ln w="76200">
                    <a:solidFill>
                      <a:srgbClr val="CC339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3" name="グループ化 52">
                  <a:extLst>
                    <a:ext uri="{FF2B5EF4-FFF2-40B4-BE49-F238E27FC236}">
                      <a16:creationId xmlns:a16="http://schemas.microsoft.com/office/drawing/2014/main" id="{6B7ED190-8ACA-428F-9C1E-7C0A1DF60947}"/>
                    </a:ext>
                  </a:extLst>
                </p:cNvPr>
                <p:cNvGrpSpPr/>
                <p:nvPr/>
              </p:nvGrpSpPr>
              <p:grpSpPr>
                <a:xfrm>
                  <a:off x="2996286" y="2324261"/>
                  <a:ext cx="1412275" cy="1379817"/>
                  <a:chOff x="3981031" y="731520"/>
                  <a:chExt cx="3048479" cy="2978416"/>
                </a:xfrm>
              </p:grpSpPr>
              <p:sp>
                <p:nvSpPr>
                  <p:cNvPr id="54" name="正方形/長方形 53">
                    <a:extLst>
                      <a:ext uri="{FF2B5EF4-FFF2-40B4-BE49-F238E27FC236}">
                        <a16:creationId xmlns:a16="http://schemas.microsoft.com/office/drawing/2014/main" id="{B5E5EA4E-9866-45FE-B642-7189D6F6954C}"/>
                      </a:ext>
                    </a:extLst>
                  </p:cNvPr>
                  <p:cNvSpPr/>
                  <p:nvPr/>
                </p:nvSpPr>
                <p:spPr>
                  <a:xfrm>
                    <a:off x="3981031" y="731520"/>
                    <a:ext cx="3048479" cy="2978416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/>
                  </a:p>
                </p:txBody>
              </p:sp>
              <p:cxnSp>
                <p:nvCxnSpPr>
                  <p:cNvPr id="55" name="直線コネクタ 54">
                    <a:extLst>
                      <a:ext uri="{FF2B5EF4-FFF2-40B4-BE49-F238E27FC236}">
                        <a16:creationId xmlns:a16="http://schemas.microsoft.com/office/drawing/2014/main" id="{B13F15FD-C7D6-47D4-BE83-ADF239C5B48C}"/>
                      </a:ext>
                    </a:extLst>
                  </p:cNvPr>
                  <p:cNvCxnSpPr/>
                  <p:nvPr/>
                </p:nvCxnSpPr>
                <p:spPr>
                  <a:xfrm>
                    <a:off x="5581949" y="1348740"/>
                    <a:ext cx="0" cy="777240"/>
                  </a:xfrm>
                  <a:prstGeom prst="line">
                    <a:avLst/>
                  </a:prstGeom>
                  <a:ln w="762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直線コネクタ 55">
                    <a:extLst>
                      <a:ext uri="{FF2B5EF4-FFF2-40B4-BE49-F238E27FC236}">
                        <a16:creationId xmlns:a16="http://schemas.microsoft.com/office/drawing/2014/main" id="{86B5FEDE-59CD-489A-99AF-D2CD5393EBA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762979" y="2125980"/>
                    <a:ext cx="818970" cy="148590"/>
                  </a:xfrm>
                  <a:prstGeom prst="line">
                    <a:avLst/>
                  </a:prstGeom>
                  <a:ln w="762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直線コネクタ 56">
                    <a:extLst>
                      <a:ext uri="{FF2B5EF4-FFF2-40B4-BE49-F238E27FC236}">
                        <a16:creationId xmlns:a16="http://schemas.microsoft.com/office/drawing/2014/main" id="{F372EA97-0A37-4EDA-A3AD-117AE7795D7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317209" y="2274570"/>
                    <a:ext cx="445770" cy="1314450"/>
                  </a:xfrm>
                  <a:prstGeom prst="line">
                    <a:avLst/>
                  </a:prstGeom>
                  <a:ln w="762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直線コネクタ 57">
                    <a:extLst>
                      <a:ext uri="{FF2B5EF4-FFF2-40B4-BE49-F238E27FC236}">
                        <a16:creationId xmlns:a16="http://schemas.microsoft.com/office/drawing/2014/main" id="{EFE45C67-508D-4B52-A667-A3E3479F241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317209" y="2931796"/>
                    <a:ext cx="407431" cy="657224"/>
                  </a:xfrm>
                  <a:prstGeom prst="line">
                    <a:avLst/>
                  </a:prstGeom>
                  <a:ln w="762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直線コネクタ 58">
                    <a:extLst>
                      <a:ext uri="{FF2B5EF4-FFF2-40B4-BE49-F238E27FC236}">
                        <a16:creationId xmlns:a16="http://schemas.microsoft.com/office/drawing/2014/main" id="{B9468DDE-3D5D-43FA-BD88-2A153643BD4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5581949" y="2125980"/>
                    <a:ext cx="792660" cy="148590"/>
                  </a:xfrm>
                  <a:prstGeom prst="line">
                    <a:avLst/>
                  </a:prstGeom>
                  <a:ln w="76200">
                    <a:solidFill>
                      <a:srgbClr val="92D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直線コネクタ 59">
                    <a:extLst>
                      <a:ext uri="{FF2B5EF4-FFF2-40B4-BE49-F238E27FC236}">
                        <a16:creationId xmlns:a16="http://schemas.microsoft.com/office/drawing/2014/main" id="{F741D55A-F5B3-433C-89F2-02AE2F01A50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6374609" y="2274570"/>
                    <a:ext cx="297180" cy="1314450"/>
                  </a:xfrm>
                  <a:prstGeom prst="line">
                    <a:avLst/>
                  </a:prstGeom>
                  <a:ln w="7620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直線コネクタ 60">
                    <a:extLst>
                      <a:ext uri="{FF2B5EF4-FFF2-40B4-BE49-F238E27FC236}">
                        <a16:creationId xmlns:a16="http://schemas.microsoft.com/office/drawing/2014/main" id="{845A683D-6AAF-48AE-8A89-28B642FD014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6374609" y="3131820"/>
                    <a:ext cx="297180" cy="457200"/>
                  </a:xfrm>
                  <a:prstGeom prst="line">
                    <a:avLst/>
                  </a:prstGeom>
                  <a:ln w="762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直線コネクタ 61">
                    <a:extLst>
                      <a:ext uri="{FF2B5EF4-FFF2-40B4-BE49-F238E27FC236}">
                        <a16:creationId xmlns:a16="http://schemas.microsoft.com/office/drawing/2014/main" id="{74F9AF22-DF02-42AE-BA3B-7A42C8E2C97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448779" y="1177290"/>
                    <a:ext cx="133170" cy="171450"/>
                  </a:xfrm>
                  <a:prstGeom prst="line">
                    <a:avLst/>
                  </a:prstGeom>
                  <a:ln w="76200">
                    <a:solidFill>
                      <a:srgbClr val="FF66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直線コネクタ 62">
                    <a:extLst>
                      <a:ext uri="{FF2B5EF4-FFF2-40B4-BE49-F238E27FC236}">
                        <a16:creationId xmlns:a16="http://schemas.microsoft.com/office/drawing/2014/main" id="{60577617-F706-4FF7-B8B9-E303D0EDA5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277329" y="1177290"/>
                    <a:ext cx="171450" cy="171450"/>
                  </a:xfrm>
                  <a:prstGeom prst="line">
                    <a:avLst/>
                  </a:prstGeom>
                  <a:ln w="76200">
                    <a:solidFill>
                      <a:srgbClr val="FBC1F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直線コネクタ 63">
                    <a:extLst>
                      <a:ext uri="{FF2B5EF4-FFF2-40B4-BE49-F238E27FC236}">
                        <a16:creationId xmlns:a16="http://schemas.microsoft.com/office/drawing/2014/main" id="{1BF05AB6-3C7A-4B7A-91A3-5C2AE2DE52C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734349" y="1177290"/>
                    <a:ext cx="217350" cy="171450"/>
                  </a:xfrm>
                  <a:prstGeom prst="line">
                    <a:avLst/>
                  </a:prstGeom>
                  <a:ln w="762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直線コネクタ 64">
                    <a:extLst>
                      <a:ext uri="{FF2B5EF4-FFF2-40B4-BE49-F238E27FC236}">
                        <a16:creationId xmlns:a16="http://schemas.microsoft.com/office/drawing/2014/main" id="{3DCDEDFF-F10F-4C12-BA0F-20138FB36EB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581949" y="1177290"/>
                    <a:ext cx="186870" cy="171450"/>
                  </a:xfrm>
                  <a:prstGeom prst="line">
                    <a:avLst/>
                  </a:prstGeom>
                  <a:ln w="76200">
                    <a:solidFill>
                      <a:srgbClr val="CC339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02" name="直線矢印コネクタ 101">
                <a:extLst>
                  <a:ext uri="{FF2B5EF4-FFF2-40B4-BE49-F238E27FC236}">
                    <a16:creationId xmlns:a16="http://schemas.microsoft.com/office/drawing/2014/main" id="{28AD636E-B9F0-437C-B802-051C75F0CCA6}"/>
                  </a:ext>
                </a:extLst>
              </p:cNvPr>
              <p:cNvCxnSpPr/>
              <p:nvPr/>
            </p:nvCxnSpPr>
            <p:spPr>
              <a:xfrm>
                <a:off x="2960370" y="3785546"/>
                <a:ext cx="61722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FABA78AA-EFCE-435A-801C-CF8ED99BC96A}"/>
              </a:ext>
            </a:extLst>
          </p:cNvPr>
          <p:cNvGrpSpPr/>
          <p:nvPr/>
        </p:nvGrpSpPr>
        <p:grpSpPr>
          <a:xfrm>
            <a:off x="7575309" y="1193475"/>
            <a:ext cx="4516426" cy="2334934"/>
            <a:chOff x="7588760" y="142762"/>
            <a:chExt cx="4516426" cy="2334934"/>
          </a:xfrm>
        </p:grpSpPr>
        <p:pic>
          <p:nvPicPr>
            <p:cNvPr id="103" name="図 102">
              <a:extLst>
                <a:ext uri="{FF2B5EF4-FFF2-40B4-BE49-F238E27FC236}">
                  <a16:creationId xmlns:a16="http://schemas.microsoft.com/office/drawing/2014/main" id="{F45FD42D-1299-4EA4-A558-BF0D080D8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31094" y="142762"/>
              <a:ext cx="4431758" cy="2334934"/>
            </a:xfrm>
            <a:prstGeom prst="rect">
              <a:avLst/>
            </a:prstGeom>
          </p:spPr>
        </p:pic>
        <p:sp>
          <p:nvSpPr>
            <p:cNvPr id="104" name="正方形/長方形 103">
              <a:extLst>
                <a:ext uri="{FF2B5EF4-FFF2-40B4-BE49-F238E27FC236}">
                  <a16:creationId xmlns:a16="http://schemas.microsoft.com/office/drawing/2014/main" id="{2E3DFAF6-F327-4E27-B719-ED0E37C2F51D}"/>
                </a:ext>
              </a:extLst>
            </p:cNvPr>
            <p:cNvSpPr/>
            <p:nvPr/>
          </p:nvSpPr>
          <p:spPr>
            <a:xfrm>
              <a:off x="7588760" y="168433"/>
              <a:ext cx="4516426" cy="1898948"/>
            </a:xfrm>
            <a:prstGeom prst="rect">
              <a:avLst/>
            </a:prstGeom>
            <a:solidFill>
              <a:schemeClr val="bg1">
                <a:lumMod val="9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BC24DD5-5A57-487D-A32E-58A6DC56CE01}"/>
              </a:ext>
            </a:extLst>
          </p:cNvPr>
          <p:cNvSpPr txBox="1"/>
          <p:nvPr/>
        </p:nvSpPr>
        <p:spPr>
          <a:xfrm>
            <a:off x="525446" y="2989187"/>
            <a:ext cx="664386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グラフ構造を入力とする畳み込みニューラルネットワーク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ACA3259C-FDC7-434E-B4A1-3A9DA84ACAC4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3847285" y="2360942"/>
            <a:ext cx="95" cy="6282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3785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55DAAA-712D-4138-B7E6-800CAD771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提案手法　</a:t>
            </a:r>
            <a:r>
              <a:rPr lang="ja-JP" altLang="en-US" sz="3600" dirty="0"/>
              <a:t>－局所画像ストリーム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764E655-C305-4EA2-ACCF-D7B43A411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局所領域の情報を捉えるためのストリーム</a:t>
            </a:r>
            <a:endParaRPr kumimoji="1" lang="en-US" altLang="ja-JP" dirty="0"/>
          </a:p>
          <a:p>
            <a:r>
              <a:rPr kumimoji="1" lang="en-US" altLang="ja-JP" u="sng" dirty="0" err="1"/>
              <a:t>OpenPose</a:t>
            </a:r>
            <a:r>
              <a:rPr kumimoji="1" lang="en-US" altLang="ja-JP" sz="1800" dirty="0"/>
              <a:t>[3]</a:t>
            </a:r>
            <a:r>
              <a:rPr kumimoji="1" lang="ja-JP" altLang="en-US" dirty="0"/>
              <a:t>を用いて手と顔の</a:t>
            </a:r>
            <a:br>
              <a:rPr kumimoji="1" lang="en-US" altLang="ja-JP" dirty="0"/>
            </a:br>
            <a:r>
              <a:rPr kumimoji="1" lang="ja-JP" altLang="en-US" dirty="0"/>
              <a:t>バウンディングボックスを取得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0555053-B3BE-4F32-A855-2F14490E3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05D0-D92D-49EF-9140-33A0789B8273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45E0A6D-5FAD-43C5-84A3-20EC7A2EB091}"/>
              </a:ext>
            </a:extLst>
          </p:cNvPr>
          <p:cNvSpPr txBox="1"/>
          <p:nvPr/>
        </p:nvSpPr>
        <p:spPr>
          <a:xfrm>
            <a:off x="686319" y="3023828"/>
            <a:ext cx="561392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Segoe UI" panose="020B0502040204020203" pitchFamily="34" charset="0"/>
                <a:ea typeface="Meiryo UI" panose="020B0604030504040204" pitchFamily="50" charset="-128"/>
              </a:rPr>
              <a:t>RGB</a:t>
            </a:r>
            <a:r>
              <a:rPr kumimoji="1" lang="ja-JP" altLang="en-US" sz="2400" dirty="0">
                <a:latin typeface="Segoe UI" panose="020B0502040204020203" pitchFamily="34" charset="0"/>
                <a:ea typeface="Meiryo UI" panose="020B0604030504040204" pitchFamily="50" charset="-128"/>
              </a:rPr>
              <a:t>画像から人物の骨格点を推定する手法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FFC3ED2-E6C4-4F0D-AF20-EFFE50A2D599}"/>
              </a:ext>
            </a:extLst>
          </p:cNvPr>
          <p:cNvSpPr txBox="1"/>
          <p:nvPr/>
        </p:nvSpPr>
        <p:spPr>
          <a:xfrm>
            <a:off x="514905" y="6434254"/>
            <a:ext cx="9527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Segoe UI" panose="020B0502040204020203" pitchFamily="34" charset="0"/>
                <a:ea typeface="Meiryo UI" panose="020B0604030504040204" pitchFamily="50" charset="-128"/>
              </a:rPr>
              <a:t>[3] Cao et al. “Realtime multi-person 2D pose estimation using part affinity fields”, in CVPR 2017</a:t>
            </a:r>
            <a:endParaRPr kumimoji="1" lang="ja-JP" altLang="en-US" sz="1400" dirty="0"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0E6294EE-AB2D-4FF8-8FC4-9200E0C88FE2}"/>
              </a:ext>
            </a:extLst>
          </p:cNvPr>
          <p:cNvGrpSpPr/>
          <p:nvPr/>
        </p:nvGrpSpPr>
        <p:grpSpPr>
          <a:xfrm>
            <a:off x="2151041" y="3792401"/>
            <a:ext cx="7869203" cy="2563947"/>
            <a:chOff x="1911822" y="3005163"/>
            <a:chExt cx="8369418" cy="2726927"/>
          </a:xfrm>
        </p:grpSpPr>
        <p:pic>
          <p:nvPicPr>
            <p:cNvPr id="246" name="図 245">
              <a:extLst>
                <a:ext uri="{FF2B5EF4-FFF2-40B4-BE49-F238E27FC236}">
                  <a16:creationId xmlns:a16="http://schemas.microsoft.com/office/drawing/2014/main" id="{156DC787-2CE9-4A75-8E5E-6CCC785D0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69488" y="3007810"/>
              <a:ext cx="3111752" cy="2724280"/>
            </a:xfrm>
            <a:prstGeom prst="rect">
              <a:avLst/>
            </a:prstGeom>
          </p:spPr>
        </p:pic>
        <p:sp>
          <p:nvSpPr>
            <p:cNvPr id="247" name="矢印: 右 246">
              <a:extLst>
                <a:ext uri="{FF2B5EF4-FFF2-40B4-BE49-F238E27FC236}">
                  <a16:creationId xmlns:a16="http://schemas.microsoft.com/office/drawing/2014/main" id="{C7DEAF67-0404-4914-AE80-DD41A2D4EBD3}"/>
                </a:ext>
              </a:extLst>
            </p:cNvPr>
            <p:cNvSpPr/>
            <p:nvPr/>
          </p:nvSpPr>
          <p:spPr>
            <a:xfrm>
              <a:off x="5040442" y="4052689"/>
              <a:ext cx="2070101" cy="634522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8" name="テキスト ボックス 247">
              <a:extLst>
                <a:ext uri="{FF2B5EF4-FFF2-40B4-BE49-F238E27FC236}">
                  <a16:creationId xmlns:a16="http://schemas.microsoft.com/office/drawing/2014/main" id="{7D560BE0-7845-4BB0-B975-5BFBC8340CCC}"/>
                </a:ext>
              </a:extLst>
            </p:cNvPr>
            <p:cNvSpPr txBox="1"/>
            <p:nvPr/>
          </p:nvSpPr>
          <p:spPr>
            <a:xfrm>
              <a:off x="4924576" y="3324021"/>
              <a:ext cx="2301832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000" dirty="0">
                  <a:latin typeface="Segoe UI" panose="020B0502040204020203" pitchFamily="34" charset="0"/>
                  <a:cs typeface="Segoe UI" panose="020B0502040204020203" pitchFamily="34" charset="0"/>
                </a:rPr>
                <a:t>Extract</a:t>
              </a:r>
              <a:br>
                <a:rPr lang="en-US" altLang="ja-JP" sz="2000" dirty="0"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altLang="ja-JP" sz="2000" dirty="0">
                  <a:latin typeface="Segoe UI" panose="020B0502040204020203" pitchFamily="34" charset="0"/>
                  <a:cs typeface="Segoe UI" panose="020B0502040204020203" pitchFamily="34" charset="0"/>
                </a:rPr>
                <a:t>bounding boxes</a:t>
              </a:r>
              <a:endParaRPr kumimoji="1" lang="ja-JP" altLang="en-US" sz="20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B2B12B0F-2160-47E4-9E65-F5DD6F671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11822" y="3005163"/>
              <a:ext cx="3128619" cy="2701874"/>
            </a:xfrm>
            <a:prstGeom prst="rect">
              <a:avLst/>
            </a:prstGeom>
          </p:spPr>
        </p:pic>
      </p:grpSp>
      <p:cxnSp>
        <p:nvCxnSpPr>
          <p:cNvPr id="9" name="コネクタ: カギ線 8">
            <a:extLst>
              <a:ext uri="{FF2B5EF4-FFF2-40B4-BE49-F238E27FC236}">
                <a16:creationId xmlns:a16="http://schemas.microsoft.com/office/drawing/2014/main" id="{43D2C6FB-8A49-44CF-8523-59498241A74F}"/>
              </a:ext>
            </a:extLst>
          </p:cNvPr>
          <p:cNvCxnSpPr>
            <a:cxnSpLocks/>
            <a:stCxn id="5" idx="1"/>
          </p:cNvCxnSpPr>
          <p:nvPr/>
        </p:nvCxnSpPr>
        <p:spPr>
          <a:xfrm rot="10800000" flipH="1">
            <a:off x="686319" y="2453715"/>
            <a:ext cx="90996" cy="800946"/>
          </a:xfrm>
          <a:prstGeom prst="bentConnector4">
            <a:avLst>
              <a:gd name="adj1" fmla="val -251220"/>
              <a:gd name="adj2" fmla="val 100226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図 12">
            <a:extLst>
              <a:ext uri="{FF2B5EF4-FFF2-40B4-BE49-F238E27FC236}">
                <a16:creationId xmlns:a16="http://schemas.microsoft.com/office/drawing/2014/main" id="{1A9A6F5A-361F-4A9C-8FB1-681B531ABE0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0550" y="907561"/>
            <a:ext cx="4431758" cy="2334934"/>
          </a:xfrm>
          <a:prstGeom prst="rect">
            <a:avLst/>
          </a:prstGeom>
        </p:spPr>
      </p:pic>
      <p:sp>
        <p:nvSpPr>
          <p:cNvPr id="367" name="正方形/長方形 366">
            <a:extLst>
              <a:ext uri="{FF2B5EF4-FFF2-40B4-BE49-F238E27FC236}">
                <a16:creationId xmlns:a16="http://schemas.microsoft.com/office/drawing/2014/main" id="{0886E012-7EAA-44B6-9DF2-E48AF49A8E93}"/>
              </a:ext>
            </a:extLst>
          </p:cNvPr>
          <p:cNvSpPr/>
          <p:nvPr/>
        </p:nvSpPr>
        <p:spPr>
          <a:xfrm>
            <a:off x="7395882" y="824753"/>
            <a:ext cx="4516426" cy="988272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8" name="正方形/長方形 367">
            <a:extLst>
              <a:ext uri="{FF2B5EF4-FFF2-40B4-BE49-F238E27FC236}">
                <a16:creationId xmlns:a16="http://schemas.microsoft.com/office/drawing/2014/main" id="{E43CBBB3-A808-42C3-907E-87530DE8A256}"/>
              </a:ext>
            </a:extLst>
          </p:cNvPr>
          <p:cNvSpPr/>
          <p:nvPr/>
        </p:nvSpPr>
        <p:spPr>
          <a:xfrm>
            <a:off x="7393650" y="2903369"/>
            <a:ext cx="4516426" cy="440588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69" name="正方形/長方形 368">
            <a:extLst>
              <a:ext uri="{FF2B5EF4-FFF2-40B4-BE49-F238E27FC236}">
                <a16:creationId xmlns:a16="http://schemas.microsoft.com/office/drawing/2014/main" id="{331303F0-24D2-49EE-9C7F-EAB9E042914D}"/>
              </a:ext>
            </a:extLst>
          </p:cNvPr>
          <p:cNvSpPr/>
          <p:nvPr/>
        </p:nvSpPr>
        <p:spPr>
          <a:xfrm>
            <a:off x="10738948" y="1813024"/>
            <a:ext cx="1171127" cy="1090345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95416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吹き出し: 角を丸めた四角形 67">
            <a:extLst>
              <a:ext uri="{FF2B5EF4-FFF2-40B4-BE49-F238E27FC236}">
                <a16:creationId xmlns:a16="http://schemas.microsoft.com/office/drawing/2014/main" id="{9AF91973-5810-44C4-9853-7B7E6E88F4E3}"/>
              </a:ext>
            </a:extLst>
          </p:cNvPr>
          <p:cNvSpPr/>
          <p:nvPr/>
        </p:nvSpPr>
        <p:spPr>
          <a:xfrm>
            <a:off x="6096000" y="3654193"/>
            <a:ext cx="5459506" cy="2625135"/>
          </a:xfrm>
          <a:prstGeom prst="wedgeRoundRectCallout">
            <a:avLst>
              <a:gd name="adj1" fmla="val 350"/>
              <a:gd name="adj2" fmla="val -6385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6ABFA68-6EAA-456C-832D-577B74B0C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提案手法　</a:t>
            </a:r>
            <a:r>
              <a:rPr lang="ja-JP" altLang="en-US" sz="3600" dirty="0"/>
              <a:t>－骨格ストリーム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CAB7952-F6FB-4A78-95BA-D872A7FFC0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err="1"/>
              <a:t>OpenPose</a:t>
            </a:r>
            <a:r>
              <a:rPr lang="ja-JP" altLang="en-US" dirty="0"/>
              <a:t>を用いて骨格点の座標を取得</a:t>
            </a:r>
            <a:endParaRPr lang="en-US" altLang="ja-JP" dirty="0"/>
          </a:p>
          <a:p>
            <a:r>
              <a:rPr kumimoji="1" lang="ja-JP" altLang="en-US" dirty="0"/>
              <a:t>体から</a:t>
            </a:r>
            <a:r>
              <a:rPr kumimoji="1" lang="en-US" altLang="ja-JP" dirty="0"/>
              <a:t>5</a:t>
            </a:r>
            <a:r>
              <a:rPr kumimoji="1" lang="ja-JP" altLang="en-US" dirty="0"/>
              <a:t>点、左右の手からそれぞれ</a:t>
            </a:r>
            <a:r>
              <a:rPr kumimoji="1" lang="en-US" altLang="ja-JP" dirty="0"/>
              <a:t>11</a:t>
            </a:r>
            <a:r>
              <a:rPr kumimoji="1" lang="ja-JP" altLang="en-US" dirty="0"/>
              <a:t>点</a:t>
            </a:r>
            <a:br>
              <a:rPr kumimoji="1" lang="en-US" altLang="ja-JP" dirty="0"/>
            </a:br>
            <a:r>
              <a:rPr kumimoji="1" lang="ja-JP" altLang="en-US" dirty="0"/>
              <a:t>計</a:t>
            </a:r>
            <a:r>
              <a:rPr kumimoji="1" lang="en-US" altLang="ja-JP" dirty="0"/>
              <a:t>27</a:t>
            </a:r>
            <a:r>
              <a:rPr kumimoji="1" lang="ja-JP" altLang="en-US" dirty="0"/>
              <a:t>点の骨格点を抜粋</a:t>
            </a:r>
            <a:endParaRPr kumimoji="1" lang="en-US" altLang="ja-JP" dirty="0"/>
          </a:p>
          <a:p>
            <a:r>
              <a:rPr kumimoji="1" lang="en-US" altLang="ja-JP" dirty="0"/>
              <a:t>27</a:t>
            </a:r>
            <a:r>
              <a:rPr kumimoji="1" lang="ja-JP" altLang="en-US" dirty="0"/>
              <a:t>点の骨格点の</a:t>
            </a:r>
            <a:r>
              <a:rPr lang="ja-JP" altLang="en-US" dirty="0"/>
              <a:t>座標をすべて連結した</a:t>
            </a:r>
            <a:br>
              <a:rPr lang="en-US" altLang="ja-JP" dirty="0"/>
            </a:br>
            <a:r>
              <a:rPr lang="en-US" altLang="ja-JP" dirty="0"/>
              <a:t>54</a:t>
            </a:r>
            <a:r>
              <a:rPr lang="ja-JP" altLang="en-US" dirty="0"/>
              <a:t>次元のベクトルを</a:t>
            </a:r>
            <a:r>
              <a:rPr lang="en-US" altLang="ja-JP" dirty="0"/>
              <a:t>ST-GCN</a:t>
            </a:r>
            <a:r>
              <a:rPr lang="ja-JP" altLang="en-US" dirty="0"/>
              <a:t>に入力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C2DC7E4-9C10-4576-8A8F-5BDB8FDA3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05D0-D92D-49EF-9140-33A0789B8273}" type="slidenum">
              <a:rPr kumimoji="1" lang="ja-JP" altLang="en-US" smtClean="0"/>
              <a:t>14</a:t>
            </a:fld>
            <a:endParaRPr kumimoji="1" lang="ja-JP" altLang="en-US"/>
          </a:p>
        </p:txBody>
      </p:sp>
      <p:pic>
        <p:nvPicPr>
          <p:cNvPr id="196" name="図 195">
            <a:extLst>
              <a:ext uri="{FF2B5EF4-FFF2-40B4-BE49-F238E27FC236}">
                <a16:creationId xmlns:a16="http://schemas.microsoft.com/office/drawing/2014/main" id="{460D457C-707D-4D33-ADF2-1E2212EAD3E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905" y="4121311"/>
            <a:ext cx="4522224" cy="252599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C3A1034-C717-47D7-A54E-654DB28AC49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0550" y="907561"/>
            <a:ext cx="4431758" cy="2334934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E7687E8-E72F-43C0-B205-8561DBB1E70B}"/>
              </a:ext>
            </a:extLst>
          </p:cNvPr>
          <p:cNvSpPr/>
          <p:nvPr/>
        </p:nvSpPr>
        <p:spPr>
          <a:xfrm>
            <a:off x="7395882" y="824752"/>
            <a:ext cx="4516426" cy="2026023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E397446-16A0-4C60-82B8-0F6F7540F0DC}"/>
              </a:ext>
            </a:extLst>
          </p:cNvPr>
          <p:cNvSpPr/>
          <p:nvPr/>
        </p:nvSpPr>
        <p:spPr>
          <a:xfrm>
            <a:off x="10802471" y="2850775"/>
            <a:ext cx="1109837" cy="474529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217" name="グループ化 216">
            <a:extLst>
              <a:ext uri="{FF2B5EF4-FFF2-40B4-BE49-F238E27FC236}">
                <a16:creationId xmlns:a16="http://schemas.microsoft.com/office/drawing/2014/main" id="{68D86FE0-5CF3-496B-8ED0-0F735784DF22}"/>
              </a:ext>
            </a:extLst>
          </p:cNvPr>
          <p:cNvGrpSpPr/>
          <p:nvPr/>
        </p:nvGrpSpPr>
        <p:grpSpPr>
          <a:xfrm>
            <a:off x="6284817" y="4139288"/>
            <a:ext cx="1811151" cy="1811151"/>
            <a:chOff x="5297815" y="4197495"/>
            <a:chExt cx="1811151" cy="1811151"/>
          </a:xfrm>
        </p:grpSpPr>
        <p:pic>
          <p:nvPicPr>
            <p:cNvPr id="170" name="図 169" descr="手を挙げている女性&#10;&#10;中程度の精度で自動的に生成された説明">
              <a:extLst>
                <a:ext uri="{FF2B5EF4-FFF2-40B4-BE49-F238E27FC236}">
                  <a16:creationId xmlns:a16="http://schemas.microsoft.com/office/drawing/2014/main" id="{9305A602-5153-4DCB-A0D9-112459969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97815" y="4197495"/>
              <a:ext cx="1506351" cy="150635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71" name="図 170" descr="手を挙げている女性&#10;&#10;中程度の精度で自動的に生成された説明">
              <a:extLst>
                <a:ext uri="{FF2B5EF4-FFF2-40B4-BE49-F238E27FC236}">
                  <a16:creationId xmlns:a16="http://schemas.microsoft.com/office/drawing/2014/main" id="{A8973937-A935-4403-9A0E-E07CBB94C6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0215" y="4349895"/>
              <a:ext cx="1506351" cy="150635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72" name="図 171" descr="手を挙げている女性&#10;&#10;中程度の精度で自動的に生成された説明">
              <a:extLst>
                <a:ext uri="{FF2B5EF4-FFF2-40B4-BE49-F238E27FC236}">
                  <a16:creationId xmlns:a16="http://schemas.microsoft.com/office/drawing/2014/main" id="{75A12D14-E4D2-4F9C-A126-6154307B13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02615" y="4502295"/>
              <a:ext cx="1506351" cy="150635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grpSp>
        <p:nvGrpSpPr>
          <p:cNvPr id="67" name="グループ化 66">
            <a:extLst>
              <a:ext uri="{FF2B5EF4-FFF2-40B4-BE49-F238E27FC236}">
                <a16:creationId xmlns:a16="http://schemas.microsoft.com/office/drawing/2014/main" id="{6C2385BD-5D12-4268-8A97-01A232730B11}"/>
              </a:ext>
            </a:extLst>
          </p:cNvPr>
          <p:cNvGrpSpPr/>
          <p:nvPr/>
        </p:nvGrpSpPr>
        <p:grpSpPr>
          <a:xfrm>
            <a:off x="9549538" y="4139291"/>
            <a:ext cx="1811151" cy="1811148"/>
            <a:chOff x="7261365" y="4197494"/>
            <a:chExt cx="1811151" cy="1811148"/>
          </a:xfrm>
        </p:grpSpPr>
        <p:grpSp>
          <p:nvGrpSpPr>
            <p:cNvPr id="65" name="グループ化 64">
              <a:extLst>
                <a:ext uri="{FF2B5EF4-FFF2-40B4-BE49-F238E27FC236}">
                  <a16:creationId xmlns:a16="http://schemas.microsoft.com/office/drawing/2014/main" id="{D9EE9D19-EA9E-4154-9166-6674E11CED03}"/>
                </a:ext>
              </a:extLst>
            </p:cNvPr>
            <p:cNvGrpSpPr/>
            <p:nvPr/>
          </p:nvGrpSpPr>
          <p:grpSpPr>
            <a:xfrm>
              <a:off x="7261365" y="4197494"/>
              <a:ext cx="1506351" cy="1506348"/>
              <a:chOff x="7261365" y="4197494"/>
              <a:chExt cx="1506351" cy="1506348"/>
            </a:xfrm>
          </p:grpSpPr>
          <p:grpSp>
            <p:nvGrpSpPr>
              <p:cNvPr id="230" name="グループ化 229">
                <a:extLst>
                  <a:ext uri="{FF2B5EF4-FFF2-40B4-BE49-F238E27FC236}">
                    <a16:creationId xmlns:a16="http://schemas.microsoft.com/office/drawing/2014/main" id="{3E409F27-BBA2-46BA-92CE-E46FDAB249A7}"/>
                  </a:ext>
                </a:extLst>
              </p:cNvPr>
              <p:cNvGrpSpPr/>
              <p:nvPr/>
            </p:nvGrpSpPr>
            <p:grpSpPr>
              <a:xfrm>
                <a:off x="7261365" y="4197494"/>
                <a:ext cx="1506351" cy="1506348"/>
                <a:chOff x="7261365" y="4197494"/>
                <a:chExt cx="1506351" cy="1506348"/>
              </a:xfrm>
            </p:grpSpPr>
            <p:sp>
              <p:nvSpPr>
                <p:cNvPr id="218" name="正方形/長方形 217">
                  <a:extLst>
                    <a:ext uri="{FF2B5EF4-FFF2-40B4-BE49-F238E27FC236}">
                      <a16:creationId xmlns:a16="http://schemas.microsoft.com/office/drawing/2014/main" id="{B1ED5312-D358-4427-93AF-B346A3CA63D3}"/>
                    </a:ext>
                  </a:extLst>
                </p:cNvPr>
                <p:cNvSpPr/>
                <p:nvPr/>
              </p:nvSpPr>
              <p:spPr>
                <a:xfrm>
                  <a:off x="7261365" y="4197494"/>
                  <a:ext cx="1506351" cy="1506348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215" name="グループ化 214">
                  <a:extLst>
                    <a:ext uri="{FF2B5EF4-FFF2-40B4-BE49-F238E27FC236}">
                      <a16:creationId xmlns:a16="http://schemas.microsoft.com/office/drawing/2014/main" id="{18691B91-6D08-4CA5-92ED-E58235E755B8}"/>
                    </a:ext>
                  </a:extLst>
                </p:cNvPr>
                <p:cNvGrpSpPr/>
                <p:nvPr/>
              </p:nvGrpSpPr>
              <p:grpSpPr>
                <a:xfrm>
                  <a:off x="7308655" y="4731802"/>
                  <a:ext cx="1306646" cy="816357"/>
                  <a:chOff x="6021488" y="5384307"/>
                  <a:chExt cx="1306646" cy="816357"/>
                </a:xfrm>
              </p:grpSpPr>
              <p:cxnSp>
                <p:nvCxnSpPr>
                  <p:cNvPr id="13" name="直線コネクタ 12">
                    <a:extLst>
                      <a:ext uri="{FF2B5EF4-FFF2-40B4-BE49-F238E27FC236}">
                        <a16:creationId xmlns:a16="http://schemas.microsoft.com/office/drawing/2014/main" id="{2DC42B9F-684F-476B-ADE1-1445D4F304D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245345" y="5707787"/>
                    <a:ext cx="253639" cy="389410"/>
                  </a:xfrm>
                  <a:prstGeom prst="line">
                    <a:avLst/>
                  </a:prstGeom>
                  <a:ln w="127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直線コネクタ 13">
                    <a:extLst>
                      <a:ext uri="{FF2B5EF4-FFF2-40B4-BE49-F238E27FC236}">
                        <a16:creationId xmlns:a16="http://schemas.microsoft.com/office/drawing/2014/main" id="{7E2C10E0-3F8C-4201-97B5-3A945C7E45D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6053325" y="5762369"/>
                    <a:ext cx="203592" cy="339461"/>
                  </a:xfrm>
                  <a:prstGeom prst="line">
                    <a:avLst/>
                  </a:prstGeom>
                  <a:ln w="127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直線コネクタ 14">
                    <a:extLst>
                      <a:ext uri="{FF2B5EF4-FFF2-40B4-BE49-F238E27FC236}">
                        <a16:creationId xmlns:a16="http://schemas.microsoft.com/office/drawing/2014/main" id="{B23B2524-90DE-4A39-920B-9440171B77D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293974" y="5696339"/>
                    <a:ext cx="29051" cy="496646"/>
                  </a:xfrm>
                  <a:prstGeom prst="line">
                    <a:avLst/>
                  </a:prstGeom>
                  <a:ln w="12700">
                    <a:solidFill>
                      <a:srgbClr val="92D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直線コネクタ 15">
                    <a:extLst>
                      <a:ext uri="{FF2B5EF4-FFF2-40B4-BE49-F238E27FC236}">
                        <a16:creationId xmlns:a16="http://schemas.microsoft.com/office/drawing/2014/main" id="{7A53919A-FB1E-4D27-868B-5343E0A6217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092210" y="5647408"/>
                    <a:ext cx="230814" cy="553256"/>
                  </a:xfrm>
                  <a:prstGeom prst="line">
                    <a:avLst/>
                  </a:prstGeom>
                  <a:ln w="1270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直線コネクタ 16">
                    <a:extLst>
                      <a:ext uri="{FF2B5EF4-FFF2-40B4-BE49-F238E27FC236}">
                        <a16:creationId xmlns:a16="http://schemas.microsoft.com/office/drawing/2014/main" id="{9470C176-17FD-4CE6-81FD-DA00BA419AF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6815735" y="5561993"/>
                    <a:ext cx="276475" cy="85415"/>
                  </a:xfrm>
                  <a:prstGeom prst="lin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直線コネクタ 17">
                    <a:extLst>
                      <a:ext uri="{FF2B5EF4-FFF2-40B4-BE49-F238E27FC236}">
                        <a16:creationId xmlns:a16="http://schemas.microsoft.com/office/drawing/2014/main" id="{13268857-BCBF-4255-8958-F05CB0DC7B5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504892" y="5555387"/>
                    <a:ext cx="310842" cy="140952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直線コネクタ 28">
                    <a:extLst>
                      <a:ext uri="{FF2B5EF4-FFF2-40B4-BE49-F238E27FC236}">
                        <a16:creationId xmlns:a16="http://schemas.microsoft.com/office/drawing/2014/main" id="{F952277E-1661-4B45-AB2F-FF6CC92C86D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056260" y="5538070"/>
                    <a:ext cx="70861" cy="208277"/>
                  </a:xfrm>
                  <a:prstGeom prst="line">
                    <a:avLst/>
                  </a:prstGeom>
                  <a:ln w="127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直線コネクタ 32">
                    <a:extLst>
                      <a:ext uri="{FF2B5EF4-FFF2-40B4-BE49-F238E27FC236}">
                        <a16:creationId xmlns:a16="http://schemas.microsoft.com/office/drawing/2014/main" id="{3DBC894E-E88B-4343-9FAF-67068C63686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127210" y="5464208"/>
                    <a:ext cx="68440" cy="55143"/>
                  </a:xfrm>
                  <a:prstGeom prst="line">
                    <a:avLst/>
                  </a:prstGeom>
                  <a:ln w="127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直線コネクタ 35">
                    <a:extLst>
                      <a:ext uri="{FF2B5EF4-FFF2-40B4-BE49-F238E27FC236}">
                        <a16:creationId xmlns:a16="http://schemas.microsoft.com/office/drawing/2014/main" id="{1BFDE792-5937-4CB8-B2C4-203A46D7914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133964" y="5467240"/>
                    <a:ext cx="154884" cy="235705"/>
                  </a:xfrm>
                  <a:prstGeom prst="line">
                    <a:avLst/>
                  </a:prstGeom>
                  <a:ln w="127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直線コネクタ 39">
                    <a:extLst>
                      <a:ext uri="{FF2B5EF4-FFF2-40B4-BE49-F238E27FC236}">
                        <a16:creationId xmlns:a16="http://schemas.microsoft.com/office/drawing/2014/main" id="{05920B71-7049-4EF7-A561-45138074B95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004880" y="5384307"/>
                    <a:ext cx="129084" cy="82933"/>
                  </a:xfrm>
                  <a:prstGeom prst="line">
                    <a:avLst/>
                  </a:prstGeom>
                  <a:ln w="127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直線コネクタ 48">
                    <a:extLst>
                      <a:ext uri="{FF2B5EF4-FFF2-40B4-BE49-F238E27FC236}">
                        <a16:creationId xmlns:a16="http://schemas.microsoft.com/office/drawing/2014/main" id="{5533536E-3BFB-4D77-B448-73E9C42ED5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283654" y="5384307"/>
                    <a:ext cx="44480" cy="110006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直線コネクタ 51">
                    <a:extLst>
                      <a:ext uri="{FF2B5EF4-FFF2-40B4-BE49-F238E27FC236}">
                        <a16:creationId xmlns:a16="http://schemas.microsoft.com/office/drawing/2014/main" id="{AE9D915F-A799-4CD0-B6A0-260CDA9E777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281473" y="5494313"/>
                    <a:ext cx="12501" cy="186004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直線コネクタ 54">
                    <a:extLst>
                      <a:ext uri="{FF2B5EF4-FFF2-40B4-BE49-F238E27FC236}">
                        <a16:creationId xmlns:a16="http://schemas.microsoft.com/office/drawing/2014/main" id="{1849A85F-C631-461C-8701-ADB8637F203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6021488" y="5451023"/>
                    <a:ext cx="43303" cy="68328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直線コネクタ 59">
                    <a:extLst>
                      <a:ext uri="{FF2B5EF4-FFF2-40B4-BE49-F238E27FC236}">
                        <a16:creationId xmlns:a16="http://schemas.microsoft.com/office/drawing/2014/main" id="{BC99BFA0-76F4-4B56-8F0B-65FE03D7C4A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043972" y="5519351"/>
                    <a:ext cx="20820" cy="213063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直線コネクタ 62">
                    <a:extLst>
                      <a:ext uri="{FF2B5EF4-FFF2-40B4-BE49-F238E27FC236}">
                        <a16:creationId xmlns:a16="http://schemas.microsoft.com/office/drawing/2014/main" id="{DED5746D-07C0-4D14-98BA-58EA7922D55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948601" y="5510335"/>
                    <a:ext cx="184119" cy="51658"/>
                  </a:xfrm>
                  <a:prstGeom prst="line">
                    <a:avLst/>
                  </a:prstGeom>
                  <a:ln w="1270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直線コネクタ 65">
                    <a:extLst>
                      <a:ext uri="{FF2B5EF4-FFF2-40B4-BE49-F238E27FC236}">
                        <a16:creationId xmlns:a16="http://schemas.microsoft.com/office/drawing/2014/main" id="{3D2C0BEA-18D5-4524-BE79-32EFDB1CF3A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132720" y="5561304"/>
                    <a:ext cx="148752" cy="135035"/>
                  </a:xfrm>
                  <a:prstGeom prst="line">
                    <a:avLst/>
                  </a:prstGeom>
                  <a:ln w="1270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直線コネクタ 68">
                    <a:extLst>
                      <a:ext uri="{FF2B5EF4-FFF2-40B4-BE49-F238E27FC236}">
                        <a16:creationId xmlns:a16="http://schemas.microsoft.com/office/drawing/2014/main" id="{A67B2CAB-5765-4F48-B631-DA996F7D6BE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193876" y="5573544"/>
                    <a:ext cx="85232" cy="0"/>
                  </a:xfrm>
                  <a:prstGeom prst="line">
                    <a:avLst/>
                  </a:prstGeom>
                  <a:ln w="1270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直線コネクタ 73">
                    <a:extLst>
                      <a:ext uri="{FF2B5EF4-FFF2-40B4-BE49-F238E27FC236}">
                        <a16:creationId xmlns:a16="http://schemas.microsoft.com/office/drawing/2014/main" id="{CE5783F9-3ABA-4DA0-B025-23DCF765BA2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064792" y="5576077"/>
                    <a:ext cx="129084" cy="170270"/>
                  </a:xfrm>
                  <a:prstGeom prst="line">
                    <a:avLst/>
                  </a:prstGeom>
                  <a:ln w="1270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直線コネクタ 76">
                    <a:extLst>
                      <a:ext uri="{FF2B5EF4-FFF2-40B4-BE49-F238E27FC236}">
                        <a16:creationId xmlns:a16="http://schemas.microsoft.com/office/drawing/2014/main" id="{A4F9E620-39F0-47C9-ACDD-9410092E13F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084214" y="5647408"/>
                    <a:ext cx="109662" cy="85006"/>
                  </a:xfrm>
                  <a:prstGeom prst="line">
                    <a:avLst/>
                  </a:prstGeom>
                  <a:ln w="12700"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直線コネクタ 79">
                    <a:extLst>
                      <a:ext uri="{FF2B5EF4-FFF2-40B4-BE49-F238E27FC236}">
                        <a16:creationId xmlns:a16="http://schemas.microsoft.com/office/drawing/2014/main" id="{BEB3E92E-6B04-4F93-9432-29A8D018A09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111548" y="5616172"/>
                    <a:ext cx="164799" cy="75594"/>
                  </a:xfrm>
                  <a:prstGeom prst="line">
                    <a:avLst/>
                  </a:prstGeom>
                  <a:ln w="12700"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直線コネクタ 83">
                    <a:extLst>
                      <a:ext uri="{FF2B5EF4-FFF2-40B4-BE49-F238E27FC236}">
                        <a16:creationId xmlns:a16="http://schemas.microsoft.com/office/drawing/2014/main" id="{289FB168-B002-45D5-9044-340C1B38076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073324" y="5696339"/>
                    <a:ext cx="129084" cy="38246"/>
                  </a:xfrm>
                  <a:prstGeom prst="line">
                    <a:avLst/>
                  </a:prstGeom>
                  <a:ln w="127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直線コネクタ 88">
                    <a:extLst>
                      <a:ext uri="{FF2B5EF4-FFF2-40B4-BE49-F238E27FC236}">
                        <a16:creationId xmlns:a16="http://schemas.microsoft.com/office/drawing/2014/main" id="{86448BBF-7DEF-4605-9774-1327B780ECB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132190" y="5670686"/>
                    <a:ext cx="150527" cy="25549"/>
                  </a:xfrm>
                  <a:prstGeom prst="line">
                    <a:avLst/>
                  </a:prstGeom>
                  <a:ln w="127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75" name="直線コネクタ 174">
                <a:extLst>
                  <a:ext uri="{FF2B5EF4-FFF2-40B4-BE49-F238E27FC236}">
                    <a16:creationId xmlns:a16="http://schemas.microsoft.com/office/drawing/2014/main" id="{1522F6C7-854B-421B-915A-588D3DC7544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5729" y="4994903"/>
                <a:ext cx="33526" cy="32909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直線コネクタ 177">
                <a:extLst>
                  <a:ext uri="{FF2B5EF4-FFF2-40B4-BE49-F238E27FC236}">
                    <a16:creationId xmlns:a16="http://schemas.microsoft.com/office/drawing/2014/main" id="{C39B675A-210D-4089-A6A7-CF105BF44D3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39639" y="5050440"/>
                <a:ext cx="39904" cy="26303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直線コネクタ 180">
                <a:extLst>
                  <a:ext uri="{FF2B5EF4-FFF2-40B4-BE49-F238E27FC236}">
                    <a16:creationId xmlns:a16="http://schemas.microsoft.com/office/drawing/2014/main" id="{62B0B965-3E2F-4A8F-A23A-2E800F15D7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398714" y="4963667"/>
                <a:ext cx="71257" cy="35968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直線コネクタ 184">
                <a:extLst>
                  <a:ext uri="{FF2B5EF4-FFF2-40B4-BE49-F238E27FC236}">
                    <a16:creationId xmlns:a16="http://schemas.microsoft.com/office/drawing/2014/main" id="{63D7B240-19CA-4196-B64D-CCCE8028DE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434342" y="5024964"/>
                <a:ext cx="59922" cy="12442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0" name="グループ化 279">
              <a:extLst>
                <a:ext uri="{FF2B5EF4-FFF2-40B4-BE49-F238E27FC236}">
                  <a16:creationId xmlns:a16="http://schemas.microsoft.com/office/drawing/2014/main" id="{0FB88D3C-9E5B-4E7C-BD2E-24933528EC91}"/>
                </a:ext>
              </a:extLst>
            </p:cNvPr>
            <p:cNvGrpSpPr/>
            <p:nvPr/>
          </p:nvGrpSpPr>
          <p:grpSpPr>
            <a:xfrm>
              <a:off x="7413765" y="4349894"/>
              <a:ext cx="1506351" cy="1506348"/>
              <a:chOff x="7261365" y="4197494"/>
              <a:chExt cx="1506351" cy="1506348"/>
            </a:xfrm>
          </p:grpSpPr>
          <p:grpSp>
            <p:nvGrpSpPr>
              <p:cNvPr id="281" name="グループ化 280">
                <a:extLst>
                  <a:ext uri="{FF2B5EF4-FFF2-40B4-BE49-F238E27FC236}">
                    <a16:creationId xmlns:a16="http://schemas.microsoft.com/office/drawing/2014/main" id="{504E4255-6B1B-4634-AC33-0A9CC5649017}"/>
                  </a:ext>
                </a:extLst>
              </p:cNvPr>
              <p:cNvGrpSpPr/>
              <p:nvPr/>
            </p:nvGrpSpPr>
            <p:grpSpPr>
              <a:xfrm>
                <a:off x="7261365" y="4197494"/>
                <a:ext cx="1506351" cy="1506348"/>
                <a:chOff x="7261365" y="4197494"/>
                <a:chExt cx="1506351" cy="1506348"/>
              </a:xfrm>
            </p:grpSpPr>
            <p:sp>
              <p:nvSpPr>
                <p:cNvPr id="286" name="正方形/長方形 285">
                  <a:extLst>
                    <a:ext uri="{FF2B5EF4-FFF2-40B4-BE49-F238E27FC236}">
                      <a16:creationId xmlns:a16="http://schemas.microsoft.com/office/drawing/2014/main" id="{520C8202-023A-479A-BE32-A227289960B6}"/>
                    </a:ext>
                  </a:extLst>
                </p:cNvPr>
                <p:cNvSpPr/>
                <p:nvPr/>
              </p:nvSpPr>
              <p:spPr>
                <a:xfrm>
                  <a:off x="7261365" y="4197494"/>
                  <a:ext cx="1506351" cy="1506348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287" name="グループ化 286">
                  <a:extLst>
                    <a:ext uri="{FF2B5EF4-FFF2-40B4-BE49-F238E27FC236}">
                      <a16:creationId xmlns:a16="http://schemas.microsoft.com/office/drawing/2014/main" id="{5314DC70-7723-419B-A51D-F90763F0E81E}"/>
                    </a:ext>
                  </a:extLst>
                </p:cNvPr>
                <p:cNvGrpSpPr/>
                <p:nvPr/>
              </p:nvGrpSpPr>
              <p:grpSpPr>
                <a:xfrm>
                  <a:off x="7308655" y="4731802"/>
                  <a:ext cx="1306646" cy="816357"/>
                  <a:chOff x="6021488" y="5384307"/>
                  <a:chExt cx="1306646" cy="816357"/>
                </a:xfrm>
              </p:grpSpPr>
              <p:cxnSp>
                <p:nvCxnSpPr>
                  <p:cNvPr id="288" name="直線コネクタ 287">
                    <a:extLst>
                      <a:ext uri="{FF2B5EF4-FFF2-40B4-BE49-F238E27FC236}">
                        <a16:creationId xmlns:a16="http://schemas.microsoft.com/office/drawing/2014/main" id="{2D859A83-56FE-4044-921E-8BE032F8738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245345" y="5707787"/>
                    <a:ext cx="253639" cy="389410"/>
                  </a:xfrm>
                  <a:prstGeom prst="line">
                    <a:avLst/>
                  </a:prstGeom>
                  <a:ln w="127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9" name="直線コネクタ 288">
                    <a:extLst>
                      <a:ext uri="{FF2B5EF4-FFF2-40B4-BE49-F238E27FC236}">
                        <a16:creationId xmlns:a16="http://schemas.microsoft.com/office/drawing/2014/main" id="{391EB60B-D573-43E4-BC31-EA58C343740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6053325" y="5762369"/>
                    <a:ext cx="203592" cy="339461"/>
                  </a:xfrm>
                  <a:prstGeom prst="line">
                    <a:avLst/>
                  </a:prstGeom>
                  <a:ln w="127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0" name="直線コネクタ 289">
                    <a:extLst>
                      <a:ext uri="{FF2B5EF4-FFF2-40B4-BE49-F238E27FC236}">
                        <a16:creationId xmlns:a16="http://schemas.microsoft.com/office/drawing/2014/main" id="{3E7F56F4-E318-4C9F-B28B-3583CC63CC4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293974" y="5696339"/>
                    <a:ext cx="29051" cy="496646"/>
                  </a:xfrm>
                  <a:prstGeom prst="line">
                    <a:avLst/>
                  </a:prstGeom>
                  <a:ln w="12700">
                    <a:solidFill>
                      <a:srgbClr val="92D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1" name="直線コネクタ 290">
                    <a:extLst>
                      <a:ext uri="{FF2B5EF4-FFF2-40B4-BE49-F238E27FC236}">
                        <a16:creationId xmlns:a16="http://schemas.microsoft.com/office/drawing/2014/main" id="{FCCC01C4-2C37-476C-A59D-77A7575BC51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092210" y="5647408"/>
                    <a:ext cx="230814" cy="553256"/>
                  </a:xfrm>
                  <a:prstGeom prst="line">
                    <a:avLst/>
                  </a:prstGeom>
                  <a:ln w="1270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2" name="直線コネクタ 291">
                    <a:extLst>
                      <a:ext uri="{FF2B5EF4-FFF2-40B4-BE49-F238E27FC236}">
                        <a16:creationId xmlns:a16="http://schemas.microsoft.com/office/drawing/2014/main" id="{8C551904-703A-4FED-A0CE-1C993D1D3F0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6815735" y="5561993"/>
                    <a:ext cx="276475" cy="85415"/>
                  </a:xfrm>
                  <a:prstGeom prst="lin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3" name="直線コネクタ 292">
                    <a:extLst>
                      <a:ext uri="{FF2B5EF4-FFF2-40B4-BE49-F238E27FC236}">
                        <a16:creationId xmlns:a16="http://schemas.microsoft.com/office/drawing/2014/main" id="{598470C3-F57D-442E-B5C1-13CD83ECA48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504892" y="5555387"/>
                    <a:ext cx="310842" cy="140952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4" name="直線コネクタ 293">
                    <a:extLst>
                      <a:ext uri="{FF2B5EF4-FFF2-40B4-BE49-F238E27FC236}">
                        <a16:creationId xmlns:a16="http://schemas.microsoft.com/office/drawing/2014/main" id="{59F43F4D-CDB7-4794-A370-E421C0411C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056260" y="5538070"/>
                    <a:ext cx="70861" cy="208277"/>
                  </a:xfrm>
                  <a:prstGeom prst="line">
                    <a:avLst/>
                  </a:prstGeom>
                  <a:ln w="127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5" name="直線コネクタ 294">
                    <a:extLst>
                      <a:ext uri="{FF2B5EF4-FFF2-40B4-BE49-F238E27FC236}">
                        <a16:creationId xmlns:a16="http://schemas.microsoft.com/office/drawing/2014/main" id="{9DC4E52B-2F82-4B99-A87E-FDEC81E0A3A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127210" y="5464208"/>
                    <a:ext cx="68440" cy="55143"/>
                  </a:xfrm>
                  <a:prstGeom prst="line">
                    <a:avLst/>
                  </a:prstGeom>
                  <a:ln w="127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6" name="直線コネクタ 295">
                    <a:extLst>
                      <a:ext uri="{FF2B5EF4-FFF2-40B4-BE49-F238E27FC236}">
                        <a16:creationId xmlns:a16="http://schemas.microsoft.com/office/drawing/2014/main" id="{F4BFD736-7AA3-4143-B076-D52A8F1D55A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133964" y="5467240"/>
                    <a:ext cx="154884" cy="235705"/>
                  </a:xfrm>
                  <a:prstGeom prst="line">
                    <a:avLst/>
                  </a:prstGeom>
                  <a:ln w="127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7" name="直線コネクタ 296">
                    <a:extLst>
                      <a:ext uri="{FF2B5EF4-FFF2-40B4-BE49-F238E27FC236}">
                        <a16:creationId xmlns:a16="http://schemas.microsoft.com/office/drawing/2014/main" id="{0EF8797C-227B-4929-9EB7-072133636E6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004880" y="5384307"/>
                    <a:ext cx="129084" cy="82933"/>
                  </a:xfrm>
                  <a:prstGeom prst="line">
                    <a:avLst/>
                  </a:prstGeom>
                  <a:ln w="127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8" name="直線コネクタ 297">
                    <a:extLst>
                      <a:ext uri="{FF2B5EF4-FFF2-40B4-BE49-F238E27FC236}">
                        <a16:creationId xmlns:a16="http://schemas.microsoft.com/office/drawing/2014/main" id="{34FE3F48-D451-4E5A-AD90-1D720C9FAD3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283654" y="5384307"/>
                    <a:ext cx="44480" cy="110006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9" name="直線コネクタ 298">
                    <a:extLst>
                      <a:ext uri="{FF2B5EF4-FFF2-40B4-BE49-F238E27FC236}">
                        <a16:creationId xmlns:a16="http://schemas.microsoft.com/office/drawing/2014/main" id="{C39F25F6-F940-4C52-8264-3A56DDD28EB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281473" y="5494313"/>
                    <a:ext cx="12501" cy="186004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0" name="直線コネクタ 299">
                    <a:extLst>
                      <a:ext uri="{FF2B5EF4-FFF2-40B4-BE49-F238E27FC236}">
                        <a16:creationId xmlns:a16="http://schemas.microsoft.com/office/drawing/2014/main" id="{993094D9-98E6-47A8-879E-0807D11E978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6021488" y="5451023"/>
                    <a:ext cx="43303" cy="68328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1" name="直線コネクタ 300">
                    <a:extLst>
                      <a:ext uri="{FF2B5EF4-FFF2-40B4-BE49-F238E27FC236}">
                        <a16:creationId xmlns:a16="http://schemas.microsoft.com/office/drawing/2014/main" id="{4BD9A6CA-0F18-4655-990E-96B528B648B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043972" y="5519351"/>
                    <a:ext cx="20820" cy="213063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2" name="直線コネクタ 301">
                    <a:extLst>
                      <a:ext uri="{FF2B5EF4-FFF2-40B4-BE49-F238E27FC236}">
                        <a16:creationId xmlns:a16="http://schemas.microsoft.com/office/drawing/2014/main" id="{5283B62C-E0DF-4F34-BE35-5E0C7BFC679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948601" y="5510335"/>
                    <a:ext cx="184119" cy="51658"/>
                  </a:xfrm>
                  <a:prstGeom prst="line">
                    <a:avLst/>
                  </a:prstGeom>
                  <a:ln w="1270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3" name="直線コネクタ 302">
                    <a:extLst>
                      <a:ext uri="{FF2B5EF4-FFF2-40B4-BE49-F238E27FC236}">
                        <a16:creationId xmlns:a16="http://schemas.microsoft.com/office/drawing/2014/main" id="{0772178D-D39B-4CE6-9B1B-96C19D27F98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132720" y="5561304"/>
                    <a:ext cx="148752" cy="135035"/>
                  </a:xfrm>
                  <a:prstGeom prst="line">
                    <a:avLst/>
                  </a:prstGeom>
                  <a:ln w="1270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4" name="直線コネクタ 303">
                    <a:extLst>
                      <a:ext uri="{FF2B5EF4-FFF2-40B4-BE49-F238E27FC236}">
                        <a16:creationId xmlns:a16="http://schemas.microsoft.com/office/drawing/2014/main" id="{F51E7CAF-FD8D-44F9-85EA-B3BC6FE0225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193876" y="5573544"/>
                    <a:ext cx="85232" cy="0"/>
                  </a:xfrm>
                  <a:prstGeom prst="line">
                    <a:avLst/>
                  </a:prstGeom>
                  <a:ln w="1270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5" name="直線コネクタ 304">
                    <a:extLst>
                      <a:ext uri="{FF2B5EF4-FFF2-40B4-BE49-F238E27FC236}">
                        <a16:creationId xmlns:a16="http://schemas.microsoft.com/office/drawing/2014/main" id="{8657A8B3-4055-487B-A193-3A98DBE870B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064792" y="5576077"/>
                    <a:ext cx="129084" cy="170270"/>
                  </a:xfrm>
                  <a:prstGeom prst="line">
                    <a:avLst/>
                  </a:prstGeom>
                  <a:ln w="1270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6" name="直線コネクタ 305">
                    <a:extLst>
                      <a:ext uri="{FF2B5EF4-FFF2-40B4-BE49-F238E27FC236}">
                        <a16:creationId xmlns:a16="http://schemas.microsoft.com/office/drawing/2014/main" id="{C44FEEBB-E1B7-449F-96AE-66C1D43A4EA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084214" y="5647408"/>
                    <a:ext cx="109662" cy="85006"/>
                  </a:xfrm>
                  <a:prstGeom prst="line">
                    <a:avLst/>
                  </a:prstGeom>
                  <a:ln w="12700"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7" name="直線コネクタ 306">
                    <a:extLst>
                      <a:ext uri="{FF2B5EF4-FFF2-40B4-BE49-F238E27FC236}">
                        <a16:creationId xmlns:a16="http://schemas.microsoft.com/office/drawing/2014/main" id="{8F7E77C7-1CE5-429E-B27F-953A587854E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111548" y="5616172"/>
                    <a:ext cx="164799" cy="75594"/>
                  </a:xfrm>
                  <a:prstGeom prst="line">
                    <a:avLst/>
                  </a:prstGeom>
                  <a:ln w="12700"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8" name="直線コネクタ 307">
                    <a:extLst>
                      <a:ext uri="{FF2B5EF4-FFF2-40B4-BE49-F238E27FC236}">
                        <a16:creationId xmlns:a16="http://schemas.microsoft.com/office/drawing/2014/main" id="{C6235FD6-913F-4DF9-9E01-D02B46BD084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073324" y="5696339"/>
                    <a:ext cx="129084" cy="38246"/>
                  </a:xfrm>
                  <a:prstGeom prst="line">
                    <a:avLst/>
                  </a:prstGeom>
                  <a:ln w="127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9" name="直線コネクタ 308">
                    <a:extLst>
                      <a:ext uri="{FF2B5EF4-FFF2-40B4-BE49-F238E27FC236}">
                        <a16:creationId xmlns:a16="http://schemas.microsoft.com/office/drawing/2014/main" id="{D3CB023F-72D8-427D-AEFD-D36C8960233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132190" y="5670686"/>
                    <a:ext cx="150527" cy="25549"/>
                  </a:xfrm>
                  <a:prstGeom prst="line">
                    <a:avLst/>
                  </a:prstGeom>
                  <a:ln w="127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282" name="直線コネクタ 281">
                <a:extLst>
                  <a:ext uri="{FF2B5EF4-FFF2-40B4-BE49-F238E27FC236}">
                    <a16:creationId xmlns:a16="http://schemas.microsoft.com/office/drawing/2014/main" id="{244E550D-F7F6-48DD-AF71-E4CE705EB8F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5729" y="4994903"/>
                <a:ext cx="33526" cy="32909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直線コネクタ 282">
                <a:extLst>
                  <a:ext uri="{FF2B5EF4-FFF2-40B4-BE49-F238E27FC236}">
                    <a16:creationId xmlns:a16="http://schemas.microsoft.com/office/drawing/2014/main" id="{5C016DC2-CAB0-46C3-A1E3-308F27778BF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39639" y="5050440"/>
                <a:ext cx="39904" cy="26303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直線コネクタ 283">
                <a:extLst>
                  <a:ext uri="{FF2B5EF4-FFF2-40B4-BE49-F238E27FC236}">
                    <a16:creationId xmlns:a16="http://schemas.microsoft.com/office/drawing/2014/main" id="{90D1695A-98C8-4D36-B0B8-AA3F6702169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398714" y="4963667"/>
                <a:ext cx="71257" cy="35968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直線コネクタ 284">
                <a:extLst>
                  <a:ext uri="{FF2B5EF4-FFF2-40B4-BE49-F238E27FC236}">
                    <a16:creationId xmlns:a16="http://schemas.microsoft.com/office/drawing/2014/main" id="{ED4D78E8-637F-40CA-B85B-0F1FBE5CC22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434342" y="5024964"/>
                <a:ext cx="59922" cy="12442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0" name="グループ化 309">
              <a:extLst>
                <a:ext uri="{FF2B5EF4-FFF2-40B4-BE49-F238E27FC236}">
                  <a16:creationId xmlns:a16="http://schemas.microsoft.com/office/drawing/2014/main" id="{8E49C812-EB66-4C1B-A042-147FF24FD471}"/>
                </a:ext>
              </a:extLst>
            </p:cNvPr>
            <p:cNvGrpSpPr/>
            <p:nvPr/>
          </p:nvGrpSpPr>
          <p:grpSpPr>
            <a:xfrm>
              <a:off x="7566165" y="4502294"/>
              <a:ext cx="1506351" cy="1506348"/>
              <a:chOff x="7261365" y="4197494"/>
              <a:chExt cx="1506351" cy="1506348"/>
            </a:xfrm>
          </p:grpSpPr>
          <p:grpSp>
            <p:nvGrpSpPr>
              <p:cNvPr id="311" name="グループ化 310">
                <a:extLst>
                  <a:ext uri="{FF2B5EF4-FFF2-40B4-BE49-F238E27FC236}">
                    <a16:creationId xmlns:a16="http://schemas.microsoft.com/office/drawing/2014/main" id="{B3AF0998-3858-45C3-AC53-2EDD418D2312}"/>
                  </a:ext>
                </a:extLst>
              </p:cNvPr>
              <p:cNvGrpSpPr/>
              <p:nvPr/>
            </p:nvGrpSpPr>
            <p:grpSpPr>
              <a:xfrm>
                <a:off x="7261365" y="4197494"/>
                <a:ext cx="1506351" cy="1506348"/>
                <a:chOff x="7261365" y="4197494"/>
                <a:chExt cx="1506351" cy="1506348"/>
              </a:xfrm>
            </p:grpSpPr>
            <p:sp>
              <p:nvSpPr>
                <p:cNvPr id="316" name="正方形/長方形 315">
                  <a:extLst>
                    <a:ext uri="{FF2B5EF4-FFF2-40B4-BE49-F238E27FC236}">
                      <a16:creationId xmlns:a16="http://schemas.microsoft.com/office/drawing/2014/main" id="{5C35DA88-653B-4E28-ACBA-84E9255931F3}"/>
                    </a:ext>
                  </a:extLst>
                </p:cNvPr>
                <p:cNvSpPr/>
                <p:nvPr/>
              </p:nvSpPr>
              <p:spPr>
                <a:xfrm>
                  <a:off x="7261365" y="4197494"/>
                  <a:ext cx="1506351" cy="1506348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317" name="グループ化 316">
                  <a:extLst>
                    <a:ext uri="{FF2B5EF4-FFF2-40B4-BE49-F238E27FC236}">
                      <a16:creationId xmlns:a16="http://schemas.microsoft.com/office/drawing/2014/main" id="{2FE3EC29-EB9B-43F2-A4B0-C70C02035DB4}"/>
                    </a:ext>
                  </a:extLst>
                </p:cNvPr>
                <p:cNvGrpSpPr/>
                <p:nvPr/>
              </p:nvGrpSpPr>
              <p:grpSpPr>
                <a:xfrm>
                  <a:off x="7308655" y="4731802"/>
                  <a:ext cx="1306646" cy="816357"/>
                  <a:chOff x="6021488" y="5384307"/>
                  <a:chExt cx="1306646" cy="816357"/>
                </a:xfrm>
              </p:grpSpPr>
              <p:cxnSp>
                <p:nvCxnSpPr>
                  <p:cNvPr id="318" name="直線コネクタ 317">
                    <a:extLst>
                      <a:ext uri="{FF2B5EF4-FFF2-40B4-BE49-F238E27FC236}">
                        <a16:creationId xmlns:a16="http://schemas.microsoft.com/office/drawing/2014/main" id="{1E281B88-3333-4E33-ABED-8368F0446C0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245345" y="5707787"/>
                    <a:ext cx="253639" cy="389410"/>
                  </a:xfrm>
                  <a:prstGeom prst="line">
                    <a:avLst/>
                  </a:prstGeom>
                  <a:ln w="127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9" name="直線コネクタ 318">
                    <a:extLst>
                      <a:ext uri="{FF2B5EF4-FFF2-40B4-BE49-F238E27FC236}">
                        <a16:creationId xmlns:a16="http://schemas.microsoft.com/office/drawing/2014/main" id="{9A5DEB24-0F46-4973-A236-5AA23312E25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6053325" y="5762369"/>
                    <a:ext cx="203592" cy="339461"/>
                  </a:xfrm>
                  <a:prstGeom prst="line">
                    <a:avLst/>
                  </a:prstGeom>
                  <a:ln w="127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0" name="直線コネクタ 319">
                    <a:extLst>
                      <a:ext uri="{FF2B5EF4-FFF2-40B4-BE49-F238E27FC236}">
                        <a16:creationId xmlns:a16="http://schemas.microsoft.com/office/drawing/2014/main" id="{3C19997D-625D-4C68-ABD7-FD8325687B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293974" y="5696339"/>
                    <a:ext cx="29051" cy="496646"/>
                  </a:xfrm>
                  <a:prstGeom prst="line">
                    <a:avLst/>
                  </a:prstGeom>
                  <a:ln w="12700">
                    <a:solidFill>
                      <a:srgbClr val="92D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1" name="直線コネクタ 320">
                    <a:extLst>
                      <a:ext uri="{FF2B5EF4-FFF2-40B4-BE49-F238E27FC236}">
                        <a16:creationId xmlns:a16="http://schemas.microsoft.com/office/drawing/2014/main" id="{7D10783F-D310-460C-B7F3-F820D308999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092210" y="5647408"/>
                    <a:ext cx="230814" cy="553256"/>
                  </a:xfrm>
                  <a:prstGeom prst="line">
                    <a:avLst/>
                  </a:prstGeom>
                  <a:ln w="1270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2" name="直線コネクタ 321">
                    <a:extLst>
                      <a:ext uri="{FF2B5EF4-FFF2-40B4-BE49-F238E27FC236}">
                        <a16:creationId xmlns:a16="http://schemas.microsoft.com/office/drawing/2014/main" id="{D2A72EF8-0D79-4560-8EAC-E52CA2C4D32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6815735" y="5561993"/>
                    <a:ext cx="276475" cy="85415"/>
                  </a:xfrm>
                  <a:prstGeom prst="lin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3" name="直線コネクタ 322">
                    <a:extLst>
                      <a:ext uri="{FF2B5EF4-FFF2-40B4-BE49-F238E27FC236}">
                        <a16:creationId xmlns:a16="http://schemas.microsoft.com/office/drawing/2014/main" id="{A3FCCFD4-2704-436A-985E-15690808E70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504892" y="5555387"/>
                    <a:ext cx="310842" cy="140952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4" name="直線コネクタ 323">
                    <a:extLst>
                      <a:ext uri="{FF2B5EF4-FFF2-40B4-BE49-F238E27FC236}">
                        <a16:creationId xmlns:a16="http://schemas.microsoft.com/office/drawing/2014/main" id="{0ACC524C-4165-470F-B4E0-AB4B4BFCC86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056260" y="5538070"/>
                    <a:ext cx="70861" cy="208277"/>
                  </a:xfrm>
                  <a:prstGeom prst="line">
                    <a:avLst/>
                  </a:prstGeom>
                  <a:ln w="127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5" name="直線コネクタ 324">
                    <a:extLst>
                      <a:ext uri="{FF2B5EF4-FFF2-40B4-BE49-F238E27FC236}">
                        <a16:creationId xmlns:a16="http://schemas.microsoft.com/office/drawing/2014/main" id="{B5B9EB87-C72D-4F8F-94F1-667AE47FBB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127210" y="5464208"/>
                    <a:ext cx="68440" cy="55143"/>
                  </a:xfrm>
                  <a:prstGeom prst="line">
                    <a:avLst/>
                  </a:prstGeom>
                  <a:ln w="127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6" name="直線コネクタ 325">
                    <a:extLst>
                      <a:ext uri="{FF2B5EF4-FFF2-40B4-BE49-F238E27FC236}">
                        <a16:creationId xmlns:a16="http://schemas.microsoft.com/office/drawing/2014/main" id="{485C19F7-E64E-4ACD-BBE9-6F5D9E3A13C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133964" y="5467240"/>
                    <a:ext cx="154884" cy="235705"/>
                  </a:xfrm>
                  <a:prstGeom prst="line">
                    <a:avLst/>
                  </a:prstGeom>
                  <a:ln w="127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7" name="直線コネクタ 326">
                    <a:extLst>
                      <a:ext uri="{FF2B5EF4-FFF2-40B4-BE49-F238E27FC236}">
                        <a16:creationId xmlns:a16="http://schemas.microsoft.com/office/drawing/2014/main" id="{2F3F16D3-0034-4B4B-987F-0B3C36B178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004880" y="5384307"/>
                    <a:ext cx="129084" cy="82933"/>
                  </a:xfrm>
                  <a:prstGeom prst="line">
                    <a:avLst/>
                  </a:prstGeom>
                  <a:ln w="127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8" name="直線コネクタ 327">
                    <a:extLst>
                      <a:ext uri="{FF2B5EF4-FFF2-40B4-BE49-F238E27FC236}">
                        <a16:creationId xmlns:a16="http://schemas.microsoft.com/office/drawing/2014/main" id="{522E90DD-3D32-4BC3-9299-C64106789FE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283654" y="5384307"/>
                    <a:ext cx="44480" cy="110006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9" name="直線コネクタ 328">
                    <a:extLst>
                      <a:ext uri="{FF2B5EF4-FFF2-40B4-BE49-F238E27FC236}">
                        <a16:creationId xmlns:a16="http://schemas.microsoft.com/office/drawing/2014/main" id="{B66B2D24-8E35-424E-A1E7-9D1C9B641A7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281473" y="5494313"/>
                    <a:ext cx="12501" cy="186004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0" name="直線コネクタ 329">
                    <a:extLst>
                      <a:ext uri="{FF2B5EF4-FFF2-40B4-BE49-F238E27FC236}">
                        <a16:creationId xmlns:a16="http://schemas.microsoft.com/office/drawing/2014/main" id="{0DD7D831-8044-49AC-A5E8-C9C2609FC95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6021488" y="5451023"/>
                    <a:ext cx="43303" cy="68328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1" name="直線コネクタ 330">
                    <a:extLst>
                      <a:ext uri="{FF2B5EF4-FFF2-40B4-BE49-F238E27FC236}">
                        <a16:creationId xmlns:a16="http://schemas.microsoft.com/office/drawing/2014/main" id="{A8019B13-22AD-473C-B44D-498838DF854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043972" y="5519351"/>
                    <a:ext cx="20820" cy="213063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2" name="直線コネクタ 331">
                    <a:extLst>
                      <a:ext uri="{FF2B5EF4-FFF2-40B4-BE49-F238E27FC236}">
                        <a16:creationId xmlns:a16="http://schemas.microsoft.com/office/drawing/2014/main" id="{BC992510-91F7-4C14-B0A9-99E0C402C57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948601" y="5510335"/>
                    <a:ext cx="184119" cy="51658"/>
                  </a:xfrm>
                  <a:prstGeom prst="line">
                    <a:avLst/>
                  </a:prstGeom>
                  <a:ln w="1270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3" name="直線コネクタ 332">
                    <a:extLst>
                      <a:ext uri="{FF2B5EF4-FFF2-40B4-BE49-F238E27FC236}">
                        <a16:creationId xmlns:a16="http://schemas.microsoft.com/office/drawing/2014/main" id="{47BC98F5-BC37-40CB-8358-480FCA3BABC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132720" y="5561304"/>
                    <a:ext cx="148752" cy="135035"/>
                  </a:xfrm>
                  <a:prstGeom prst="line">
                    <a:avLst/>
                  </a:prstGeom>
                  <a:ln w="1270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4" name="直線コネクタ 333">
                    <a:extLst>
                      <a:ext uri="{FF2B5EF4-FFF2-40B4-BE49-F238E27FC236}">
                        <a16:creationId xmlns:a16="http://schemas.microsoft.com/office/drawing/2014/main" id="{A3B20CC4-0A6A-4051-B1B0-895EE5FB579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193876" y="5573544"/>
                    <a:ext cx="85232" cy="0"/>
                  </a:xfrm>
                  <a:prstGeom prst="line">
                    <a:avLst/>
                  </a:prstGeom>
                  <a:ln w="1270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5" name="直線コネクタ 334">
                    <a:extLst>
                      <a:ext uri="{FF2B5EF4-FFF2-40B4-BE49-F238E27FC236}">
                        <a16:creationId xmlns:a16="http://schemas.microsoft.com/office/drawing/2014/main" id="{BDB72BC5-C601-4C0D-B12F-55A151BB762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064792" y="5576077"/>
                    <a:ext cx="129084" cy="170270"/>
                  </a:xfrm>
                  <a:prstGeom prst="line">
                    <a:avLst/>
                  </a:prstGeom>
                  <a:ln w="1270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6" name="直線コネクタ 335">
                    <a:extLst>
                      <a:ext uri="{FF2B5EF4-FFF2-40B4-BE49-F238E27FC236}">
                        <a16:creationId xmlns:a16="http://schemas.microsoft.com/office/drawing/2014/main" id="{F71999C8-417C-4807-BFBC-BAFB8E140BD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084214" y="5647408"/>
                    <a:ext cx="109662" cy="85006"/>
                  </a:xfrm>
                  <a:prstGeom prst="line">
                    <a:avLst/>
                  </a:prstGeom>
                  <a:ln w="12700"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7" name="直線コネクタ 336">
                    <a:extLst>
                      <a:ext uri="{FF2B5EF4-FFF2-40B4-BE49-F238E27FC236}">
                        <a16:creationId xmlns:a16="http://schemas.microsoft.com/office/drawing/2014/main" id="{D160C4C1-61B0-4306-942E-8177D9B15C9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111548" y="5616172"/>
                    <a:ext cx="164799" cy="75594"/>
                  </a:xfrm>
                  <a:prstGeom prst="line">
                    <a:avLst/>
                  </a:prstGeom>
                  <a:ln w="12700"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8" name="直線コネクタ 337">
                    <a:extLst>
                      <a:ext uri="{FF2B5EF4-FFF2-40B4-BE49-F238E27FC236}">
                        <a16:creationId xmlns:a16="http://schemas.microsoft.com/office/drawing/2014/main" id="{DCC06FE8-1899-4E70-B7B4-80FACA18446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073324" y="5696339"/>
                    <a:ext cx="129084" cy="38246"/>
                  </a:xfrm>
                  <a:prstGeom prst="line">
                    <a:avLst/>
                  </a:prstGeom>
                  <a:ln w="127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9" name="直線コネクタ 338">
                    <a:extLst>
                      <a:ext uri="{FF2B5EF4-FFF2-40B4-BE49-F238E27FC236}">
                        <a16:creationId xmlns:a16="http://schemas.microsoft.com/office/drawing/2014/main" id="{87943C24-0F11-46EC-ABF2-2FA34F24B18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132190" y="5670686"/>
                    <a:ext cx="150527" cy="25549"/>
                  </a:xfrm>
                  <a:prstGeom prst="line">
                    <a:avLst/>
                  </a:prstGeom>
                  <a:ln w="127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312" name="直線コネクタ 311">
                <a:extLst>
                  <a:ext uri="{FF2B5EF4-FFF2-40B4-BE49-F238E27FC236}">
                    <a16:creationId xmlns:a16="http://schemas.microsoft.com/office/drawing/2014/main" id="{79143173-541D-4CE4-9CED-F8F5D196301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5729" y="4994903"/>
                <a:ext cx="33526" cy="32909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直線コネクタ 312">
                <a:extLst>
                  <a:ext uri="{FF2B5EF4-FFF2-40B4-BE49-F238E27FC236}">
                    <a16:creationId xmlns:a16="http://schemas.microsoft.com/office/drawing/2014/main" id="{052A7CE4-EAB1-47F4-9A04-5621D3678B1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39639" y="5050440"/>
                <a:ext cx="39904" cy="26303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直線コネクタ 313">
                <a:extLst>
                  <a:ext uri="{FF2B5EF4-FFF2-40B4-BE49-F238E27FC236}">
                    <a16:creationId xmlns:a16="http://schemas.microsoft.com/office/drawing/2014/main" id="{701C77EC-4B63-4298-BEDA-D14C9AB64AF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398714" y="4963667"/>
                <a:ext cx="71257" cy="35968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直線コネクタ 314">
                <a:extLst>
                  <a:ext uri="{FF2B5EF4-FFF2-40B4-BE49-F238E27FC236}">
                    <a16:creationId xmlns:a16="http://schemas.microsoft.com/office/drawing/2014/main" id="{682935B5-F8D6-4755-BE7A-DB101896182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434342" y="5024964"/>
                <a:ext cx="59922" cy="12442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0" name="矢印: 右 69">
            <a:extLst>
              <a:ext uri="{FF2B5EF4-FFF2-40B4-BE49-F238E27FC236}">
                <a16:creationId xmlns:a16="http://schemas.microsoft.com/office/drawing/2014/main" id="{39EA88AD-7345-45A5-9E31-FC28064B75F0}"/>
              </a:ext>
            </a:extLst>
          </p:cNvPr>
          <p:cNvSpPr/>
          <p:nvPr/>
        </p:nvSpPr>
        <p:spPr>
          <a:xfrm>
            <a:off x="8175095" y="4847187"/>
            <a:ext cx="1283413" cy="349037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0" name="テキスト ボックス 339">
            <a:extLst>
              <a:ext uri="{FF2B5EF4-FFF2-40B4-BE49-F238E27FC236}">
                <a16:creationId xmlns:a16="http://schemas.microsoft.com/office/drawing/2014/main" id="{48887CB3-6DCD-4ED4-A387-4D9931A0E30F}"/>
              </a:ext>
            </a:extLst>
          </p:cNvPr>
          <p:cNvSpPr txBox="1"/>
          <p:nvPr/>
        </p:nvSpPr>
        <p:spPr>
          <a:xfrm>
            <a:off x="8121394" y="4480892"/>
            <a:ext cx="139081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OpenPose</a:t>
            </a:r>
            <a:endParaRPr kumimoji="1" lang="ja-JP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003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9680FD-E153-47F5-9C11-C9CAE90E0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実験　</a:t>
            </a:r>
            <a:r>
              <a:rPr kumimoji="1" lang="ja-JP" altLang="en-US" sz="3600" dirty="0"/>
              <a:t>－データセット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0F1E768-94A5-4F56-9F88-FE034CD9E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dirty="0">
                <a:solidFill>
                  <a:srgbClr val="FF0000"/>
                </a:solidFill>
              </a:rPr>
              <a:t>WLASL</a:t>
            </a:r>
            <a:r>
              <a:rPr kumimoji="1" lang="en-US" altLang="ja-JP" b="1" dirty="0"/>
              <a:t> </a:t>
            </a:r>
            <a:r>
              <a:rPr kumimoji="1" lang="en-US" altLang="ja-JP" sz="1800" dirty="0"/>
              <a:t>[4]</a:t>
            </a:r>
            <a:r>
              <a:rPr kumimoji="1" lang="ja-JP" altLang="en-US" dirty="0"/>
              <a:t>（</a:t>
            </a:r>
            <a:r>
              <a:rPr kumimoji="1" lang="en-US" altLang="ja-JP" dirty="0"/>
              <a:t>WLASL100, WLASL300, WLASL1000, WLASL2000</a:t>
            </a:r>
            <a:r>
              <a:rPr kumimoji="1" lang="ja-JP" altLang="en-US" dirty="0"/>
              <a:t>）</a:t>
            </a:r>
            <a:endParaRPr kumimoji="1" lang="en-US" altLang="ja-JP" dirty="0"/>
          </a:p>
          <a:p>
            <a:r>
              <a:rPr kumimoji="1" lang="en-US" altLang="ja-JP" dirty="0"/>
              <a:t>1</a:t>
            </a:r>
            <a:r>
              <a:rPr kumimoji="1" lang="ja-JP" altLang="en-US" dirty="0"/>
              <a:t>単語ごとに区切られたアメリカ手話のデータセット</a:t>
            </a:r>
            <a:endParaRPr kumimoji="1" lang="en-US" altLang="ja-JP" dirty="0"/>
          </a:p>
          <a:p>
            <a:r>
              <a:rPr lang="ja-JP" altLang="en-US" dirty="0"/>
              <a:t>クラス数の異なる</a:t>
            </a:r>
            <a:r>
              <a:rPr lang="en-US" altLang="ja-JP" dirty="0"/>
              <a:t>4</a:t>
            </a:r>
            <a:r>
              <a:rPr lang="ja-JP" altLang="en-US" dirty="0"/>
              <a:t>つのサブセットを持つ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76EB9B9-B8F3-47BD-97BC-CBFDC0F45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5609" y="6356350"/>
            <a:ext cx="3045781" cy="365125"/>
          </a:xfrm>
        </p:spPr>
        <p:txBody>
          <a:bodyPr/>
          <a:lstStyle/>
          <a:p>
            <a:fld id="{2AFD05D0-D92D-49EF-9140-33A0789B8273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56" name="_ef7erVz_H4">
            <a:hlinkClick r:id="" action="ppaction://media"/>
            <a:extLst>
              <a:ext uri="{FF2B5EF4-FFF2-40B4-BE49-F238E27FC236}">
                <a16:creationId xmlns:a16="http://schemas.microsoft.com/office/drawing/2014/main" id="{CFAA45BC-4751-4116-847D-E575290FC1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10599" y="2686533"/>
            <a:ext cx="3045781" cy="2284336"/>
          </a:xfrm>
          <a:prstGeom prst="rect">
            <a:avLst/>
          </a:prstGeom>
        </p:spPr>
      </p:pic>
      <p:graphicFrame>
        <p:nvGraphicFramePr>
          <p:cNvPr id="57" name="表 57">
            <a:extLst>
              <a:ext uri="{FF2B5EF4-FFF2-40B4-BE49-F238E27FC236}">
                <a16:creationId xmlns:a16="http://schemas.microsoft.com/office/drawing/2014/main" id="{66617455-3933-49D7-A305-AD70A63569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532269"/>
              </p:ext>
            </p:extLst>
          </p:nvPr>
        </p:nvGraphicFramePr>
        <p:xfrm>
          <a:off x="881867" y="4023378"/>
          <a:ext cx="7361770" cy="20393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23535">
                  <a:extLst>
                    <a:ext uri="{9D8B030D-6E8A-4147-A177-3AD203B41FA5}">
                      <a16:colId xmlns:a16="http://schemas.microsoft.com/office/drawing/2014/main" val="2818575341"/>
                    </a:ext>
                  </a:extLst>
                </a:gridCol>
                <a:gridCol w="1221173">
                  <a:extLst>
                    <a:ext uri="{9D8B030D-6E8A-4147-A177-3AD203B41FA5}">
                      <a16:colId xmlns:a16="http://schemas.microsoft.com/office/drawing/2014/main" val="226823821"/>
                    </a:ext>
                  </a:extLst>
                </a:gridCol>
                <a:gridCol w="1472354">
                  <a:extLst>
                    <a:ext uri="{9D8B030D-6E8A-4147-A177-3AD203B41FA5}">
                      <a16:colId xmlns:a16="http://schemas.microsoft.com/office/drawing/2014/main" val="1320737015"/>
                    </a:ext>
                  </a:extLst>
                </a:gridCol>
                <a:gridCol w="1314696">
                  <a:extLst>
                    <a:ext uri="{9D8B030D-6E8A-4147-A177-3AD203B41FA5}">
                      <a16:colId xmlns:a16="http://schemas.microsoft.com/office/drawing/2014/main" val="3975658002"/>
                    </a:ext>
                  </a:extLst>
                </a:gridCol>
                <a:gridCol w="1630012">
                  <a:extLst>
                    <a:ext uri="{9D8B030D-6E8A-4147-A177-3AD203B41FA5}">
                      <a16:colId xmlns:a16="http://schemas.microsoft.com/office/drawing/2014/main" val="3908357743"/>
                    </a:ext>
                  </a:extLst>
                </a:gridCol>
              </a:tblGrid>
              <a:tr h="38211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9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Subset</a:t>
                      </a:r>
                      <a:endParaRPr kumimoji="1" lang="ja-JP" alt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8181" marR="88181" marT="44090" marB="440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9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#Class</a:t>
                      </a:r>
                      <a:endParaRPr kumimoji="1" lang="ja-JP" alt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8181" marR="88181" marT="44090" marB="440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9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#Video</a:t>
                      </a:r>
                      <a:endParaRPr kumimoji="1" lang="ja-JP" alt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8181" marR="88181" marT="44090" marB="440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9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Mean</a:t>
                      </a:r>
                      <a:endParaRPr kumimoji="1" lang="ja-JP" alt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8181" marR="88181" marT="44090" marB="440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9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#Signer</a:t>
                      </a:r>
                      <a:endParaRPr kumimoji="1" lang="ja-JP" alt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8181" marR="88181" marT="44090" marB="440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2911333"/>
                  </a:ext>
                </a:extLst>
              </a:tr>
              <a:tr h="414313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9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WLASL100</a:t>
                      </a:r>
                      <a:endParaRPr kumimoji="1" lang="ja-JP" alt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8181" marR="88181" marT="44090" marB="44090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</a:t>
                      </a:r>
                      <a:endParaRPr kumimoji="1" lang="ja-JP" alt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8181" marR="88181" marT="44090" marB="44090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2,038</a:t>
                      </a:r>
                      <a:endParaRPr kumimoji="1" lang="ja-JP" alt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8181" marR="88181" marT="44090" marB="44090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20.4</a:t>
                      </a:r>
                      <a:endParaRPr kumimoji="1" lang="ja-JP" alt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8181" marR="88181" marT="44090" marB="44090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97</a:t>
                      </a:r>
                    </a:p>
                  </a:txBody>
                  <a:tcPr marL="88181" marR="88181" marT="44090" marB="44090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9476749"/>
                  </a:ext>
                </a:extLst>
              </a:tr>
              <a:tr h="414313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9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WLASL300</a:t>
                      </a:r>
                      <a:endParaRPr kumimoji="1" lang="ja-JP" alt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8181" marR="88181" marT="44090" marB="44090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300</a:t>
                      </a:r>
                      <a:endParaRPr kumimoji="1" lang="ja-JP" alt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8181" marR="88181" marT="44090" marB="44090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5,117</a:t>
                      </a:r>
                      <a:endParaRPr kumimoji="1" lang="ja-JP" alt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8181" marR="88181" marT="44090" marB="44090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17.1</a:t>
                      </a:r>
                      <a:endParaRPr kumimoji="1" lang="ja-JP" alt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8181" marR="88181" marT="44090" marB="44090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109</a:t>
                      </a:r>
                      <a:endParaRPr kumimoji="1" lang="ja-JP" alt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8181" marR="88181" marT="44090" marB="44090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8590696"/>
                  </a:ext>
                </a:extLst>
              </a:tr>
              <a:tr h="414313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9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WLASL1000</a:t>
                      </a:r>
                      <a:endParaRPr kumimoji="1" lang="ja-JP" alt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8181" marR="88181" marT="44090" marB="44090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1,000</a:t>
                      </a:r>
                      <a:endParaRPr kumimoji="1" lang="ja-JP" alt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8181" marR="88181" marT="44090" marB="44090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13,168</a:t>
                      </a:r>
                      <a:endParaRPr kumimoji="1" lang="ja-JP" alt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8181" marR="88181" marT="44090" marB="44090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13.2</a:t>
                      </a:r>
                      <a:endParaRPr kumimoji="1" lang="ja-JP" alt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8181" marR="88181" marT="44090" marB="44090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116</a:t>
                      </a:r>
                      <a:endParaRPr kumimoji="1" lang="ja-JP" alt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8181" marR="88181" marT="44090" marB="44090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0998043"/>
                  </a:ext>
                </a:extLst>
              </a:tr>
              <a:tr h="414313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9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WLASL2000</a:t>
                      </a:r>
                      <a:endParaRPr kumimoji="1" lang="ja-JP" alt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8181" marR="88181" marT="44090" marB="44090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2,000</a:t>
                      </a:r>
                      <a:endParaRPr kumimoji="1" lang="ja-JP" alt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8181" marR="88181" marT="44090" marB="44090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21,083</a:t>
                      </a:r>
                      <a:endParaRPr kumimoji="1" lang="ja-JP" alt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8181" marR="88181" marT="44090" marB="44090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10.5</a:t>
                      </a:r>
                      <a:endParaRPr kumimoji="1" lang="ja-JP" alt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8181" marR="88181" marT="44090" marB="44090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119</a:t>
                      </a:r>
                      <a:endParaRPr kumimoji="1" lang="ja-JP" altLang="en-US" sz="19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8181" marR="88181" marT="44090" marB="44090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1724259"/>
                  </a:ext>
                </a:extLst>
              </a:tr>
            </a:tbl>
          </a:graphicData>
        </a:graphic>
      </p:graphicFrame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C44AD29-8B6F-4A70-996A-82FEA92447AE}"/>
              </a:ext>
            </a:extLst>
          </p:cNvPr>
          <p:cNvSpPr txBox="1"/>
          <p:nvPr/>
        </p:nvSpPr>
        <p:spPr>
          <a:xfrm>
            <a:off x="514905" y="6273834"/>
            <a:ext cx="10874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Segoe UI" panose="020B0502040204020203" pitchFamily="34" charset="0"/>
                <a:ea typeface="Meiryo UI" panose="020B0604030504040204" pitchFamily="50" charset="-128"/>
              </a:rPr>
              <a:t>[4] Li et al. “Word-level deep sign language recognition from video: A new large-scale dataset and methods comparison”, in WACV 2020</a:t>
            </a:r>
            <a:endParaRPr kumimoji="1" lang="ja-JP" altLang="en-US" sz="1400" dirty="0"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6DB5D7-E6B4-403F-A12B-8DD7B0314CA5}"/>
              </a:ext>
            </a:extLst>
          </p:cNvPr>
          <p:cNvSpPr txBox="1"/>
          <p:nvPr/>
        </p:nvSpPr>
        <p:spPr>
          <a:xfrm>
            <a:off x="5863533" y="3201276"/>
            <a:ext cx="1709057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>
                <a:latin typeface="Segoe UI" panose="020B0502040204020203" pitchFamily="34" charset="0"/>
                <a:ea typeface="Meiryo UI" panose="020B0604030504040204" pitchFamily="50" charset="-128"/>
              </a:rPr>
              <a:t>クラス当たりの動画数の平均</a:t>
            </a: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C2AEA974-0B97-46BC-8343-2AA4F534F20A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6313714" y="3909162"/>
            <a:ext cx="404348" cy="260067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290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E4C43D-C1A1-4DB8-B770-95B6359A4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実験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5247D4B-52B6-4390-AAEE-71C54F783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905" y="1473693"/>
            <a:ext cx="11141476" cy="47649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b="1" dirty="0"/>
              <a:t>ベースライン</a:t>
            </a:r>
            <a:endParaRPr kumimoji="1" lang="en-US" altLang="ja-JP" b="1" dirty="0"/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dirty="0"/>
              <a:t>Single-stream I3D</a:t>
            </a:r>
            <a:r>
              <a:rPr kumimoji="1" lang="ja-JP" altLang="en-US" dirty="0"/>
              <a:t>（</a:t>
            </a:r>
            <a:r>
              <a:rPr kumimoji="1" lang="en-US" altLang="ja-JP" dirty="0"/>
              <a:t>Whole</a:t>
            </a:r>
            <a:r>
              <a:rPr kumimoji="1" lang="ja-JP" altLang="en-US" dirty="0"/>
              <a:t>）</a:t>
            </a:r>
            <a:br>
              <a:rPr kumimoji="1" lang="en-US" altLang="ja-JP" dirty="0"/>
            </a:br>
            <a:r>
              <a:rPr lang="ja-JP" altLang="en-US" dirty="0"/>
              <a:t>・・・</a:t>
            </a:r>
            <a:r>
              <a:rPr kumimoji="1" lang="ja-JP" altLang="en-US" dirty="0"/>
              <a:t>従来手法（</a:t>
            </a:r>
            <a:r>
              <a:rPr kumimoji="1" lang="en-US" altLang="ja-JP" dirty="0"/>
              <a:t>Li</a:t>
            </a:r>
            <a:r>
              <a:rPr kumimoji="1" lang="ja-JP" altLang="en-US" dirty="0"/>
              <a:t>らの手法</a:t>
            </a:r>
            <a:r>
              <a:rPr kumimoji="1" lang="en-US" altLang="ja-JP" sz="2000" dirty="0"/>
              <a:t>[4]</a:t>
            </a:r>
            <a:r>
              <a:rPr lang="en-US" altLang="ja-JP" sz="2000" dirty="0"/>
              <a:t>(WACV2020)</a:t>
            </a:r>
            <a:r>
              <a:rPr kumimoji="1" lang="ja-JP" altLang="en-US" dirty="0"/>
              <a:t>）</a:t>
            </a:r>
            <a:endParaRPr kumimoji="1"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en-US" altLang="ja-JP" dirty="0"/>
              <a:t>Two-stream I3D</a:t>
            </a:r>
            <a:r>
              <a:rPr lang="ja-JP" altLang="en-US" dirty="0"/>
              <a:t>（</a:t>
            </a:r>
            <a:r>
              <a:rPr lang="en-US" altLang="ja-JP" dirty="0"/>
              <a:t>Whole + </a:t>
            </a:r>
            <a:r>
              <a:rPr lang="en-US" altLang="ja-JP" b="1" dirty="0">
                <a:solidFill>
                  <a:schemeClr val="accent1"/>
                </a:solidFill>
              </a:rPr>
              <a:t>Flow</a:t>
            </a:r>
            <a:r>
              <a:rPr lang="ja-JP" altLang="en-US" dirty="0"/>
              <a:t>）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b="1" dirty="0"/>
              <a:t>提案手法</a:t>
            </a:r>
            <a:endParaRPr kumimoji="1" lang="en-US" altLang="ja-JP" b="1" dirty="0"/>
          </a:p>
          <a:p>
            <a:pPr marL="0" indent="0">
              <a:buNone/>
            </a:pPr>
            <a:r>
              <a:rPr kumimoji="1" lang="ja-JP" altLang="en-US" dirty="0"/>
              <a:t>局所画像ストリームと骨格ストリームの有効性検証のために全ての</a:t>
            </a:r>
            <a:br>
              <a:rPr kumimoji="1" lang="en-US" altLang="ja-JP" dirty="0"/>
            </a:br>
            <a:r>
              <a:rPr kumimoji="1" lang="ja-JP" altLang="en-US" dirty="0"/>
              <a:t>組み合わせで実験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E115C91-2108-48C6-8740-C1A38C1C3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05D0-D92D-49EF-9140-33A0789B8273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FE00E4D-E847-4D39-9002-9798DE6AFBFC}"/>
              </a:ext>
            </a:extLst>
          </p:cNvPr>
          <p:cNvSpPr txBox="1"/>
          <p:nvPr/>
        </p:nvSpPr>
        <p:spPr>
          <a:xfrm>
            <a:off x="514903" y="5151814"/>
            <a:ext cx="11350525" cy="1569660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en-US" altLang="ja-JP" sz="2400" dirty="0">
                <a:latin typeface="Segoe UI" panose="020B0502040204020203" pitchFamily="34" charset="0"/>
                <a:cs typeface="Segoe UI" panose="020B0502040204020203" pitchFamily="34" charset="0"/>
              </a:rPr>
              <a:t>Whole + </a:t>
            </a:r>
            <a:r>
              <a:rPr lang="en-US" altLang="ja-JP" sz="2400" b="1" dirty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Local</a:t>
            </a:r>
          </a:p>
          <a:p>
            <a:pPr marL="914400" lvl="1" indent="-457200">
              <a:buFont typeface="+mj-lt"/>
              <a:buAutoNum type="arabicPeriod"/>
            </a:pPr>
            <a:r>
              <a:rPr kumimoji="1" lang="en-US" altLang="ja-JP" sz="2400" dirty="0">
                <a:latin typeface="Segoe UI" panose="020B0502040204020203" pitchFamily="34" charset="0"/>
                <a:cs typeface="Segoe UI" panose="020B0502040204020203" pitchFamily="34" charset="0"/>
              </a:rPr>
              <a:t>Whole + </a:t>
            </a:r>
            <a:r>
              <a:rPr kumimoji="1" lang="en-US" altLang="ja-JP" sz="2400" b="1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Skeleton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ja-JP" sz="2400" dirty="0">
                <a:latin typeface="Segoe UI" panose="020B0502040204020203" pitchFamily="34" charset="0"/>
                <a:cs typeface="Segoe UI" panose="020B0502040204020203" pitchFamily="34" charset="0"/>
              </a:rPr>
              <a:t>Whole + </a:t>
            </a:r>
            <a:r>
              <a:rPr lang="en-US" altLang="ja-JP" sz="2400" b="1" dirty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Local</a:t>
            </a:r>
            <a:r>
              <a:rPr lang="en-US" altLang="ja-JP" sz="2400" dirty="0">
                <a:latin typeface="Segoe UI" panose="020B0502040204020203" pitchFamily="34" charset="0"/>
                <a:cs typeface="Segoe UI" panose="020B0502040204020203" pitchFamily="34" charset="0"/>
              </a:rPr>
              <a:t> + </a:t>
            </a:r>
            <a:r>
              <a:rPr lang="en-US" altLang="ja-JP" sz="2400" b="1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Skeleton</a:t>
            </a:r>
          </a:p>
          <a:p>
            <a:pPr marL="914400" lvl="1" indent="-457200">
              <a:buFont typeface="+mj-lt"/>
              <a:buAutoNum type="arabicPeriod"/>
            </a:pPr>
            <a:endParaRPr lang="en-US" altLang="ja-JP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altLang="ja-JP" sz="2400" dirty="0">
                <a:latin typeface="Segoe UI" panose="020B0502040204020203" pitchFamily="34" charset="0"/>
                <a:cs typeface="Segoe UI" panose="020B0502040204020203" pitchFamily="34" charset="0"/>
              </a:rPr>
              <a:t>Whole + </a:t>
            </a:r>
            <a:r>
              <a:rPr lang="en-US" altLang="ja-JP" sz="24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Flow</a:t>
            </a:r>
            <a:r>
              <a:rPr lang="en-US" altLang="ja-JP" sz="2400" dirty="0">
                <a:latin typeface="Segoe UI" panose="020B0502040204020203" pitchFamily="34" charset="0"/>
                <a:cs typeface="Segoe UI" panose="020B0502040204020203" pitchFamily="34" charset="0"/>
              </a:rPr>
              <a:t> + </a:t>
            </a:r>
            <a:r>
              <a:rPr lang="en-US" altLang="ja-JP" sz="2400" b="1" dirty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Local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ja-JP" sz="2400" dirty="0">
                <a:latin typeface="Segoe UI" panose="020B0502040204020203" pitchFamily="34" charset="0"/>
                <a:cs typeface="Segoe UI" panose="020B0502040204020203" pitchFamily="34" charset="0"/>
              </a:rPr>
              <a:t>Whole + </a:t>
            </a:r>
            <a:r>
              <a:rPr lang="en-US" altLang="ja-JP" sz="24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Flow</a:t>
            </a:r>
            <a:r>
              <a:rPr lang="en-US" altLang="ja-JP" sz="2400" dirty="0">
                <a:latin typeface="Segoe UI" panose="020B0502040204020203" pitchFamily="34" charset="0"/>
                <a:cs typeface="Segoe UI" panose="020B0502040204020203" pitchFamily="34" charset="0"/>
              </a:rPr>
              <a:t> + </a:t>
            </a:r>
            <a:r>
              <a:rPr lang="en-US" altLang="ja-JP" sz="2400" b="1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Skeleton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ja-JP" sz="2400" dirty="0">
                <a:latin typeface="Segoe UI" panose="020B0502040204020203" pitchFamily="34" charset="0"/>
                <a:cs typeface="Segoe UI" panose="020B0502040204020203" pitchFamily="34" charset="0"/>
              </a:rPr>
              <a:t>Whole + </a:t>
            </a:r>
            <a:r>
              <a:rPr lang="en-US" altLang="ja-JP" sz="24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Flow</a:t>
            </a:r>
            <a:r>
              <a:rPr lang="en-US" altLang="ja-JP" sz="2400" dirty="0">
                <a:latin typeface="Segoe UI" panose="020B0502040204020203" pitchFamily="34" charset="0"/>
                <a:cs typeface="Segoe UI" panose="020B0502040204020203" pitchFamily="34" charset="0"/>
              </a:rPr>
              <a:t> + </a:t>
            </a:r>
            <a:r>
              <a:rPr lang="en-US" altLang="ja-JP" sz="2400" b="1" dirty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Local</a:t>
            </a:r>
            <a:r>
              <a:rPr lang="en-US" altLang="ja-JP" sz="2400" dirty="0">
                <a:latin typeface="Segoe UI" panose="020B0502040204020203" pitchFamily="34" charset="0"/>
                <a:cs typeface="Segoe UI" panose="020B0502040204020203" pitchFamily="34" charset="0"/>
              </a:rPr>
              <a:t> + </a:t>
            </a:r>
            <a:r>
              <a:rPr lang="en-US" altLang="ja-JP" sz="2400" b="1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Skeleton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2ABEE97-9554-46F7-A6EC-120E2022A3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3943" y="225165"/>
            <a:ext cx="4895910" cy="103546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48CF772-A99A-4FD5-8B76-320C29E2D2E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3943" y="3161067"/>
            <a:ext cx="4895910" cy="53036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C44A42A-74E9-47B2-8759-F91793772556}"/>
              </a:ext>
            </a:extLst>
          </p:cNvPr>
          <p:cNvSpPr txBox="1"/>
          <p:nvPr/>
        </p:nvSpPr>
        <p:spPr>
          <a:xfrm>
            <a:off x="174247" y="6480023"/>
            <a:ext cx="10874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Segoe UI" panose="020B0502040204020203" pitchFamily="34" charset="0"/>
                <a:ea typeface="Meiryo UI" panose="020B0604030504040204" pitchFamily="50" charset="-128"/>
              </a:rPr>
              <a:t>[4] Li et al. “Word-level deep sign language recognition from video: A new large-scale dataset and methods comparison”, in WACV 2020</a:t>
            </a:r>
            <a:endParaRPr kumimoji="1" lang="ja-JP" altLang="en-US" sz="1400" dirty="0"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122CCA6-4E27-4BCA-8DEA-50C5BDE39E3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3943" y="1447762"/>
            <a:ext cx="4895910" cy="150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74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E48735B-BD50-4253-81C5-F98B9092F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実験結果　</a:t>
            </a:r>
            <a:r>
              <a:rPr kumimoji="1" lang="ja-JP" altLang="en-US" sz="3600" dirty="0"/>
              <a:t>－</a:t>
            </a:r>
            <a:r>
              <a:rPr kumimoji="1" lang="en-US" altLang="ja-JP" sz="3600" dirty="0"/>
              <a:t>WLASL100</a:t>
            </a:r>
            <a:endParaRPr kumimoji="1" lang="ja-JP" altLang="en-US" sz="3600" dirty="0"/>
          </a:p>
        </p:txBody>
      </p:sp>
      <p:graphicFrame>
        <p:nvGraphicFramePr>
          <p:cNvPr id="5" name="コンテンツ プレースホルダー 4">
            <a:extLst>
              <a:ext uri="{FF2B5EF4-FFF2-40B4-BE49-F238E27FC236}">
                <a16:creationId xmlns:a16="http://schemas.microsoft.com/office/drawing/2014/main" id="{839D3E09-F982-40F2-A010-C081A8E1FF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8015174"/>
              </p:ext>
            </p:extLst>
          </p:nvPr>
        </p:nvGraphicFramePr>
        <p:xfrm>
          <a:off x="381000" y="1473200"/>
          <a:ext cx="6531428" cy="49070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84039">
                  <a:extLst>
                    <a:ext uri="{9D8B030D-6E8A-4147-A177-3AD203B41FA5}">
                      <a16:colId xmlns:a16="http://schemas.microsoft.com/office/drawing/2014/main" val="2755918223"/>
                    </a:ext>
                  </a:extLst>
                </a:gridCol>
                <a:gridCol w="943196">
                  <a:extLst>
                    <a:ext uri="{9D8B030D-6E8A-4147-A177-3AD203B41FA5}">
                      <a16:colId xmlns:a16="http://schemas.microsoft.com/office/drawing/2014/main" val="1702575097"/>
                    </a:ext>
                  </a:extLst>
                </a:gridCol>
                <a:gridCol w="943196">
                  <a:extLst>
                    <a:ext uri="{9D8B030D-6E8A-4147-A177-3AD203B41FA5}">
                      <a16:colId xmlns:a16="http://schemas.microsoft.com/office/drawing/2014/main" val="2380073559"/>
                    </a:ext>
                  </a:extLst>
                </a:gridCol>
                <a:gridCol w="1295994">
                  <a:extLst>
                    <a:ext uri="{9D8B030D-6E8A-4147-A177-3AD203B41FA5}">
                      <a16:colId xmlns:a16="http://schemas.microsoft.com/office/drawing/2014/main" val="4043703620"/>
                    </a:ext>
                  </a:extLst>
                </a:gridCol>
                <a:gridCol w="1865003">
                  <a:extLst>
                    <a:ext uri="{9D8B030D-6E8A-4147-A177-3AD203B41FA5}">
                      <a16:colId xmlns:a16="http://schemas.microsoft.com/office/drawing/2014/main" val="3917947098"/>
                    </a:ext>
                  </a:extLst>
                </a:gridCol>
              </a:tblGrid>
              <a:tr h="70840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Model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Flow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Local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Skeleton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WLASL100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6116664"/>
                  </a:ext>
                </a:extLst>
              </a:tr>
              <a:tr h="52483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Baseline 1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solidFill>
                          <a:schemeClr val="accent4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solidFill>
                          <a:schemeClr val="accent6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65.89</a:t>
                      </a:r>
                      <a:endParaRPr kumimoji="1" lang="ja-JP" alt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extLst>
                  <a:ext uri="{0D108BD9-81ED-4DB2-BD59-A6C34878D82A}">
                    <a16:rowId xmlns:a16="http://schemas.microsoft.com/office/drawing/2014/main" val="2009039471"/>
                  </a:ext>
                </a:extLst>
              </a:tr>
              <a:tr h="5248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Baseline 2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solidFill>
                            <a:schemeClr val="accent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kumimoji="1" lang="ja-JP" altLang="en-US" sz="2000" dirty="0">
                        <a:solidFill>
                          <a:schemeClr val="accent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solidFill>
                          <a:schemeClr val="accent2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solidFill>
                          <a:schemeClr val="accent6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77.55</a:t>
                      </a:r>
                      <a:endParaRPr kumimoji="1" lang="ja-JP" alt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7976855"/>
                  </a:ext>
                </a:extLst>
              </a:tr>
              <a:tr h="5248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Ours 1</a:t>
                      </a:r>
                      <a:endParaRPr kumimoji="1" lang="ja-JP" altLang="en-US" sz="14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solidFill>
                            <a:schemeClr val="accent2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kumimoji="1" lang="ja-JP" altLang="en-US" sz="2000" dirty="0">
                        <a:solidFill>
                          <a:schemeClr val="accent2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solidFill>
                          <a:schemeClr val="accent6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76.43</a:t>
                      </a:r>
                      <a:endParaRPr kumimoji="1" lang="ja-JP" alt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84514476"/>
                  </a:ext>
                </a:extLst>
              </a:tr>
              <a:tr h="5248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Ours 2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solidFill>
                          <a:schemeClr val="accent2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solidFill>
                            <a:schemeClr val="accent6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kumimoji="1" lang="ja-JP" altLang="en-US" sz="2000" dirty="0">
                        <a:solidFill>
                          <a:schemeClr val="accent6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71.07</a:t>
                      </a:r>
                      <a:endParaRPr kumimoji="1" lang="ja-JP" alt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extLst>
                  <a:ext uri="{0D108BD9-81ED-4DB2-BD59-A6C34878D82A}">
                    <a16:rowId xmlns:a16="http://schemas.microsoft.com/office/drawing/2014/main" val="955330549"/>
                  </a:ext>
                </a:extLst>
              </a:tr>
              <a:tr h="5248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Ours 3</a:t>
                      </a:r>
                      <a:endParaRPr kumimoji="1" lang="ja-JP" altLang="en-US" sz="14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solidFill>
                            <a:schemeClr val="accent2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kumimoji="1" lang="ja-JP" altLang="en-US" sz="2000" dirty="0">
                        <a:solidFill>
                          <a:schemeClr val="accent2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solidFill>
                            <a:schemeClr val="accent6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kumimoji="1" lang="ja-JP" altLang="en-US" sz="2000" dirty="0">
                        <a:solidFill>
                          <a:schemeClr val="accent6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77.48</a:t>
                      </a:r>
                      <a:endParaRPr kumimoji="1" lang="ja-JP" alt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extLst>
                  <a:ext uri="{0D108BD9-81ED-4DB2-BD59-A6C34878D82A}">
                    <a16:rowId xmlns:a16="http://schemas.microsoft.com/office/drawing/2014/main" val="576903229"/>
                  </a:ext>
                </a:extLst>
              </a:tr>
              <a:tr h="5248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Ours 4</a:t>
                      </a:r>
                      <a:endParaRPr kumimoji="1" lang="ja-JP" altLang="en-US" sz="14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solidFill>
                            <a:schemeClr val="accent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kumimoji="1" lang="ja-JP" altLang="en-US" sz="2000" dirty="0">
                        <a:solidFill>
                          <a:schemeClr val="accent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solidFill>
                            <a:schemeClr val="accent2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kumimoji="1" lang="ja-JP" altLang="en-US" sz="2000" dirty="0">
                        <a:solidFill>
                          <a:schemeClr val="accent2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000" dirty="0">
                        <a:solidFill>
                          <a:schemeClr val="accent6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80.38</a:t>
                      </a:r>
                      <a:endParaRPr kumimoji="1" lang="ja-JP" alt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extLst>
                  <a:ext uri="{0D108BD9-81ED-4DB2-BD59-A6C34878D82A}">
                    <a16:rowId xmlns:a16="http://schemas.microsoft.com/office/drawing/2014/main" val="1305601885"/>
                  </a:ext>
                </a:extLst>
              </a:tr>
              <a:tr h="5248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Ours 5</a:t>
                      </a:r>
                      <a:endParaRPr kumimoji="1" lang="ja-JP" altLang="en-US" sz="14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solidFill>
                            <a:schemeClr val="accent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kumimoji="1" lang="ja-JP" altLang="en-US" sz="2000" dirty="0">
                        <a:solidFill>
                          <a:schemeClr val="accent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000" dirty="0">
                        <a:solidFill>
                          <a:schemeClr val="accent2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solidFill>
                            <a:schemeClr val="accent6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kumimoji="1" lang="ja-JP" altLang="en-US" sz="2000" dirty="0">
                        <a:solidFill>
                          <a:schemeClr val="accent6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78.05</a:t>
                      </a:r>
                      <a:endParaRPr kumimoji="1" lang="ja-JP" alt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extLst>
                  <a:ext uri="{0D108BD9-81ED-4DB2-BD59-A6C34878D82A}">
                    <a16:rowId xmlns:a16="http://schemas.microsoft.com/office/drawing/2014/main" val="936130519"/>
                  </a:ext>
                </a:extLst>
              </a:tr>
              <a:tr h="5248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Ours 6</a:t>
                      </a:r>
                      <a:endParaRPr kumimoji="1" lang="ja-JP" altLang="en-US" sz="14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solidFill>
                            <a:schemeClr val="accent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kumimoji="1" lang="ja-JP" altLang="en-US" sz="2000" dirty="0">
                        <a:solidFill>
                          <a:schemeClr val="accent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solidFill>
                            <a:schemeClr val="accent2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kumimoji="1" lang="ja-JP" altLang="en-US" sz="2000" dirty="0">
                        <a:solidFill>
                          <a:schemeClr val="accent2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solidFill>
                            <a:schemeClr val="accent6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kumimoji="1" lang="ja-JP" altLang="en-US" sz="2000" dirty="0">
                        <a:solidFill>
                          <a:schemeClr val="accent6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81.13 </a:t>
                      </a:r>
                      <a:r>
                        <a:rPr kumimoji="1" lang="en-US" altLang="ja-JP" sz="20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(+15.24)</a:t>
                      </a:r>
                      <a:endParaRPr kumimoji="1" lang="ja-JP" altLang="en-US" sz="2000" b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extLst>
                  <a:ext uri="{0D108BD9-81ED-4DB2-BD59-A6C34878D82A}">
                    <a16:rowId xmlns:a16="http://schemas.microsoft.com/office/drawing/2014/main" val="72098261"/>
                  </a:ext>
                </a:extLst>
              </a:tr>
            </a:tbl>
          </a:graphicData>
        </a:graphic>
      </p:graphicFrame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AD0F098-C5DF-4486-9E25-276EA185C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05D0-D92D-49EF-9140-33A0789B8273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163" name="テキスト ボックス 162">
            <a:extLst>
              <a:ext uri="{FF2B5EF4-FFF2-40B4-BE49-F238E27FC236}">
                <a16:creationId xmlns:a16="http://schemas.microsoft.com/office/drawing/2014/main" id="{7D1F3653-FBC3-42AA-9F99-30FC28D34269}"/>
              </a:ext>
            </a:extLst>
          </p:cNvPr>
          <p:cNvSpPr txBox="1"/>
          <p:nvPr/>
        </p:nvSpPr>
        <p:spPr>
          <a:xfrm>
            <a:off x="253093" y="6445325"/>
            <a:ext cx="9315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latin typeface="Segoe UI" panose="020B0502040204020203" pitchFamily="34" charset="0"/>
                <a:ea typeface="Meiryo UI" panose="020B0604030504040204" pitchFamily="50" charset="-128"/>
              </a:rPr>
              <a:t>最高精度を</a:t>
            </a:r>
            <a:r>
              <a:rPr lang="ja-JP" altLang="en-US" sz="1600" dirty="0">
                <a:solidFill>
                  <a:srgbClr val="FF0000"/>
                </a:solidFill>
                <a:latin typeface="Segoe UI" panose="020B0502040204020203" pitchFamily="34" charset="0"/>
                <a:ea typeface="Meiryo UI" panose="020B0604030504040204" pitchFamily="50" charset="-128"/>
              </a:rPr>
              <a:t>赤色</a:t>
            </a:r>
            <a:r>
              <a:rPr lang="ja-JP" altLang="en-US" sz="1600" dirty="0">
                <a:latin typeface="Segoe UI" panose="020B0502040204020203" pitchFamily="34" charset="0"/>
                <a:ea typeface="Meiryo UI" panose="020B0604030504040204" pitchFamily="50" charset="-128"/>
              </a:rPr>
              <a:t>、</a:t>
            </a:r>
            <a:r>
              <a:rPr lang="en-US" altLang="ja-JP" sz="1600" dirty="0">
                <a:latin typeface="Segoe UI" panose="020B0502040204020203" pitchFamily="34" charset="0"/>
                <a:ea typeface="Meiryo UI" panose="020B0604030504040204" pitchFamily="50" charset="-128"/>
              </a:rPr>
              <a:t>Baseline2</a:t>
            </a:r>
            <a:r>
              <a:rPr lang="ja-JP" altLang="en-US" sz="1600" dirty="0">
                <a:latin typeface="Segoe UI" panose="020B0502040204020203" pitchFamily="34" charset="0"/>
                <a:ea typeface="Meiryo UI" panose="020B0604030504040204" pitchFamily="50" charset="-128"/>
              </a:rPr>
              <a:t>より精度が良いものを</a:t>
            </a:r>
            <a:r>
              <a:rPr lang="ja-JP" altLang="en-US" sz="1600" b="1" dirty="0">
                <a:latin typeface="Segoe UI" panose="020B0502040204020203" pitchFamily="34" charset="0"/>
                <a:ea typeface="Meiryo UI" panose="020B0604030504040204" pitchFamily="50" charset="-128"/>
              </a:rPr>
              <a:t>太字</a:t>
            </a:r>
            <a:r>
              <a:rPr lang="ja-JP" altLang="en-US" sz="1600" dirty="0">
                <a:latin typeface="Segoe UI" panose="020B0502040204020203" pitchFamily="34" charset="0"/>
                <a:ea typeface="Meiryo UI" panose="020B0604030504040204" pitchFamily="50" charset="-128"/>
              </a:rPr>
              <a:t>で表記。括弧内の数値は従来手法</a:t>
            </a:r>
            <a:r>
              <a:rPr lang="en-US" altLang="ja-JP" sz="1600" dirty="0">
                <a:latin typeface="Segoe UI" panose="020B0502040204020203" pitchFamily="34" charset="0"/>
                <a:ea typeface="Meiryo UI" panose="020B0604030504040204" pitchFamily="50" charset="-128"/>
              </a:rPr>
              <a:t>(Baseline1)</a:t>
            </a:r>
            <a:r>
              <a:rPr lang="ja-JP" altLang="en-US" sz="1600" dirty="0">
                <a:latin typeface="Segoe UI" panose="020B0502040204020203" pitchFamily="34" charset="0"/>
                <a:ea typeface="Meiryo UI" panose="020B0604030504040204" pitchFamily="50" charset="-128"/>
              </a:rPr>
              <a:t>との差分。</a:t>
            </a:r>
            <a:endParaRPr kumimoji="1" lang="ja-JP" altLang="en-US" sz="1600" dirty="0"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pic>
        <p:nvPicPr>
          <p:cNvPr id="191" name="図 190">
            <a:extLst>
              <a:ext uri="{FF2B5EF4-FFF2-40B4-BE49-F238E27FC236}">
                <a16:creationId xmlns:a16="http://schemas.microsoft.com/office/drawing/2014/main" id="{54B9A6FF-16B7-4D66-B38E-64A0F8835C7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4829" y="1473200"/>
            <a:ext cx="4895910" cy="1035465"/>
          </a:xfrm>
          <a:prstGeom prst="rect">
            <a:avLst/>
          </a:prstGeom>
        </p:spPr>
      </p:pic>
      <p:pic>
        <p:nvPicPr>
          <p:cNvPr id="362" name="図 361">
            <a:extLst>
              <a:ext uri="{FF2B5EF4-FFF2-40B4-BE49-F238E27FC236}">
                <a16:creationId xmlns:a16="http://schemas.microsoft.com/office/drawing/2014/main" id="{255E890F-9FD3-4487-9016-AB85FC37A59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4829" y="4409102"/>
            <a:ext cx="4895910" cy="530360"/>
          </a:xfrm>
          <a:prstGeom prst="rect">
            <a:avLst/>
          </a:prstGeom>
        </p:spPr>
      </p:pic>
      <p:sp>
        <p:nvSpPr>
          <p:cNvPr id="363" name="テキスト ボックス 362">
            <a:extLst>
              <a:ext uri="{FF2B5EF4-FFF2-40B4-BE49-F238E27FC236}">
                <a16:creationId xmlns:a16="http://schemas.microsoft.com/office/drawing/2014/main" id="{49625360-1656-47D4-B700-4B8C617FBF20}"/>
              </a:ext>
            </a:extLst>
          </p:cNvPr>
          <p:cNvSpPr txBox="1"/>
          <p:nvPr/>
        </p:nvSpPr>
        <p:spPr>
          <a:xfrm>
            <a:off x="535620" y="1097668"/>
            <a:ext cx="62627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latin typeface="Segoe UI" panose="020B0502040204020203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WLASL100</a:t>
            </a:r>
            <a:r>
              <a:rPr lang="ja-JP" altLang="en-US" dirty="0">
                <a:latin typeface="Segoe UI" panose="020B0502040204020203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での実験結果．数値は正解率</a:t>
            </a:r>
            <a:r>
              <a:rPr lang="en-US" altLang="ja-JP" dirty="0">
                <a:latin typeface="Segoe UI" panose="020B0502040204020203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(%)</a:t>
            </a:r>
            <a:r>
              <a:rPr lang="ja-JP" altLang="en-US" dirty="0">
                <a:latin typeface="Segoe UI" panose="020B0502040204020203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．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32C4B53E-5FB1-40CD-BBA5-B52B1039636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4829" y="2708762"/>
            <a:ext cx="4895910" cy="150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7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図 39">
            <a:extLst>
              <a:ext uri="{FF2B5EF4-FFF2-40B4-BE49-F238E27FC236}">
                <a16:creationId xmlns:a16="http://schemas.microsoft.com/office/drawing/2014/main" id="{93316016-35D5-433F-9E05-329D51AB0C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4829" y="2708762"/>
            <a:ext cx="4895910" cy="150024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38EA4DB8-F906-4E76-AF95-D1CF73AC0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実験結果　</a:t>
            </a:r>
            <a:r>
              <a:rPr kumimoji="1" lang="ja-JP" altLang="en-US" sz="3600" dirty="0"/>
              <a:t>－</a:t>
            </a:r>
            <a:r>
              <a:rPr kumimoji="1" lang="en-US" altLang="ja-JP" sz="3600" dirty="0"/>
              <a:t>WLASL100</a:t>
            </a:r>
            <a:r>
              <a:rPr kumimoji="1" lang="ja-JP" altLang="en-US" sz="3600" dirty="0"/>
              <a:t>（局所画像ストリームの有効性）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FB670FC-0112-4517-B3A9-9034D20D8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05D0-D92D-49EF-9140-33A0789B8273}" type="slidenum">
              <a:rPr kumimoji="1" lang="ja-JP" altLang="en-US" smtClean="0"/>
              <a:t>18</a:t>
            </a:fld>
            <a:endParaRPr kumimoji="1" lang="ja-JP" altLang="en-US"/>
          </a:p>
        </p:txBody>
      </p:sp>
      <p:graphicFrame>
        <p:nvGraphicFramePr>
          <p:cNvPr id="16" name="コンテンツ プレースホルダー 4">
            <a:extLst>
              <a:ext uri="{FF2B5EF4-FFF2-40B4-BE49-F238E27FC236}">
                <a16:creationId xmlns:a16="http://schemas.microsoft.com/office/drawing/2014/main" id="{6DE313C1-D7BC-49FA-BD8D-ACFD5AF058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2022182"/>
              </p:ext>
            </p:extLst>
          </p:nvPr>
        </p:nvGraphicFramePr>
        <p:xfrm>
          <a:off x="381000" y="1876612"/>
          <a:ext cx="6531428" cy="298773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84039">
                  <a:extLst>
                    <a:ext uri="{9D8B030D-6E8A-4147-A177-3AD203B41FA5}">
                      <a16:colId xmlns:a16="http://schemas.microsoft.com/office/drawing/2014/main" val="2755918223"/>
                    </a:ext>
                  </a:extLst>
                </a:gridCol>
                <a:gridCol w="943196">
                  <a:extLst>
                    <a:ext uri="{9D8B030D-6E8A-4147-A177-3AD203B41FA5}">
                      <a16:colId xmlns:a16="http://schemas.microsoft.com/office/drawing/2014/main" val="1702575097"/>
                    </a:ext>
                  </a:extLst>
                </a:gridCol>
                <a:gridCol w="943196">
                  <a:extLst>
                    <a:ext uri="{9D8B030D-6E8A-4147-A177-3AD203B41FA5}">
                      <a16:colId xmlns:a16="http://schemas.microsoft.com/office/drawing/2014/main" val="2380073559"/>
                    </a:ext>
                  </a:extLst>
                </a:gridCol>
                <a:gridCol w="1295994">
                  <a:extLst>
                    <a:ext uri="{9D8B030D-6E8A-4147-A177-3AD203B41FA5}">
                      <a16:colId xmlns:a16="http://schemas.microsoft.com/office/drawing/2014/main" val="4043703620"/>
                    </a:ext>
                  </a:extLst>
                </a:gridCol>
                <a:gridCol w="1865003">
                  <a:extLst>
                    <a:ext uri="{9D8B030D-6E8A-4147-A177-3AD203B41FA5}">
                      <a16:colId xmlns:a16="http://schemas.microsoft.com/office/drawing/2014/main" val="3917947098"/>
                    </a:ext>
                  </a:extLst>
                </a:gridCol>
              </a:tblGrid>
              <a:tr h="70840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Model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Flow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Local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Skeleton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WLASL100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6116664"/>
                  </a:ext>
                </a:extLst>
              </a:tr>
              <a:tr h="52483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Baseline 1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solidFill>
                          <a:schemeClr val="accent4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solidFill>
                          <a:schemeClr val="accent6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65.89</a:t>
                      </a:r>
                      <a:endParaRPr kumimoji="1" lang="ja-JP" alt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extLst>
                  <a:ext uri="{0D108BD9-81ED-4DB2-BD59-A6C34878D82A}">
                    <a16:rowId xmlns:a16="http://schemas.microsoft.com/office/drawing/2014/main" val="2009039471"/>
                  </a:ext>
                </a:extLst>
              </a:tr>
              <a:tr h="5248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Ours 1</a:t>
                      </a:r>
                      <a:endParaRPr kumimoji="1" lang="ja-JP" altLang="en-US" sz="14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1" dirty="0">
                          <a:solidFill>
                            <a:schemeClr val="accent2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kumimoji="1" lang="ja-JP" altLang="en-US" sz="2000" b="1" dirty="0">
                        <a:solidFill>
                          <a:schemeClr val="accent2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solidFill>
                          <a:schemeClr val="accent6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76.43</a:t>
                      </a:r>
                    </a:p>
                  </a:txBody>
                  <a:tcPr marL="89825" marR="89825" marT="44913" marB="44913" anchor="ctr"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797685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5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500" dirty="0">
                        <a:solidFill>
                          <a:schemeClr val="accent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500" dirty="0">
                        <a:solidFill>
                          <a:schemeClr val="accent2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500" dirty="0">
                        <a:solidFill>
                          <a:schemeClr val="accent6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5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1818440"/>
                  </a:ext>
                </a:extLst>
              </a:tr>
              <a:tr h="5248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Baseline 2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solidFill>
                            <a:schemeClr val="accent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kumimoji="1" lang="ja-JP" altLang="en-US" sz="2000" dirty="0">
                        <a:solidFill>
                          <a:schemeClr val="accent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solidFill>
                          <a:schemeClr val="accent2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solidFill>
                          <a:schemeClr val="accent6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77.55</a:t>
                      </a:r>
                      <a:endParaRPr kumimoji="1" lang="ja-JP" alt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576903229"/>
                  </a:ext>
                </a:extLst>
              </a:tr>
              <a:tr h="5248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Ours 4</a:t>
                      </a:r>
                      <a:endParaRPr kumimoji="1" lang="ja-JP" altLang="en-US" sz="14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solidFill>
                            <a:schemeClr val="accent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kumimoji="1" lang="ja-JP" altLang="en-US" sz="2000" dirty="0">
                        <a:solidFill>
                          <a:schemeClr val="accent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1" dirty="0">
                          <a:solidFill>
                            <a:schemeClr val="accent2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kumimoji="1" lang="ja-JP" altLang="en-US" sz="2000" b="1" dirty="0">
                        <a:solidFill>
                          <a:schemeClr val="accent2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000" dirty="0">
                        <a:solidFill>
                          <a:schemeClr val="accent6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80.38</a:t>
                      </a:r>
                      <a:endParaRPr kumimoji="1" lang="ja-JP" altLang="en-US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extLst>
                  <a:ext uri="{0D108BD9-81ED-4DB2-BD59-A6C34878D82A}">
                    <a16:rowId xmlns:a16="http://schemas.microsoft.com/office/drawing/2014/main" val="1305601885"/>
                  </a:ext>
                </a:extLst>
              </a:tr>
            </a:tbl>
          </a:graphicData>
        </a:graphic>
      </p:graphicFrame>
      <p:pic>
        <p:nvPicPr>
          <p:cNvPr id="18" name="図 17">
            <a:extLst>
              <a:ext uri="{FF2B5EF4-FFF2-40B4-BE49-F238E27FC236}">
                <a16:creationId xmlns:a16="http://schemas.microsoft.com/office/drawing/2014/main" id="{B5631A48-CE5C-42C3-8468-55C9D229FB8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4829" y="1473200"/>
            <a:ext cx="4895910" cy="1035465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8694A294-EA03-4161-A3A0-62CC5EDC151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4829" y="4409102"/>
            <a:ext cx="4895910" cy="530360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3EC2682-0357-4170-A47D-5D2D879DD47E}"/>
              </a:ext>
            </a:extLst>
          </p:cNvPr>
          <p:cNvSpPr txBox="1"/>
          <p:nvPr/>
        </p:nvSpPr>
        <p:spPr>
          <a:xfrm>
            <a:off x="535620" y="1501080"/>
            <a:ext cx="62627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latin typeface="Segoe UI" panose="020B0502040204020203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WLASL100</a:t>
            </a:r>
            <a:r>
              <a:rPr lang="ja-JP" altLang="en-US" dirty="0">
                <a:latin typeface="Segoe UI" panose="020B0502040204020203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での実験結果．数値は正解率</a:t>
            </a:r>
            <a:r>
              <a:rPr lang="en-US" altLang="ja-JP" dirty="0">
                <a:latin typeface="Segoe UI" panose="020B0502040204020203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(%)</a:t>
            </a:r>
            <a:r>
              <a:rPr lang="ja-JP" altLang="en-US" dirty="0">
                <a:latin typeface="Segoe UI" panose="020B0502040204020203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．</a:t>
            </a:r>
          </a:p>
        </p:txBody>
      </p:sp>
      <p:sp>
        <p:nvSpPr>
          <p:cNvPr id="5" name="矢印: 左カーブ 4">
            <a:extLst>
              <a:ext uri="{FF2B5EF4-FFF2-40B4-BE49-F238E27FC236}">
                <a16:creationId xmlns:a16="http://schemas.microsoft.com/office/drawing/2014/main" id="{EFD7317E-566A-4CB9-AC62-A9D9C4EC29F1}"/>
              </a:ext>
            </a:extLst>
          </p:cNvPr>
          <p:cNvSpPr/>
          <p:nvPr/>
        </p:nvSpPr>
        <p:spPr>
          <a:xfrm>
            <a:off x="6432176" y="2881902"/>
            <a:ext cx="250726" cy="488576"/>
          </a:xfrm>
          <a:prstGeom prst="curvedLeftArrow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2" name="矢印: 左カーブ 21">
            <a:extLst>
              <a:ext uri="{FF2B5EF4-FFF2-40B4-BE49-F238E27FC236}">
                <a16:creationId xmlns:a16="http://schemas.microsoft.com/office/drawing/2014/main" id="{7DF855C1-372A-4168-810A-0CFA47D22003}"/>
              </a:ext>
            </a:extLst>
          </p:cNvPr>
          <p:cNvSpPr/>
          <p:nvPr/>
        </p:nvSpPr>
        <p:spPr>
          <a:xfrm>
            <a:off x="6433114" y="4067646"/>
            <a:ext cx="250726" cy="488576"/>
          </a:xfrm>
          <a:prstGeom prst="curvedLeftArrow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4" name="矢印: 左カーブ 23">
            <a:extLst>
              <a:ext uri="{FF2B5EF4-FFF2-40B4-BE49-F238E27FC236}">
                <a16:creationId xmlns:a16="http://schemas.microsoft.com/office/drawing/2014/main" id="{363E18AE-F41B-4B0B-A5A5-90C9F61B3472}"/>
              </a:ext>
            </a:extLst>
          </p:cNvPr>
          <p:cNvSpPr/>
          <p:nvPr/>
        </p:nvSpPr>
        <p:spPr>
          <a:xfrm>
            <a:off x="3617258" y="2887588"/>
            <a:ext cx="250726" cy="488576"/>
          </a:xfrm>
          <a:prstGeom prst="curvedLeftArrow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5" name="矢印: 左カーブ 24">
            <a:extLst>
              <a:ext uri="{FF2B5EF4-FFF2-40B4-BE49-F238E27FC236}">
                <a16:creationId xmlns:a16="http://schemas.microsoft.com/office/drawing/2014/main" id="{401AE065-4ED4-438A-BEB5-29053FF9096A}"/>
              </a:ext>
            </a:extLst>
          </p:cNvPr>
          <p:cNvSpPr/>
          <p:nvPr/>
        </p:nvSpPr>
        <p:spPr>
          <a:xfrm>
            <a:off x="3618196" y="4073332"/>
            <a:ext cx="250726" cy="488576"/>
          </a:xfrm>
          <a:prstGeom prst="curvedLeftArrow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92CD59AC-43B9-411B-B33D-0B07B46C62BB}"/>
              </a:ext>
            </a:extLst>
          </p:cNvPr>
          <p:cNvCxnSpPr>
            <a:cxnSpLocks/>
            <a:endCxn id="31" idx="0"/>
          </p:cNvCxnSpPr>
          <p:nvPr/>
        </p:nvCxnSpPr>
        <p:spPr>
          <a:xfrm>
            <a:off x="3944471" y="3245224"/>
            <a:ext cx="591670" cy="223510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4EED5BF7-CA1E-4D49-81C4-311E39D0C131}"/>
              </a:ext>
            </a:extLst>
          </p:cNvPr>
          <p:cNvCxnSpPr>
            <a:cxnSpLocks/>
            <a:endCxn id="31" idx="0"/>
          </p:cNvCxnSpPr>
          <p:nvPr/>
        </p:nvCxnSpPr>
        <p:spPr>
          <a:xfrm>
            <a:off x="3944471" y="4556222"/>
            <a:ext cx="591670" cy="92410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994B92E-1417-41C1-848A-49A52A22AB93}"/>
              </a:ext>
            </a:extLst>
          </p:cNvPr>
          <p:cNvSpPr txBox="1"/>
          <p:nvPr/>
        </p:nvSpPr>
        <p:spPr>
          <a:xfrm>
            <a:off x="2783541" y="5480326"/>
            <a:ext cx="35052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>
                <a:latin typeface="Segoe UI" panose="020B0502040204020203" pitchFamily="34" charset="0"/>
                <a:ea typeface="Meiryo UI" panose="020B0604030504040204" pitchFamily="50" charset="-128"/>
              </a:rPr>
              <a:t>局所画像ストリームの付与</a:t>
            </a:r>
          </a:p>
        </p:txBody>
      </p: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2ABFDEBD-8408-4188-ADBA-B43C707D8AC1}"/>
              </a:ext>
            </a:extLst>
          </p:cNvPr>
          <p:cNvCxnSpPr>
            <a:cxnSpLocks/>
            <a:stCxn id="3" idx="2"/>
            <a:endCxn id="36" idx="0"/>
          </p:cNvCxnSpPr>
          <p:nvPr/>
        </p:nvCxnSpPr>
        <p:spPr>
          <a:xfrm>
            <a:off x="7205394" y="2831781"/>
            <a:ext cx="1683111" cy="26485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E2DB3685-A5A3-4335-ADD0-ACA488609A0B}"/>
              </a:ext>
            </a:extLst>
          </p:cNvPr>
          <p:cNvCxnSpPr>
            <a:cxnSpLocks/>
            <a:stCxn id="23" idx="2"/>
            <a:endCxn id="36" idx="0"/>
          </p:cNvCxnSpPr>
          <p:nvPr/>
        </p:nvCxnSpPr>
        <p:spPr>
          <a:xfrm>
            <a:off x="7429812" y="4979061"/>
            <a:ext cx="1458693" cy="50126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83D1D0CD-9310-459E-8AF6-795EF1C20C03}"/>
              </a:ext>
            </a:extLst>
          </p:cNvPr>
          <p:cNvSpPr txBox="1"/>
          <p:nvPr/>
        </p:nvSpPr>
        <p:spPr>
          <a:xfrm>
            <a:off x="7135905" y="5480326"/>
            <a:ext cx="35052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 dirty="0">
                <a:latin typeface="Segoe UI" panose="020B0502040204020203" pitchFamily="34" charset="0"/>
                <a:ea typeface="Meiryo UI" panose="020B0604030504040204" pitchFamily="50" charset="-128"/>
              </a:rPr>
              <a:t>正解率</a:t>
            </a:r>
            <a:r>
              <a:rPr kumimoji="1" lang="en-US" altLang="ja-JP" sz="2400" b="1" dirty="0">
                <a:latin typeface="Segoe UI" panose="020B0502040204020203" pitchFamily="34" charset="0"/>
                <a:ea typeface="Meiryo UI" panose="020B0604030504040204" pitchFamily="50" charset="-128"/>
              </a:rPr>
              <a:t>UP</a:t>
            </a:r>
            <a:endParaRPr kumimoji="1" lang="ja-JP" altLang="en-US" sz="2400" b="1" dirty="0"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sp>
        <p:nvSpPr>
          <p:cNvPr id="39" name="矢印: 右 38">
            <a:extLst>
              <a:ext uri="{FF2B5EF4-FFF2-40B4-BE49-F238E27FC236}">
                <a16:creationId xmlns:a16="http://schemas.microsoft.com/office/drawing/2014/main" id="{803F37A4-8E84-4A5C-8EEA-65D9949C9B61}"/>
              </a:ext>
            </a:extLst>
          </p:cNvPr>
          <p:cNvSpPr/>
          <p:nvPr/>
        </p:nvSpPr>
        <p:spPr>
          <a:xfrm>
            <a:off x="6961094" y="5530447"/>
            <a:ext cx="573741" cy="330085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BA35E75-3807-4B71-AAAB-6EA4168A1AD4}"/>
              </a:ext>
            </a:extLst>
          </p:cNvPr>
          <p:cNvSpPr txBox="1"/>
          <p:nvPr/>
        </p:nvSpPr>
        <p:spPr>
          <a:xfrm>
            <a:off x="6440619" y="2370116"/>
            <a:ext cx="152955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2400" dirty="0">
                <a:latin typeface="Segoe UI" panose="020B0502040204020203" pitchFamily="34" charset="0"/>
                <a:ea typeface="Meiryo UI" panose="020B0604030504040204" pitchFamily="50" charset="-128"/>
              </a:rPr>
              <a:t>+10.54%</a:t>
            </a:r>
            <a:endParaRPr kumimoji="1" lang="ja-JP" altLang="en-US" sz="2400" dirty="0"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F1D190C-5C55-46E0-B84B-5B006C776338}"/>
              </a:ext>
            </a:extLst>
          </p:cNvPr>
          <p:cNvSpPr txBox="1"/>
          <p:nvPr/>
        </p:nvSpPr>
        <p:spPr>
          <a:xfrm>
            <a:off x="6665037" y="4517396"/>
            <a:ext cx="152955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2400" dirty="0">
                <a:latin typeface="Segoe UI" panose="020B0502040204020203" pitchFamily="34" charset="0"/>
                <a:ea typeface="Meiryo UI" panose="020B0604030504040204" pitchFamily="50" charset="-128"/>
              </a:rPr>
              <a:t>+2.83%</a:t>
            </a:r>
            <a:endParaRPr kumimoji="1" lang="ja-JP" altLang="en-US" sz="2400" dirty="0"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499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4" grpId="0" animBg="1"/>
      <p:bldP spid="25" grpId="0" animBg="1"/>
      <p:bldP spid="31" grpId="0"/>
      <p:bldP spid="36" grpId="0"/>
      <p:bldP spid="39" grpId="0" animBg="1"/>
      <p:bldP spid="3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E8F949-E3C7-46F2-B9F5-0D0FB79BD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導入　</a:t>
            </a:r>
            <a:r>
              <a:rPr kumimoji="1" lang="ja-JP" altLang="en-US" sz="3600" dirty="0"/>
              <a:t>－手話</a:t>
            </a:r>
            <a:endParaRPr kumimoji="1" lang="ja-JP" altLang="en-US" dirty="0"/>
          </a:p>
        </p:txBody>
      </p:sp>
      <p:pic>
        <p:nvPicPr>
          <p:cNvPr id="5" name="20190101">
            <a:hlinkClick r:id="" action="ppaction://media"/>
            <a:extLst>
              <a:ext uri="{FF2B5EF4-FFF2-40B4-BE49-F238E27FC236}">
                <a16:creationId xmlns:a16="http://schemas.microsoft.com/office/drawing/2014/main" id="{BBCDC7FE-E955-4A54-AB7F-DA253036150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48182" r="3788"/>
          <a:stretch>
            <a:fillRect/>
          </a:stretch>
        </p:blipFill>
        <p:spPr>
          <a:xfrm>
            <a:off x="7808815" y="1473201"/>
            <a:ext cx="3743179" cy="4383314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18C6CE4-A85D-428C-B6F0-6150C9ED2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05D0-D92D-49EF-9140-33A0789B8273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3737BE9F-4B6B-452E-82A1-32D9FA3E0FD9}"/>
              </a:ext>
            </a:extLst>
          </p:cNvPr>
          <p:cNvSpPr txBox="1">
            <a:spLocks/>
          </p:cNvSpPr>
          <p:nvPr/>
        </p:nvSpPr>
        <p:spPr>
          <a:xfrm>
            <a:off x="514905" y="1473693"/>
            <a:ext cx="11141476" cy="4703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 baseline="0">
                <a:solidFill>
                  <a:schemeClr val="tx1"/>
                </a:solidFill>
                <a:latin typeface="Segoe UI" panose="020B0502040204020203" pitchFamily="34" charset="0"/>
                <a:ea typeface="Meiryo UI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 baseline="0">
                <a:solidFill>
                  <a:schemeClr val="tx1"/>
                </a:solidFill>
                <a:latin typeface="Segoe UI" panose="020B0502040204020203" pitchFamily="34" charset="0"/>
                <a:ea typeface="Meiryo UI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 baseline="0">
                <a:solidFill>
                  <a:schemeClr val="tx1"/>
                </a:solidFill>
                <a:latin typeface="Segoe UI" panose="020B0502040204020203" pitchFamily="34" charset="0"/>
                <a:ea typeface="Meiryo UI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Segoe UI" panose="020B0502040204020203" pitchFamily="34" charset="0"/>
                <a:ea typeface="Meiryo UI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Segoe UI" panose="020B0502040204020203" pitchFamily="34" charset="0"/>
                <a:ea typeface="Meiryo UI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Yu Gothic" panose="020B0400000000000000" pitchFamily="50" charset="-128"/>
              <a:buChar char="☺"/>
            </a:pPr>
            <a:r>
              <a:rPr lang="ja-JP" altLang="en-US" dirty="0"/>
              <a:t> 最も円滑なコミュニケーション手段</a:t>
            </a:r>
            <a:endParaRPr lang="en-US" altLang="ja-JP" dirty="0"/>
          </a:p>
          <a:p>
            <a:pPr>
              <a:buFont typeface="Yu Gothic" panose="020B0400000000000000" pitchFamily="50" charset="-128"/>
              <a:buChar char="☺"/>
            </a:pPr>
            <a:r>
              <a:rPr lang="en-US" altLang="ja-JP" dirty="0"/>
              <a:t> </a:t>
            </a:r>
            <a:r>
              <a:rPr lang="ja-JP" altLang="en-US" dirty="0"/>
              <a:t>細かなニュアンスを伝えられる</a:t>
            </a:r>
            <a:endParaRPr lang="en-US" altLang="ja-JP" dirty="0"/>
          </a:p>
          <a:p>
            <a:pPr>
              <a:buFont typeface="Yu Gothic" panose="020B0400000000000000" pitchFamily="50" charset="-128"/>
              <a:buChar char="☹"/>
            </a:pPr>
            <a:r>
              <a:rPr lang="ja-JP" altLang="en-US" dirty="0"/>
              <a:t> 習得・・・時間と労力が必要</a:t>
            </a:r>
            <a:endParaRPr lang="en-US" altLang="ja-JP" dirty="0"/>
          </a:p>
          <a:p>
            <a:pPr lvl="1"/>
            <a:r>
              <a:rPr lang="ja-JP" altLang="en-US" dirty="0"/>
              <a:t>語彙が多い</a:t>
            </a:r>
            <a:endParaRPr lang="en-US" altLang="ja-JP" dirty="0"/>
          </a:p>
          <a:p>
            <a:pPr lvl="1"/>
            <a:r>
              <a:rPr lang="ja-JP" altLang="en-US" dirty="0"/>
              <a:t>表現が複雑</a:t>
            </a:r>
            <a:endParaRPr lang="en-US" altLang="ja-JP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B75A65F-3F06-4692-827E-87F9C83B7A49}"/>
              </a:ext>
            </a:extLst>
          </p:cNvPr>
          <p:cNvSpPr txBox="1"/>
          <p:nvPr/>
        </p:nvSpPr>
        <p:spPr>
          <a:xfrm>
            <a:off x="1198073" y="4376987"/>
            <a:ext cx="5048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>
                <a:solidFill>
                  <a:srgbClr val="FF0000"/>
                </a:solidFill>
                <a:latin typeface="Segoe UI" panose="020B0502040204020203" pitchFamily="34" charset="0"/>
                <a:ea typeface="Meiryo UI" panose="020B0604030504040204" pitchFamily="50" charset="-128"/>
              </a:rPr>
              <a:t>手話の自動認識</a:t>
            </a: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492A80F5-532F-4E74-B7B5-4ED2D8B2402E}"/>
              </a:ext>
            </a:extLst>
          </p:cNvPr>
          <p:cNvGrpSpPr/>
          <p:nvPr/>
        </p:nvGrpSpPr>
        <p:grpSpPr>
          <a:xfrm>
            <a:off x="2309621" y="5195042"/>
            <a:ext cx="4437444" cy="1331861"/>
            <a:chOff x="3934239" y="3999955"/>
            <a:chExt cx="6271086" cy="1882213"/>
          </a:xfrm>
        </p:grpSpPr>
        <p:sp>
          <p:nvSpPr>
            <p:cNvPr id="11" name="矢印: 右 10">
              <a:extLst>
                <a:ext uri="{FF2B5EF4-FFF2-40B4-BE49-F238E27FC236}">
                  <a16:creationId xmlns:a16="http://schemas.microsoft.com/office/drawing/2014/main" id="{7C94B947-D43E-4782-A5B4-AF824AB4FD7B}"/>
                </a:ext>
              </a:extLst>
            </p:cNvPr>
            <p:cNvSpPr/>
            <p:nvPr/>
          </p:nvSpPr>
          <p:spPr>
            <a:xfrm>
              <a:off x="3934239" y="4647857"/>
              <a:ext cx="4465982" cy="5864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2429EFF7-57A2-48D5-BA24-B9463133D1B1}"/>
                </a:ext>
              </a:extLst>
            </p:cNvPr>
            <p:cNvSpPr/>
            <p:nvPr/>
          </p:nvSpPr>
          <p:spPr>
            <a:xfrm>
              <a:off x="4651515" y="3999955"/>
              <a:ext cx="2726589" cy="188221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8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Segoe UI" panose="020B0502040204020203" pitchFamily="34" charset="0"/>
                </a:rPr>
                <a:t>認識器</a:t>
              </a:r>
              <a:endParaRPr kumimoji="1" lang="ja-JP" altLang="en-US" sz="2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egoe UI" panose="020B0502040204020203" pitchFamily="34" charset="0"/>
              </a:endParaRPr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85C4D618-0A2D-461F-B404-4F3E038716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4848" y="3999955"/>
              <a:ext cx="1590477" cy="1882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00419">
            <a:hlinkClick r:id="" action="ppaction://media"/>
            <a:extLst>
              <a:ext uri="{FF2B5EF4-FFF2-40B4-BE49-F238E27FC236}">
                <a16:creationId xmlns:a16="http://schemas.microsoft.com/office/drawing/2014/main" id="{D79AD370-0582-4427-85BB-3988BE41A70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11556" t="11810" r="11596" b="12693"/>
          <a:stretch/>
        </p:blipFill>
        <p:spPr>
          <a:xfrm>
            <a:off x="764328" y="5154227"/>
            <a:ext cx="1397248" cy="1372676"/>
          </a:xfrm>
          <a:prstGeom prst="rect">
            <a:avLst/>
          </a:prstGeom>
        </p:spPr>
      </p:pic>
      <p:sp>
        <p:nvSpPr>
          <p:cNvPr id="19" name="矢印: 下 18">
            <a:extLst>
              <a:ext uri="{FF2B5EF4-FFF2-40B4-BE49-F238E27FC236}">
                <a16:creationId xmlns:a16="http://schemas.microsoft.com/office/drawing/2014/main" id="{460F6809-38B0-4A1D-A6F0-A8D62F4BB686}"/>
              </a:ext>
            </a:extLst>
          </p:cNvPr>
          <p:cNvSpPr/>
          <p:nvPr/>
        </p:nvSpPr>
        <p:spPr>
          <a:xfrm>
            <a:off x="3430275" y="4008091"/>
            <a:ext cx="584072" cy="329525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14412E-6F24-41B6-AC4B-C6DCBCAE74D4}"/>
              </a:ext>
            </a:extLst>
          </p:cNvPr>
          <p:cNvSpPr/>
          <p:nvPr/>
        </p:nvSpPr>
        <p:spPr>
          <a:xfrm>
            <a:off x="514905" y="1473201"/>
            <a:ext cx="6414813" cy="25213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239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 mute="1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9" grpId="0"/>
      <p:bldP spid="19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>
            <a:extLst>
              <a:ext uri="{FF2B5EF4-FFF2-40B4-BE49-F238E27FC236}">
                <a16:creationId xmlns:a16="http://schemas.microsoft.com/office/drawing/2014/main" id="{6B05F9CD-4271-4719-95AF-9099C08CAD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4829" y="2708762"/>
            <a:ext cx="4895910" cy="150024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38EA4DB8-F906-4E76-AF95-D1CF73AC0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実験結果　</a:t>
            </a:r>
            <a:r>
              <a:rPr kumimoji="1" lang="ja-JP" altLang="en-US" sz="3600" dirty="0"/>
              <a:t>－</a:t>
            </a:r>
            <a:r>
              <a:rPr kumimoji="1" lang="en-US" altLang="ja-JP" sz="3600" dirty="0"/>
              <a:t>WLASL100</a:t>
            </a:r>
            <a:r>
              <a:rPr lang="ja-JP" altLang="en-US" sz="3600" dirty="0"/>
              <a:t>（骨格</a:t>
            </a:r>
            <a:r>
              <a:rPr kumimoji="1" lang="ja-JP" altLang="en-US" sz="3600" dirty="0"/>
              <a:t>ストリームの有効性）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FB670FC-0112-4517-B3A9-9034D20D8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05D0-D92D-49EF-9140-33A0789B8273}" type="slidenum">
              <a:rPr kumimoji="1" lang="ja-JP" altLang="en-US" smtClean="0"/>
              <a:t>19</a:t>
            </a:fld>
            <a:endParaRPr kumimoji="1" lang="ja-JP" altLang="en-US"/>
          </a:p>
        </p:txBody>
      </p:sp>
      <p:graphicFrame>
        <p:nvGraphicFramePr>
          <p:cNvPr id="16" name="コンテンツ プレースホルダー 4">
            <a:extLst>
              <a:ext uri="{FF2B5EF4-FFF2-40B4-BE49-F238E27FC236}">
                <a16:creationId xmlns:a16="http://schemas.microsoft.com/office/drawing/2014/main" id="{6DE313C1-D7BC-49FA-BD8D-ACFD5AF058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8869979"/>
              </p:ext>
            </p:extLst>
          </p:nvPr>
        </p:nvGraphicFramePr>
        <p:xfrm>
          <a:off x="381000" y="1876612"/>
          <a:ext cx="6531428" cy="298773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84039">
                  <a:extLst>
                    <a:ext uri="{9D8B030D-6E8A-4147-A177-3AD203B41FA5}">
                      <a16:colId xmlns:a16="http://schemas.microsoft.com/office/drawing/2014/main" val="2755918223"/>
                    </a:ext>
                  </a:extLst>
                </a:gridCol>
                <a:gridCol w="943196">
                  <a:extLst>
                    <a:ext uri="{9D8B030D-6E8A-4147-A177-3AD203B41FA5}">
                      <a16:colId xmlns:a16="http://schemas.microsoft.com/office/drawing/2014/main" val="1702575097"/>
                    </a:ext>
                  </a:extLst>
                </a:gridCol>
                <a:gridCol w="943196">
                  <a:extLst>
                    <a:ext uri="{9D8B030D-6E8A-4147-A177-3AD203B41FA5}">
                      <a16:colId xmlns:a16="http://schemas.microsoft.com/office/drawing/2014/main" val="2380073559"/>
                    </a:ext>
                  </a:extLst>
                </a:gridCol>
                <a:gridCol w="1295994">
                  <a:extLst>
                    <a:ext uri="{9D8B030D-6E8A-4147-A177-3AD203B41FA5}">
                      <a16:colId xmlns:a16="http://schemas.microsoft.com/office/drawing/2014/main" val="4043703620"/>
                    </a:ext>
                  </a:extLst>
                </a:gridCol>
                <a:gridCol w="1865003">
                  <a:extLst>
                    <a:ext uri="{9D8B030D-6E8A-4147-A177-3AD203B41FA5}">
                      <a16:colId xmlns:a16="http://schemas.microsoft.com/office/drawing/2014/main" val="3917947098"/>
                    </a:ext>
                  </a:extLst>
                </a:gridCol>
              </a:tblGrid>
              <a:tr h="70840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Model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Flow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Local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Skeleton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WLASL100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6116664"/>
                  </a:ext>
                </a:extLst>
              </a:tr>
              <a:tr h="52483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Baseline 1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solidFill>
                          <a:schemeClr val="accent4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solidFill>
                          <a:schemeClr val="accent6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65.89</a:t>
                      </a:r>
                      <a:endParaRPr kumimoji="1" lang="ja-JP" alt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extLst>
                  <a:ext uri="{0D108BD9-81ED-4DB2-BD59-A6C34878D82A}">
                    <a16:rowId xmlns:a16="http://schemas.microsoft.com/office/drawing/2014/main" val="2009039471"/>
                  </a:ext>
                </a:extLst>
              </a:tr>
              <a:tr h="5248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Ours 2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solidFill>
                          <a:schemeClr val="accent2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1" dirty="0">
                          <a:solidFill>
                            <a:schemeClr val="accent6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kumimoji="1" lang="ja-JP" altLang="en-US" sz="2000" b="1" dirty="0">
                        <a:solidFill>
                          <a:schemeClr val="accent6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71.07</a:t>
                      </a:r>
                      <a:endParaRPr kumimoji="1" lang="ja-JP" alt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797685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5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500" dirty="0">
                        <a:solidFill>
                          <a:schemeClr val="accent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500" dirty="0">
                        <a:solidFill>
                          <a:schemeClr val="accent2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500" dirty="0">
                        <a:solidFill>
                          <a:schemeClr val="accent6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5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1818440"/>
                  </a:ext>
                </a:extLst>
              </a:tr>
              <a:tr h="5248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Baseline 2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solidFill>
                            <a:schemeClr val="accent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kumimoji="1" lang="ja-JP" altLang="en-US" sz="2000" dirty="0">
                        <a:solidFill>
                          <a:schemeClr val="accent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solidFill>
                          <a:schemeClr val="accent2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solidFill>
                          <a:schemeClr val="accent6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77.55</a:t>
                      </a:r>
                      <a:endParaRPr kumimoji="1" lang="ja-JP" alt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576903229"/>
                  </a:ext>
                </a:extLst>
              </a:tr>
              <a:tr h="5248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Ours 5</a:t>
                      </a:r>
                      <a:endParaRPr kumimoji="1" lang="ja-JP" altLang="en-US" sz="14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solidFill>
                            <a:schemeClr val="accent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kumimoji="1" lang="ja-JP" altLang="en-US" sz="2000" dirty="0">
                        <a:solidFill>
                          <a:schemeClr val="accent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000" dirty="0">
                        <a:solidFill>
                          <a:schemeClr val="accent2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solidFill>
                            <a:schemeClr val="accent6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kumimoji="1" lang="ja-JP" altLang="en-US" sz="2000" dirty="0">
                        <a:solidFill>
                          <a:schemeClr val="accent6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78.05</a:t>
                      </a:r>
                      <a:endParaRPr kumimoji="1" lang="ja-JP" alt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extLst>
                  <a:ext uri="{0D108BD9-81ED-4DB2-BD59-A6C34878D82A}">
                    <a16:rowId xmlns:a16="http://schemas.microsoft.com/office/drawing/2014/main" val="1305601885"/>
                  </a:ext>
                </a:extLst>
              </a:tr>
            </a:tbl>
          </a:graphicData>
        </a:graphic>
      </p:graphicFrame>
      <p:pic>
        <p:nvPicPr>
          <p:cNvPr id="18" name="図 17">
            <a:extLst>
              <a:ext uri="{FF2B5EF4-FFF2-40B4-BE49-F238E27FC236}">
                <a16:creationId xmlns:a16="http://schemas.microsoft.com/office/drawing/2014/main" id="{B5631A48-CE5C-42C3-8468-55C9D229FB8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4829" y="1473200"/>
            <a:ext cx="4895910" cy="1035465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8694A294-EA03-4161-A3A0-62CC5EDC151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4829" y="4409102"/>
            <a:ext cx="4895910" cy="530360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3EC2682-0357-4170-A47D-5D2D879DD47E}"/>
              </a:ext>
            </a:extLst>
          </p:cNvPr>
          <p:cNvSpPr txBox="1"/>
          <p:nvPr/>
        </p:nvSpPr>
        <p:spPr>
          <a:xfrm>
            <a:off x="535620" y="1501080"/>
            <a:ext cx="62627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latin typeface="Segoe UI" panose="020B0502040204020203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WLASL100</a:t>
            </a:r>
            <a:r>
              <a:rPr lang="ja-JP" altLang="en-US" dirty="0">
                <a:latin typeface="Segoe UI" panose="020B0502040204020203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での実験結果．数値は正解率</a:t>
            </a:r>
            <a:r>
              <a:rPr lang="en-US" altLang="ja-JP" dirty="0">
                <a:latin typeface="Segoe UI" panose="020B0502040204020203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(%)</a:t>
            </a:r>
            <a:r>
              <a:rPr lang="ja-JP" altLang="en-US" dirty="0">
                <a:latin typeface="Segoe UI" panose="020B0502040204020203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．</a:t>
            </a:r>
          </a:p>
        </p:txBody>
      </p:sp>
      <p:sp>
        <p:nvSpPr>
          <p:cNvPr id="5" name="矢印: 左カーブ 4">
            <a:extLst>
              <a:ext uri="{FF2B5EF4-FFF2-40B4-BE49-F238E27FC236}">
                <a16:creationId xmlns:a16="http://schemas.microsoft.com/office/drawing/2014/main" id="{EFD7317E-566A-4CB9-AC62-A9D9C4EC29F1}"/>
              </a:ext>
            </a:extLst>
          </p:cNvPr>
          <p:cNvSpPr/>
          <p:nvPr/>
        </p:nvSpPr>
        <p:spPr>
          <a:xfrm>
            <a:off x="6432176" y="2881902"/>
            <a:ext cx="250726" cy="488576"/>
          </a:xfrm>
          <a:prstGeom prst="curvedLeftArrow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100000">
                <a:schemeClr val="accent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2" name="矢印: 左カーブ 21">
            <a:extLst>
              <a:ext uri="{FF2B5EF4-FFF2-40B4-BE49-F238E27FC236}">
                <a16:creationId xmlns:a16="http://schemas.microsoft.com/office/drawing/2014/main" id="{7DF855C1-372A-4168-810A-0CFA47D22003}"/>
              </a:ext>
            </a:extLst>
          </p:cNvPr>
          <p:cNvSpPr/>
          <p:nvPr/>
        </p:nvSpPr>
        <p:spPr>
          <a:xfrm>
            <a:off x="6433114" y="4067646"/>
            <a:ext cx="250726" cy="488576"/>
          </a:xfrm>
          <a:prstGeom prst="curvedLeftArrow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100000">
                <a:schemeClr val="accent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1" name="矢印: 左カーブ 10">
            <a:extLst>
              <a:ext uri="{FF2B5EF4-FFF2-40B4-BE49-F238E27FC236}">
                <a16:creationId xmlns:a16="http://schemas.microsoft.com/office/drawing/2014/main" id="{DFF5C4B7-5279-435B-9D42-1DFB800716DA}"/>
              </a:ext>
            </a:extLst>
          </p:cNvPr>
          <p:cNvSpPr/>
          <p:nvPr/>
        </p:nvSpPr>
        <p:spPr>
          <a:xfrm>
            <a:off x="4607562" y="2879567"/>
            <a:ext cx="250726" cy="488576"/>
          </a:xfrm>
          <a:prstGeom prst="curvedLeftArrow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100000">
                <a:schemeClr val="accent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2" name="矢印: 左カーブ 11">
            <a:extLst>
              <a:ext uri="{FF2B5EF4-FFF2-40B4-BE49-F238E27FC236}">
                <a16:creationId xmlns:a16="http://schemas.microsoft.com/office/drawing/2014/main" id="{85285C57-5F5D-4D35-8F58-FE6E541445DF}"/>
              </a:ext>
            </a:extLst>
          </p:cNvPr>
          <p:cNvSpPr/>
          <p:nvPr/>
        </p:nvSpPr>
        <p:spPr>
          <a:xfrm>
            <a:off x="4608500" y="4065311"/>
            <a:ext cx="250726" cy="488576"/>
          </a:xfrm>
          <a:prstGeom prst="curvedLeftArrow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100000">
                <a:schemeClr val="accent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8D171372-6F82-4201-B77F-B29F607218F7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4881373" y="3255843"/>
            <a:ext cx="278455" cy="222448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42F13420-01E2-4E26-9C7B-8D6FF012222F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4886796" y="4473388"/>
            <a:ext cx="273032" cy="10069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C64C0B4-FF14-4FA4-96AB-3C6E3EF287DF}"/>
              </a:ext>
            </a:extLst>
          </p:cNvPr>
          <p:cNvSpPr txBox="1"/>
          <p:nvPr/>
        </p:nvSpPr>
        <p:spPr>
          <a:xfrm>
            <a:off x="3407228" y="5480326"/>
            <a:ext cx="35052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>
                <a:latin typeface="Segoe UI" panose="020B0502040204020203" pitchFamily="34" charset="0"/>
                <a:ea typeface="Meiryo UI" panose="020B0604030504040204" pitchFamily="50" charset="-128"/>
              </a:rPr>
              <a:t>骨格</a:t>
            </a:r>
            <a:r>
              <a:rPr kumimoji="1" lang="ja-JP" altLang="en-US" sz="2400" dirty="0">
                <a:latin typeface="Segoe UI" panose="020B0502040204020203" pitchFamily="34" charset="0"/>
                <a:ea typeface="Meiryo UI" panose="020B0604030504040204" pitchFamily="50" charset="-128"/>
              </a:rPr>
              <a:t>ストリームの付与</a:t>
            </a:r>
          </a:p>
        </p:txBody>
      </p: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6E9985A6-98D0-4993-BCD2-83333476E004}"/>
              </a:ext>
            </a:extLst>
          </p:cNvPr>
          <p:cNvCxnSpPr>
            <a:cxnSpLocks/>
            <a:stCxn id="28" idx="2"/>
            <a:endCxn id="25" idx="0"/>
          </p:cNvCxnSpPr>
          <p:nvPr/>
        </p:nvCxnSpPr>
        <p:spPr>
          <a:xfrm>
            <a:off x="7205394" y="2831781"/>
            <a:ext cx="1683111" cy="26485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7B1BB92D-02E3-41B4-90B4-CD82119F2BA5}"/>
              </a:ext>
            </a:extLst>
          </p:cNvPr>
          <p:cNvCxnSpPr>
            <a:cxnSpLocks/>
            <a:stCxn id="29" idx="2"/>
            <a:endCxn id="25" idx="0"/>
          </p:cNvCxnSpPr>
          <p:nvPr/>
        </p:nvCxnSpPr>
        <p:spPr>
          <a:xfrm>
            <a:off x="7429812" y="4979061"/>
            <a:ext cx="1458693" cy="50126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BCCDBF3-18EC-46A2-8399-FFF78296B702}"/>
              </a:ext>
            </a:extLst>
          </p:cNvPr>
          <p:cNvSpPr txBox="1"/>
          <p:nvPr/>
        </p:nvSpPr>
        <p:spPr>
          <a:xfrm>
            <a:off x="7135905" y="5480326"/>
            <a:ext cx="35052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 dirty="0">
                <a:latin typeface="Segoe UI" panose="020B0502040204020203" pitchFamily="34" charset="0"/>
                <a:ea typeface="Meiryo UI" panose="020B0604030504040204" pitchFamily="50" charset="-128"/>
              </a:rPr>
              <a:t>正解率</a:t>
            </a:r>
            <a:r>
              <a:rPr kumimoji="1" lang="en-US" altLang="ja-JP" sz="2400" b="1" dirty="0">
                <a:latin typeface="Segoe UI" panose="020B0502040204020203" pitchFamily="34" charset="0"/>
                <a:ea typeface="Meiryo UI" panose="020B0604030504040204" pitchFamily="50" charset="-128"/>
              </a:rPr>
              <a:t>UP</a:t>
            </a:r>
            <a:endParaRPr kumimoji="1" lang="ja-JP" altLang="en-US" sz="2400" b="1" dirty="0"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sp>
        <p:nvSpPr>
          <p:cNvPr id="26" name="矢印: 右 25">
            <a:extLst>
              <a:ext uri="{FF2B5EF4-FFF2-40B4-BE49-F238E27FC236}">
                <a16:creationId xmlns:a16="http://schemas.microsoft.com/office/drawing/2014/main" id="{D02AE6F9-CC50-4FA4-809B-B3A2972A386D}"/>
              </a:ext>
            </a:extLst>
          </p:cNvPr>
          <p:cNvSpPr/>
          <p:nvPr/>
        </p:nvSpPr>
        <p:spPr>
          <a:xfrm>
            <a:off x="7064829" y="5537792"/>
            <a:ext cx="573741" cy="330085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F7D84E2-32EE-462C-9DA3-87C32E458AB4}"/>
              </a:ext>
            </a:extLst>
          </p:cNvPr>
          <p:cNvSpPr txBox="1"/>
          <p:nvPr/>
        </p:nvSpPr>
        <p:spPr>
          <a:xfrm>
            <a:off x="6440619" y="2370116"/>
            <a:ext cx="152955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2400" dirty="0">
                <a:latin typeface="Segoe UI" panose="020B0502040204020203" pitchFamily="34" charset="0"/>
                <a:ea typeface="Meiryo UI" panose="020B0604030504040204" pitchFamily="50" charset="-128"/>
              </a:rPr>
              <a:t>+5.18%</a:t>
            </a:r>
            <a:endParaRPr kumimoji="1" lang="ja-JP" altLang="en-US" sz="2400" dirty="0"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7E3B493B-8A20-4271-8ADA-886B4B51CD31}"/>
              </a:ext>
            </a:extLst>
          </p:cNvPr>
          <p:cNvSpPr txBox="1"/>
          <p:nvPr/>
        </p:nvSpPr>
        <p:spPr>
          <a:xfrm>
            <a:off x="6665037" y="4517396"/>
            <a:ext cx="152955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2400" dirty="0">
                <a:latin typeface="Segoe UI" panose="020B0502040204020203" pitchFamily="34" charset="0"/>
                <a:ea typeface="Meiryo UI" panose="020B0604030504040204" pitchFamily="50" charset="-128"/>
              </a:rPr>
              <a:t>+0.50%</a:t>
            </a:r>
            <a:endParaRPr kumimoji="1" lang="ja-JP" altLang="en-US" sz="2400" dirty="0"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193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11" grpId="0" animBg="1"/>
      <p:bldP spid="12" grpId="0" animBg="1"/>
      <p:bldP spid="15" grpId="0"/>
      <p:bldP spid="25" grpId="0"/>
      <p:bldP spid="26" grpId="0" animBg="1"/>
      <p:bldP spid="28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C514C1-929F-44CD-BFA7-B457876EA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実験結果　</a:t>
            </a:r>
            <a:r>
              <a:rPr kumimoji="1" lang="ja-JP" altLang="en-US" sz="3600" dirty="0"/>
              <a:t>－</a:t>
            </a:r>
            <a:r>
              <a:rPr kumimoji="1" lang="en-US" altLang="ja-JP" sz="3600" dirty="0"/>
              <a:t>WLASL</a:t>
            </a:r>
            <a:r>
              <a:rPr kumimoji="1" lang="ja-JP" altLang="en-US" sz="3600" dirty="0"/>
              <a:t>（スケーラビリティ）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C924BB8-40D8-4AD3-9D51-2D2807B28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05D0-D92D-49EF-9140-33A0789B8273}" type="slidenum">
              <a:rPr kumimoji="1" lang="ja-JP" altLang="en-US" smtClean="0"/>
              <a:t>20</a:t>
            </a:fld>
            <a:endParaRPr kumimoji="1" lang="ja-JP" altLang="en-US"/>
          </a:p>
        </p:txBody>
      </p:sp>
      <p:graphicFrame>
        <p:nvGraphicFramePr>
          <p:cNvPr id="5" name="グラフ 4">
            <a:extLst>
              <a:ext uri="{FF2B5EF4-FFF2-40B4-BE49-F238E27FC236}">
                <a16:creationId xmlns:a16="http://schemas.microsoft.com/office/drawing/2014/main" id="{9CAA920F-EE64-4B8B-A7EE-97F1A4F81D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3791361"/>
              </p:ext>
            </p:extLst>
          </p:nvPr>
        </p:nvGraphicFramePr>
        <p:xfrm>
          <a:off x="215177" y="1642304"/>
          <a:ext cx="9470571" cy="41692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C31F003-1970-426C-8491-135007C8C1DE}"/>
              </a:ext>
            </a:extLst>
          </p:cNvPr>
          <p:cNvSpPr txBox="1"/>
          <p:nvPr/>
        </p:nvSpPr>
        <p:spPr>
          <a:xfrm>
            <a:off x="1674479" y="5894686"/>
            <a:ext cx="1632857" cy="468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latin typeface="Segoe UI" panose="020B0502040204020203" pitchFamily="34" charset="0"/>
                <a:ea typeface="Meiryo UI" panose="020B0604030504040204" pitchFamily="50" charset="-128"/>
              </a:rPr>
              <a:t>WLASL100</a:t>
            </a:r>
            <a:endParaRPr kumimoji="1" lang="ja-JP" altLang="en-US" sz="2400" dirty="0"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5FCB2D8-0D06-4543-940A-8618954FCF3A}"/>
              </a:ext>
            </a:extLst>
          </p:cNvPr>
          <p:cNvSpPr txBox="1"/>
          <p:nvPr/>
        </p:nvSpPr>
        <p:spPr>
          <a:xfrm>
            <a:off x="3568593" y="5894686"/>
            <a:ext cx="1632857" cy="468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latin typeface="Segoe UI" panose="020B0502040204020203" pitchFamily="34" charset="0"/>
                <a:ea typeface="Meiryo UI" panose="020B0604030504040204" pitchFamily="50" charset="-128"/>
              </a:rPr>
              <a:t>WLASL300</a:t>
            </a:r>
            <a:endParaRPr kumimoji="1" lang="ja-JP" altLang="en-US" sz="2400" dirty="0"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06AF2C2-4B79-4EB9-8A7C-6DD8E85EF801}"/>
              </a:ext>
            </a:extLst>
          </p:cNvPr>
          <p:cNvSpPr txBox="1"/>
          <p:nvPr/>
        </p:nvSpPr>
        <p:spPr>
          <a:xfrm>
            <a:off x="5538908" y="5894686"/>
            <a:ext cx="1785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latin typeface="Segoe UI" panose="020B0502040204020203" pitchFamily="34" charset="0"/>
                <a:ea typeface="Meiryo UI" panose="020B0604030504040204" pitchFamily="50" charset="-128"/>
              </a:rPr>
              <a:t>WLASL1000</a:t>
            </a:r>
            <a:endParaRPr kumimoji="1" lang="ja-JP" altLang="en-US" sz="2400" dirty="0"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FBF5981-D384-4540-9C6E-3AD57E264DE8}"/>
              </a:ext>
            </a:extLst>
          </p:cNvPr>
          <p:cNvSpPr txBox="1"/>
          <p:nvPr/>
        </p:nvSpPr>
        <p:spPr>
          <a:xfrm>
            <a:off x="7509222" y="5894685"/>
            <a:ext cx="1785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latin typeface="Segoe UI" panose="020B0502040204020203" pitchFamily="34" charset="0"/>
                <a:ea typeface="Meiryo UI" panose="020B0604030504040204" pitchFamily="50" charset="-128"/>
              </a:rPr>
              <a:t>WLASL2000</a:t>
            </a:r>
            <a:endParaRPr kumimoji="1" lang="ja-JP" altLang="en-US" sz="2400" dirty="0"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2F3DCB0-D85B-42C3-938F-ABD98612C2D5}"/>
              </a:ext>
            </a:extLst>
          </p:cNvPr>
          <p:cNvSpPr txBox="1"/>
          <p:nvPr/>
        </p:nvSpPr>
        <p:spPr>
          <a:xfrm>
            <a:off x="9108141" y="1722295"/>
            <a:ext cx="2940424" cy="19491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latin typeface="Segoe UI" panose="020B0502040204020203" pitchFamily="34" charset="0"/>
                <a:ea typeface="Meiryo UI" panose="020B0604030504040204" pitchFamily="50" charset="-128"/>
              </a:rPr>
              <a:t>全てのサブセットで提案手法が</a:t>
            </a:r>
            <a:br>
              <a:rPr lang="en-US" altLang="ja-JP" sz="2800" dirty="0">
                <a:latin typeface="Segoe UI" panose="020B0502040204020203" pitchFamily="34" charset="0"/>
                <a:ea typeface="Meiryo UI" panose="020B0604030504040204" pitchFamily="50" charset="-128"/>
              </a:rPr>
            </a:br>
            <a:r>
              <a:rPr lang="ja-JP" altLang="en-US" sz="2800" dirty="0">
                <a:latin typeface="Segoe UI" panose="020B0502040204020203" pitchFamily="34" charset="0"/>
                <a:ea typeface="Meiryo UI" panose="020B0604030504040204" pitchFamily="50" charset="-128"/>
              </a:rPr>
              <a:t>従来手法を上回る</a:t>
            </a:r>
            <a:endParaRPr kumimoji="1" lang="ja-JP" altLang="en-US" sz="2800" dirty="0"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0739CF7-020D-4FD9-85CE-3371639BEB9E}"/>
              </a:ext>
            </a:extLst>
          </p:cNvPr>
          <p:cNvSpPr txBox="1"/>
          <p:nvPr/>
        </p:nvSpPr>
        <p:spPr>
          <a:xfrm>
            <a:off x="9108141" y="4362488"/>
            <a:ext cx="2940424" cy="13028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2800" dirty="0">
                <a:latin typeface="Segoe UI" panose="020B0502040204020203" pitchFamily="34" charset="0"/>
                <a:ea typeface="Meiryo UI" panose="020B0604030504040204" pitchFamily="50" charset="-128"/>
              </a:rPr>
              <a:t>クラス数増加に伴い精度が低下</a:t>
            </a:r>
          </a:p>
        </p:txBody>
      </p:sp>
    </p:spTree>
    <p:extLst>
      <p:ext uri="{BB962C8B-B14F-4D97-AF65-F5344CB8AC3E}">
        <p14:creationId xmlns:p14="http://schemas.microsoft.com/office/powerpoint/2010/main" val="277486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EEB55BE-B3E3-49F0-990D-8C39BC8E8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考察　</a:t>
            </a:r>
            <a:r>
              <a:rPr kumimoji="1" lang="ja-JP" altLang="en-US" sz="3600" dirty="0"/>
              <a:t>－スケーラビリティ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AA6EEC4-66A9-48FF-928D-FEC7F3105D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クラス数増加に伴い、認識精度が低下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b="1" dirty="0"/>
              <a:t>（要因）</a:t>
            </a:r>
            <a:endParaRPr kumimoji="1" lang="en-US" altLang="ja-JP" b="1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dirty="0"/>
              <a:t>クラス当たりの動画数の減少</a:t>
            </a: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 dirty="0"/>
              <a:t>手話の表現の曖昧さと多様性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C5F477B-8F9F-4FB1-BE0D-1C9C6C6B1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05D0-D92D-49EF-9140-33A0789B8273}" type="slidenum">
              <a:rPr kumimoji="1" lang="ja-JP" altLang="en-US" smtClean="0"/>
              <a:t>21</a:t>
            </a:fld>
            <a:endParaRPr kumimoji="1" lang="ja-JP" altLang="en-US"/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44F7543E-F3A1-4A98-AD8A-E14DB80E38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893762"/>
              </p:ext>
            </p:extLst>
          </p:nvPr>
        </p:nvGraphicFramePr>
        <p:xfrm>
          <a:off x="5535784" y="2179784"/>
          <a:ext cx="5943599" cy="1981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7235">
                  <a:extLst>
                    <a:ext uri="{9D8B030D-6E8A-4147-A177-3AD203B41FA5}">
                      <a16:colId xmlns:a16="http://schemas.microsoft.com/office/drawing/2014/main" val="1616739081"/>
                    </a:ext>
                  </a:extLst>
                </a:gridCol>
                <a:gridCol w="1266307">
                  <a:extLst>
                    <a:ext uri="{9D8B030D-6E8A-4147-A177-3AD203B41FA5}">
                      <a16:colId xmlns:a16="http://schemas.microsoft.com/office/drawing/2014/main" val="3564344957"/>
                    </a:ext>
                  </a:extLst>
                </a:gridCol>
                <a:gridCol w="1526771">
                  <a:extLst>
                    <a:ext uri="{9D8B030D-6E8A-4147-A177-3AD203B41FA5}">
                      <a16:colId xmlns:a16="http://schemas.microsoft.com/office/drawing/2014/main" val="3059167910"/>
                    </a:ext>
                  </a:extLst>
                </a:gridCol>
                <a:gridCol w="1363286">
                  <a:extLst>
                    <a:ext uri="{9D8B030D-6E8A-4147-A177-3AD203B41FA5}">
                      <a16:colId xmlns:a16="http://schemas.microsoft.com/office/drawing/2014/main" val="3920683273"/>
                    </a:ext>
                  </a:extLst>
                </a:gridCol>
              </a:tblGrid>
              <a:tr h="31831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Subset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#Class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#Video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Mean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7789423"/>
                  </a:ext>
                </a:extLst>
              </a:tr>
              <a:tr h="318314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WLASL100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2,038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20.4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5432113"/>
                  </a:ext>
                </a:extLst>
              </a:tr>
              <a:tr h="318314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WLASL300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300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5,117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17.1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0429898"/>
                  </a:ext>
                </a:extLst>
              </a:tr>
              <a:tr h="318314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WLASL1000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1,000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13,168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13.2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1123477"/>
                  </a:ext>
                </a:extLst>
              </a:tr>
              <a:tr h="318314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WLASL2000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2,000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21,083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10.5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7220698"/>
                  </a:ext>
                </a:extLst>
              </a:tr>
            </a:tbl>
          </a:graphicData>
        </a:graphic>
      </p:graphicFrame>
      <p:pic>
        <p:nvPicPr>
          <p:cNvPr id="6" name="school_clip">
            <a:hlinkClick r:id="" action="ppaction://media"/>
            <a:extLst>
              <a:ext uri="{FF2B5EF4-FFF2-40B4-BE49-F238E27FC236}">
                <a16:creationId xmlns:a16="http://schemas.microsoft.com/office/drawing/2014/main" id="{E6652825-43E1-47E9-9A3D-92AAF88007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14564" r="24034"/>
          <a:stretch/>
        </p:blipFill>
        <p:spPr>
          <a:xfrm>
            <a:off x="3311236" y="4563535"/>
            <a:ext cx="2008909" cy="1826492"/>
          </a:xfrm>
          <a:prstGeom prst="rect">
            <a:avLst/>
          </a:prstGeom>
        </p:spPr>
      </p:pic>
      <p:pic>
        <p:nvPicPr>
          <p:cNvPr id="7" name="paper_clip">
            <a:hlinkClick r:id="" action="ppaction://media"/>
            <a:extLst>
              <a:ext uri="{FF2B5EF4-FFF2-40B4-BE49-F238E27FC236}">
                <a16:creationId xmlns:a16="http://schemas.microsoft.com/office/drawing/2014/main" id="{233790EF-E18E-4F33-9778-8B3EFB47077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2"/>
          <a:srcRect l="18880" t="1" r="18882" b="492"/>
          <a:stretch/>
        </p:blipFill>
        <p:spPr>
          <a:xfrm>
            <a:off x="1094509" y="4563534"/>
            <a:ext cx="2008909" cy="1826492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65A3A85-C979-44D3-AD5B-587D6A624EEA}"/>
              </a:ext>
            </a:extLst>
          </p:cNvPr>
          <p:cNvSpPr txBox="1"/>
          <p:nvPr/>
        </p:nvSpPr>
        <p:spPr>
          <a:xfrm>
            <a:off x="1430176" y="6390026"/>
            <a:ext cx="1337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latin typeface="Segoe UI" panose="020B0502040204020203" pitchFamily="34" charset="0"/>
                <a:ea typeface="Meiryo UI" panose="020B0604030504040204" pitchFamily="50" charset="-128"/>
              </a:rPr>
              <a:t>Paper</a:t>
            </a:r>
            <a:endParaRPr kumimoji="1" lang="ja-JP" altLang="en-US" sz="2000" dirty="0"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9158867-40F4-4271-8FA1-4A6602B82EF7}"/>
              </a:ext>
            </a:extLst>
          </p:cNvPr>
          <p:cNvSpPr txBox="1"/>
          <p:nvPr/>
        </p:nvSpPr>
        <p:spPr>
          <a:xfrm>
            <a:off x="3646904" y="6390026"/>
            <a:ext cx="1337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latin typeface="Segoe UI" panose="020B0502040204020203" pitchFamily="34" charset="0"/>
                <a:ea typeface="Meiryo UI" panose="020B0604030504040204" pitchFamily="50" charset="-128"/>
              </a:rPr>
              <a:t>School</a:t>
            </a:r>
            <a:endParaRPr kumimoji="1" lang="ja-JP" altLang="en-US" sz="2000" dirty="0"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pic>
        <p:nvPicPr>
          <p:cNvPr id="12" name="PIZZA-[version-2]">
            <a:hlinkClick r:id="" action="ppaction://media"/>
            <a:extLst>
              <a:ext uri="{FF2B5EF4-FFF2-40B4-BE49-F238E27FC236}">
                <a16:creationId xmlns:a16="http://schemas.microsoft.com/office/drawing/2014/main" id="{E057EA41-79DA-4975-A1FA-BCD45353AC7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3"/>
          <a:srcRect l="19164" t="226" r="18968" b="-226"/>
          <a:stretch>
            <a:fillRect/>
          </a:stretch>
        </p:blipFill>
        <p:spPr>
          <a:xfrm>
            <a:off x="6580976" y="4563534"/>
            <a:ext cx="2008909" cy="1826492"/>
          </a:xfrm>
          <a:prstGeom prst="rect">
            <a:avLst/>
          </a:prstGeom>
        </p:spPr>
      </p:pic>
      <p:pic>
        <p:nvPicPr>
          <p:cNvPr id="13" name="pizza">
            <a:hlinkClick r:id="" action="ppaction://media"/>
            <a:extLst>
              <a:ext uri="{FF2B5EF4-FFF2-40B4-BE49-F238E27FC236}">
                <a16:creationId xmlns:a16="http://schemas.microsoft.com/office/drawing/2014/main" id="{A7A8A4EF-63B4-4E5A-B5AC-F6DDAC78A5E3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4"/>
          <a:srcRect l="18421" r="19711"/>
          <a:stretch/>
        </p:blipFill>
        <p:spPr>
          <a:xfrm>
            <a:off x="8810851" y="4563534"/>
            <a:ext cx="2008909" cy="1826492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7F40F12-808A-4A93-A61E-E89A1AEA7C56}"/>
              </a:ext>
            </a:extLst>
          </p:cNvPr>
          <p:cNvSpPr txBox="1"/>
          <p:nvPr/>
        </p:nvSpPr>
        <p:spPr>
          <a:xfrm>
            <a:off x="6580976" y="6390026"/>
            <a:ext cx="2008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>
                <a:latin typeface="Segoe UI" panose="020B0502040204020203" pitchFamily="34" charset="0"/>
                <a:ea typeface="Meiryo UI" panose="020B0604030504040204" pitchFamily="50" charset="-128"/>
              </a:rPr>
              <a:t>Pizza version1</a:t>
            </a:r>
            <a:endParaRPr kumimoji="1" lang="ja-JP" altLang="en-US" sz="2000" dirty="0"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9317568-F510-4966-8F38-DEFC97E9452B}"/>
              </a:ext>
            </a:extLst>
          </p:cNvPr>
          <p:cNvSpPr txBox="1"/>
          <p:nvPr/>
        </p:nvSpPr>
        <p:spPr>
          <a:xfrm>
            <a:off x="8814143" y="6390026"/>
            <a:ext cx="2008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>
                <a:latin typeface="Segoe UI" panose="020B0502040204020203" pitchFamily="34" charset="0"/>
                <a:ea typeface="Meiryo UI" panose="020B0604030504040204" pitchFamily="50" charset="-128"/>
              </a:rPr>
              <a:t>Pizza version2</a:t>
            </a:r>
            <a:endParaRPr kumimoji="1" lang="ja-JP" altLang="en-US" sz="2000" dirty="0"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F871F3AD-1DA7-4C8E-898B-25D43E7BA310}"/>
              </a:ext>
            </a:extLst>
          </p:cNvPr>
          <p:cNvCxnSpPr/>
          <p:nvPr/>
        </p:nvCxnSpPr>
        <p:spPr>
          <a:xfrm>
            <a:off x="8639313" y="2699952"/>
            <a:ext cx="0" cy="12356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025F0B4E-5AC2-4674-9759-081B7F1CAB71}"/>
              </a:ext>
            </a:extLst>
          </p:cNvPr>
          <p:cNvCxnSpPr/>
          <p:nvPr/>
        </p:nvCxnSpPr>
        <p:spPr>
          <a:xfrm>
            <a:off x="11485486" y="2699952"/>
            <a:ext cx="0" cy="12356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楕円 18">
            <a:extLst>
              <a:ext uri="{FF2B5EF4-FFF2-40B4-BE49-F238E27FC236}">
                <a16:creationId xmlns:a16="http://schemas.microsoft.com/office/drawing/2014/main" id="{169FA0F6-3971-4AB4-8E91-5D62F407DAD1}"/>
              </a:ext>
            </a:extLst>
          </p:cNvPr>
          <p:cNvSpPr/>
          <p:nvPr/>
        </p:nvSpPr>
        <p:spPr>
          <a:xfrm>
            <a:off x="8680740" y="3287320"/>
            <a:ext cx="590906" cy="59090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8E412CB-9714-4AE3-8BB9-3E9D8DD76FE0}"/>
              </a:ext>
            </a:extLst>
          </p:cNvPr>
          <p:cNvSpPr txBox="1"/>
          <p:nvPr/>
        </p:nvSpPr>
        <p:spPr>
          <a:xfrm>
            <a:off x="8630203" y="3351940"/>
            <a:ext cx="691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>
                <a:latin typeface="Segoe UI" panose="020B0502040204020203" pitchFamily="34" charset="0"/>
                <a:ea typeface="Meiryo UI" panose="020B0604030504040204" pitchFamily="50" charset="-128"/>
              </a:rPr>
              <a:t>増</a:t>
            </a:r>
            <a:endParaRPr kumimoji="1" lang="ja-JP" altLang="en-US" sz="2400" dirty="0"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99E2BCCE-9E6F-4E31-A68C-F21B1B4FB029}"/>
              </a:ext>
            </a:extLst>
          </p:cNvPr>
          <p:cNvSpPr/>
          <p:nvPr/>
        </p:nvSpPr>
        <p:spPr>
          <a:xfrm>
            <a:off x="11577448" y="3426014"/>
            <a:ext cx="590906" cy="59090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C6EBFE1-533E-4451-B80F-1282EEC12295}"/>
              </a:ext>
            </a:extLst>
          </p:cNvPr>
          <p:cNvSpPr txBox="1"/>
          <p:nvPr/>
        </p:nvSpPr>
        <p:spPr>
          <a:xfrm>
            <a:off x="11495703" y="3494284"/>
            <a:ext cx="691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>
                <a:latin typeface="Segoe UI" panose="020B0502040204020203" pitchFamily="34" charset="0"/>
                <a:ea typeface="Meiryo UI" panose="020B0604030504040204" pitchFamily="50" charset="-128"/>
              </a:rPr>
              <a:t>減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1ED3A40-7DA2-4505-8BEB-E002C932C09D}"/>
              </a:ext>
            </a:extLst>
          </p:cNvPr>
          <p:cNvSpPr txBox="1"/>
          <p:nvPr/>
        </p:nvSpPr>
        <p:spPr>
          <a:xfrm>
            <a:off x="10306725" y="1246541"/>
            <a:ext cx="1709057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>
                <a:latin typeface="Segoe UI" panose="020B0502040204020203" pitchFamily="34" charset="0"/>
                <a:ea typeface="Meiryo UI" panose="020B0604030504040204" pitchFamily="50" charset="-128"/>
              </a:rPr>
              <a:t>クラス当たりの動画数の平均</a:t>
            </a:r>
          </a:p>
        </p:txBody>
      </p: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557A164E-1E7C-4FE8-AA79-831B7FEE1BBF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10961916" y="1954427"/>
            <a:ext cx="199338" cy="298983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820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7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4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 mute="1">
                <p:cTn id="38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 mute="1">
                <p:cTn id="39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 mute="1">
                <p:cTn id="45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BBD8F8-0212-4F31-9767-D2E1E0978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精度向上した単語例　“</a:t>
            </a:r>
            <a:r>
              <a:rPr lang="en-US" altLang="ja-JP" dirty="0"/>
              <a:t>man</a:t>
            </a:r>
            <a:r>
              <a:rPr kumimoji="1" lang="ja-JP" altLang="en-US" dirty="0"/>
              <a:t>”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181D9D5-4138-4B99-8A5F-608B866CA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dirty="0"/>
              <a:t>WLASL100</a:t>
            </a:r>
            <a:r>
              <a:rPr lang="ja-JP" altLang="en-US" dirty="0"/>
              <a:t>での “</a:t>
            </a:r>
            <a:r>
              <a:rPr lang="en-US" altLang="ja-JP" dirty="0"/>
              <a:t>man</a:t>
            </a:r>
            <a:r>
              <a:rPr lang="ja-JP" altLang="en-US" dirty="0"/>
              <a:t>” の正解率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0F6314E-A900-4A8A-A83A-C7B1CEF30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05D0-D92D-49EF-9140-33A0789B8273}" type="slidenum">
              <a:rPr kumimoji="1" lang="ja-JP" altLang="en-US" smtClean="0"/>
              <a:t>22</a:t>
            </a:fld>
            <a:endParaRPr kumimoji="1" lang="ja-JP" altLang="en-US"/>
          </a:p>
        </p:txBody>
      </p:sp>
      <p:pic>
        <p:nvPicPr>
          <p:cNvPr id="5" name="man">
            <a:hlinkClick r:id="" action="ppaction://media"/>
            <a:extLst>
              <a:ext uri="{FF2B5EF4-FFF2-40B4-BE49-F238E27FC236}">
                <a16:creationId xmlns:a16="http://schemas.microsoft.com/office/drawing/2014/main" id="{A824695E-EEC8-4D32-90E5-C11AE2A979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25019" t="9435" r="25018"/>
          <a:stretch>
            <a:fillRect/>
          </a:stretch>
        </p:blipFill>
        <p:spPr>
          <a:xfrm>
            <a:off x="2045674" y="4300757"/>
            <a:ext cx="2058491" cy="2072974"/>
          </a:xfrm>
          <a:prstGeom prst="rect">
            <a:avLst/>
          </a:prstGeom>
        </p:spPr>
      </p:pic>
      <p:pic>
        <p:nvPicPr>
          <p:cNvPr id="6" name="woman">
            <a:hlinkClick r:id="" action="ppaction://media"/>
            <a:extLst>
              <a:ext uri="{FF2B5EF4-FFF2-40B4-BE49-F238E27FC236}">
                <a16:creationId xmlns:a16="http://schemas.microsoft.com/office/drawing/2014/main" id="{46A3FE89-D35C-4BD1-8589-D96B89B7598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24958" t="6493" r="25080" b="2942"/>
          <a:stretch>
            <a:fillRect/>
          </a:stretch>
        </p:blipFill>
        <p:spPr>
          <a:xfrm>
            <a:off x="5328136" y="4300757"/>
            <a:ext cx="2058492" cy="2072975"/>
          </a:xfrm>
          <a:prstGeom prst="rect">
            <a:avLst/>
          </a:prstGeom>
        </p:spPr>
      </p:pic>
      <p:pic>
        <p:nvPicPr>
          <p:cNvPr id="7" name="full">
            <a:hlinkClick r:id="" action="ppaction://media"/>
            <a:extLst>
              <a:ext uri="{FF2B5EF4-FFF2-40B4-BE49-F238E27FC236}">
                <a16:creationId xmlns:a16="http://schemas.microsoft.com/office/drawing/2014/main" id="{09172C1F-05F2-4CC1-9510-F5770BA876C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/>
          <a:srcRect l="9275" r="15724"/>
          <a:stretch>
            <a:fillRect/>
          </a:stretch>
        </p:blipFill>
        <p:spPr>
          <a:xfrm>
            <a:off x="8459989" y="4300758"/>
            <a:ext cx="2072974" cy="2072974"/>
          </a:xfrm>
          <a:prstGeom prst="rect">
            <a:avLst/>
          </a:prstGeom>
        </p:spPr>
      </p:pic>
      <p:graphicFrame>
        <p:nvGraphicFramePr>
          <p:cNvPr id="9" name="表 9">
            <a:extLst>
              <a:ext uri="{FF2B5EF4-FFF2-40B4-BE49-F238E27FC236}">
                <a16:creationId xmlns:a16="http://schemas.microsoft.com/office/drawing/2014/main" id="{A4A01114-1FD7-4C42-A35E-3E02606635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610332"/>
              </p:ext>
            </p:extLst>
          </p:nvPr>
        </p:nvGraphicFramePr>
        <p:xfrm>
          <a:off x="514905" y="1984575"/>
          <a:ext cx="7388169" cy="21031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390326">
                  <a:extLst>
                    <a:ext uri="{9D8B030D-6E8A-4147-A177-3AD203B41FA5}">
                      <a16:colId xmlns:a16="http://schemas.microsoft.com/office/drawing/2014/main" val="712510822"/>
                    </a:ext>
                  </a:extLst>
                </a:gridCol>
                <a:gridCol w="1273216">
                  <a:extLst>
                    <a:ext uri="{9D8B030D-6E8A-4147-A177-3AD203B41FA5}">
                      <a16:colId xmlns:a16="http://schemas.microsoft.com/office/drawing/2014/main" val="2774461337"/>
                    </a:ext>
                  </a:extLst>
                </a:gridCol>
                <a:gridCol w="1724627">
                  <a:extLst>
                    <a:ext uri="{9D8B030D-6E8A-4147-A177-3AD203B41FA5}">
                      <a16:colId xmlns:a16="http://schemas.microsoft.com/office/drawing/2014/main" val="7808618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baseline="0" dirty="0">
                          <a:latin typeface="Segoe UI" panose="020B0502040204020203" pitchFamily="34" charset="0"/>
                          <a:ea typeface="Meiryo UI" panose="020B0604030504040204" pitchFamily="50" charset="-128"/>
                        </a:rPr>
                        <a:t>Model</a:t>
                      </a:r>
                      <a:endParaRPr kumimoji="1" lang="ja-JP" altLang="en-US" sz="2400" baseline="0" dirty="0">
                        <a:latin typeface="Segoe UI" panose="020B0502040204020203" pitchFamily="34" charset="0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baseline="0" dirty="0">
                          <a:latin typeface="Segoe UI" panose="020B0502040204020203" pitchFamily="34" charset="0"/>
                          <a:ea typeface="Meiryo UI" panose="020B0604030504040204" pitchFamily="50" charset="-128"/>
                        </a:rPr>
                        <a:t>正解率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baseline="0" dirty="0">
                          <a:latin typeface="Segoe UI" panose="020B0502040204020203" pitchFamily="34" charset="0"/>
                          <a:ea typeface="Meiryo UI" panose="020B0604030504040204" pitchFamily="50" charset="-128"/>
                        </a:rPr>
                        <a:t>誤認識単語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7731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baseline="0" dirty="0">
                          <a:latin typeface="Segoe UI" panose="020B0502040204020203" pitchFamily="34" charset="0"/>
                          <a:ea typeface="Meiryo UI" panose="020B0604030504040204" pitchFamily="50" charset="-128"/>
                        </a:rPr>
                        <a:t>Baseline2 (Two-stream I3D)</a:t>
                      </a:r>
                      <a:br>
                        <a:rPr kumimoji="1" lang="en-US" altLang="ja-JP" sz="2400" baseline="0" dirty="0">
                          <a:latin typeface="Segoe UI" panose="020B0502040204020203" pitchFamily="34" charset="0"/>
                          <a:ea typeface="Meiryo UI" panose="020B0604030504040204" pitchFamily="50" charset="-128"/>
                        </a:rPr>
                      </a:br>
                      <a:r>
                        <a:rPr kumimoji="1" lang="en-US" altLang="ja-JP" sz="2400" baseline="0" dirty="0">
                          <a:latin typeface="Segoe UI" panose="020B0502040204020203" pitchFamily="34" charset="0"/>
                          <a:ea typeface="Meiryo UI" panose="020B0604030504040204" pitchFamily="50" charset="-128"/>
                        </a:rPr>
                        <a:t>(Whole + </a:t>
                      </a:r>
                      <a:r>
                        <a:rPr kumimoji="1" lang="en-US" altLang="ja-JP" sz="2400" baseline="0" dirty="0">
                          <a:solidFill>
                            <a:schemeClr val="accent1"/>
                          </a:solidFill>
                          <a:latin typeface="Segoe UI" panose="020B0502040204020203" pitchFamily="34" charset="0"/>
                          <a:ea typeface="Meiryo UI" panose="020B0604030504040204" pitchFamily="50" charset="-128"/>
                        </a:rPr>
                        <a:t>Flow</a:t>
                      </a:r>
                      <a:r>
                        <a:rPr kumimoji="1" lang="en-US" altLang="ja-JP" sz="2400" baseline="0" dirty="0">
                          <a:latin typeface="Segoe UI" panose="020B0502040204020203" pitchFamily="34" charset="0"/>
                          <a:ea typeface="Meiryo UI" panose="020B0604030504040204" pitchFamily="50" charset="-128"/>
                        </a:rPr>
                        <a:t>)</a:t>
                      </a:r>
                      <a:endParaRPr kumimoji="1" lang="ja-JP" altLang="en-US" sz="2400" baseline="0" dirty="0">
                        <a:latin typeface="Segoe UI" panose="020B0502040204020203" pitchFamily="34" charset="0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baseline="0" dirty="0">
                          <a:latin typeface="Segoe UI" panose="020B0502040204020203" pitchFamily="34" charset="0"/>
                          <a:ea typeface="Meiryo UI" panose="020B0604030504040204" pitchFamily="50" charset="-128"/>
                        </a:rPr>
                        <a:t>0%</a:t>
                      </a:r>
                      <a:endParaRPr kumimoji="1" lang="ja-JP" altLang="en-US" sz="2400" baseline="0" dirty="0">
                        <a:latin typeface="Segoe UI" panose="020B0502040204020203" pitchFamily="34" charset="0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aseline="0" dirty="0">
                          <a:latin typeface="Segoe UI" panose="020B0502040204020203" pitchFamily="34" charset="0"/>
                          <a:ea typeface="Meiryo UI" panose="020B0604030504040204" pitchFamily="50" charset="-128"/>
                        </a:rPr>
                        <a:t>woman</a:t>
                      </a:r>
                    </a:p>
                    <a:p>
                      <a:pPr algn="ctr"/>
                      <a:r>
                        <a:rPr kumimoji="1" lang="en-US" altLang="ja-JP" sz="2400" baseline="0" dirty="0">
                          <a:latin typeface="Segoe UI" panose="020B0502040204020203" pitchFamily="34" charset="0"/>
                          <a:ea typeface="Meiryo UI" panose="020B0604030504040204" pitchFamily="50" charset="-128"/>
                        </a:rPr>
                        <a:t>full</a:t>
                      </a:r>
                      <a:endParaRPr kumimoji="1" lang="ja-JP" altLang="en-US" sz="2400" baseline="0" dirty="0">
                        <a:latin typeface="Segoe UI" panose="020B0502040204020203" pitchFamily="34" charset="0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3615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baseline="0" dirty="0">
                          <a:latin typeface="Segoe UI" panose="020B0502040204020203" pitchFamily="34" charset="0"/>
                          <a:ea typeface="Meiryo UI" panose="020B0604030504040204" pitchFamily="50" charset="-128"/>
                        </a:rPr>
                        <a:t>Ours6</a:t>
                      </a:r>
                    </a:p>
                    <a:p>
                      <a:r>
                        <a:rPr kumimoji="1" lang="en-US" altLang="ja-JP" sz="2400" baseline="0" dirty="0">
                          <a:latin typeface="Segoe UI" panose="020B0502040204020203" pitchFamily="34" charset="0"/>
                          <a:ea typeface="Meiryo UI" panose="020B0604030504040204" pitchFamily="50" charset="-128"/>
                        </a:rPr>
                        <a:t>(Baseline2 + </a:t>
                      </a:r>
                      <a:r>
                        <a:rPr kumimoji="1" lang="en-US" altLang="ja-JP" sz="2400" baseline="0" dirty="0">
                          <a:solidFill>
                            <a:schemeClr val="accent2"/>
                          </a:solidFill>
                          <a:latin typeface="Segoe UI" panose="020B0502040204020203" pitchFamily="34" charset="0"/>
                          <a:ea typeface="Meiryo UI" panose="020B0604030504040204" pitchFamily="50" charset="-128"/>
                        </a:rPr>
                        <a:t>Local</a:t>
                      </a:r>
                      <a:r>
                        <a:rPr kumimoji="1" lang="en-US" altLang="ja-JP" sz="2400" baseline="0" dirty="0">
                          <a:latin typeface="Segoe UI" panose="020B0502040204020203" pitchFamily="34" charset="0"/>
                          <a:ea typeface="Meiryo UI" panose="020B0604030504040204" pitchFamily="50" charset="-128"/>
                        </a:rPr>
                        <a:t> + </a:t>
                      </a:r>
                      <a:r>
                        <a:rPr kumimoji="1" lang="en-US" altLang="ja-JP" sz="2400" baseline="0" dirty="0">
                          <a:solidFill>
                            <a:schemeClr val="accent6"/>
                          </a:solidFill>
                          <a:latin typeface="Segoe UI" panose="020B0502040204020203" pitchFamily="34" charset="0"/>
                          <a:ea typeface="Meiryo UI" panose="020B0604030504040204" pitchFamily="50" charset="-128"/>
                        </a:rPr>
                        <a:t>Skeleton</a:t>
                      </a:r>
                      <a:r>
                        <a:rPr kumimoji="1" lang="en-US" altLang="ja-JP" sz="2400" baseline="0" dirty="0">
                          <a:latin typeface="Segoe UI" panose="020B0502040204020203" pitchFamily="34" charset="0"/>
                          <a:ea typeface="Meiryo UI" panose="020B0604030504040204" pitchFamily="50" charset="-128"/>
                        </a:rPr>
                        <a:t>)</a:t>
                      </a:r>
                      <a:endParaRPr kumimoji="1" lang="ja-JP" altLang="en-US" sz="2400" baseline="0" dirty="0">
                        <a:latin typeface="Segoe UI" panose="020B0502040204020203" pitchFamily="34" charset="0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b="1" baseline="0" dirty="0">
                          <a:solidFill>
                            <a:srgbClr val="FF0000"/>
                          </a:solidFill>
                          <a:latin typeface="Segoe UI" panose="020B0502040204020203" pitchFamily="34" charset="0"/>
                          <a:ea typeface="Meiryo UI" panose="020B0604030504040204" pitchFamily="50" charset="-128"/>
                        </a:rPr>
                        <a:t>100%</a:t>
                      </a:r>
                      <a:endParaRPr kumimoji="1" lang="ja-JP" altLang="en-US" sz="2400" b="1" baseline="0" dirty="0">
                        <a:solidFill>
                          <a:srgbClr val="FF0000"/>
                        </a:solidFill>
                        <a:latin typeface="Segoe UI" panose="020B0502040204020203" pitchFamily="34" charset="0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aseline="0" dirty="0">
                          <a:latin typeface="Segoe UI" panose="020B0502040204020203" pitchFamily="34" charset="0"/>
                          <a:ea typeface="Meiryo UI" panose="020B0604030504040204" pitchFamily="50" charset="-128"/>
                        </a:rPr>
                        <a:t>ー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7562085"/>
                  </a:ext>
                </a:extLst>
              </a:tr>
            </a:tbl>
          </a:graphicData>
        </a:graphic>
      </p:graphicFrame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BF63B63-E36A-44B1-B69B-3FA1FD3B709F}"/>
              </a:ext>
            </a:extLst>
          </p:cNvPr>
          <p:cNvSpPr txBox="1"/>
          <p:nvPr/>
        </p:nvSpPr>
        <p:spPr>
          <a:xfrm>
            <a:off x="5731866" y="6356350"/>
            <a:ext cx="1251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latin typeface="Segoe UI" panose="020B0502040204020203" pitchFamily="34" charset="0"/>
                <a:ea typeface="Meiryo UI" panose="020B0604030504040204" pitchFamily="50" charset="-128"/>
              </a:rPr>
              <a:t>woman</a:t>
            </a:r>
            <a:endParaRPr kumimoji="1" lang="ja-JP" altLang="en-US" sz="2400" dirty="0"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84513F7-4C1B-419F-9825-2D2E16879802}"/>
              </a:ext>
            </a:extLst>
          </p:cNvPr>
          <p:cNvSpPr txBox="1"/>
          <p:nvPr/>
        </p:nvSpPr>
        <p:spPr>
          <a:xfrm>
            <a:off x="8870960" y="6356350"/>
            <a:ext cx="1251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latin typeface="Segoe UI" panose="020B0502040204020203" pitchFamily="34" charset="0"/>
                <a:ea typeface="Meiryo UI" panose="020B0604030504040204" pitchFamily="50" charset="-128"/>
              </a:rPr>
              <a:t>full</a:t>
            </a:r>
            <a:endParaRPr kumimoji="1" lang="ja-JP" altLang="en-US" sz="2400" dirty="0"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6A30557-20ED-4FE1-9AC1-A5D38B8A6584}"/>
              </a:ext>
            </a:extLst>
          </p:cNvPr>
          <p:cNvSpPr txBox="1"/>
          <p:nvPr/>
        </p:nvSpPr>
        <p:spPr>
          <a:xfrm>
            <a:off x="2449403" y="6356350"/>
            <a:ext cx="1251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latin typeface="Segoe UI" panose="020B0502040204020203" pitchFamily="34" charset="0"/>
                <a:ea typeface="Meiryo UI" panose="020B0604030504040204" pitchFamily="50" charset="-128"/>
              </a:rPr>
              <a:t>man</a:t>
            </a:r>
            <a:endParaRPr kumimoji="1" lang="ja-JP" altLang="en-US" sz="2400" dirty="0"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3581E35B-66F4-4E34-982E-2DE7211ADE15}"/>
              </a:ext>
            </a:extLst>
          </p:cNvPr>
          <p:cNvSpPr/>
          <p:nvPr/>
        </p:nvSpPr>
        <p:spPr>
          <a:xfrm>
            <a:off x="8264324" y="1108265"/>
            <a:ext cx="3680749" cy="293444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似た動きの単語の認識に成功</a:t>
            </a:r>
            <a:endParaRPr kumimoji="1" lang="ja-JP" altLang="en-US" sz="3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70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3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AFEB02-B1F0-4375-A239-DA3CBC511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1F8DD11-28A5-486F-9F27-B60F20E2F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dirty="0"/>
              <a:t>従来手法の問題点：画像全体の情報しか捉えられていない</a:t>
            </a:r>
          </a:p>
          <a:p>
            <a:pPr>
              <a:buFont typeface="Yu Gothic Medium" panose="020B0500000000000000" pitchFamily="50" charset="-128"/>
              <a:buChar char="⇨"/>
            </a:pPr>
            <a:r>
              <a:rPr lang="ja-JP" altLang="en-US" dirty="0"/>
              <a:t> 局所領域画像・骨格情報の導入</a:t>
            </a:r>
            <a:br>
              <a:rPr lang="en-US" altLang="ja-JP" dirty="0"/>
            </a:br>
            <a:r>
              <a:rPr lang="ja-JP" altLang="en-US" dirty="0"/>
              <a:t>　</a:t>
            </a:r>
            <a:r>
              <a:rPr lang="en-US" altLang="ja-JP" dirty="0"/>
              <a:t>Multi-stream</a:t>
            </a:r>
            <a:r>
              <a:rPr lang="ja-JP" altLang="en-US" dirty="0"/>
              <a:t>構造による手話単語認識</a:t>
            </a:r>
            <a:endParaRPr lang="en-US" altLang="ja-JP" dirty="0"/>
          </a:p>
          <a:p>
            <a:pPr>
              <a:buFont typeface="Yu Gothic Medium" panose="020B0500000000000000" pitchFamily="50" charset="-128"/>
              <a:buChar char="⇨"/>
            </a:pPr>
            <a:r>
              <a:rPr lang="en-US" altLang="ja-JP" dirty="0"/>
              <a:t> </a:t>
            </a:r>
            <a:r>
              <a:rPr lang="ja-JP" altLang="en-US" dirty="0"/>
              <a:t>従来手法との比較で正解率が</a:t>
            </a:r>
            <a:r>
              <a:rPr lang="en-US" altLang="ja-JP" b="1" dirty="0">
                <a:solidFill>
                  <a:srgbClr val="FF0000"/>
                </a:solidFill>
              </a:rPr>
              <a:t>15.24%</a:t>
            </a:r>
            <a:r>
              <a:rPr lang="ja-JP" altLang="en-US" dirty="0"/>
              <a:t>向上</a:t>
            </a:r>
            <a:r>
              <a:rPr lang="ja-JP" altLang="en-US" sz="2400" dirty="0"/>
              <a:t>（データセット：</a:t>
            </a:r>
            <a:r>
              <a:rPr lang="en-US" altLang="ja-JP" sz="2400" dirty="0"/>
              <a:t>WLASL100</a:t>
            </a:r>
            <a:r>
              <a:rPr lang="ja-JP" altLang="en-US" sz="2400" dirty="0"/>
              <a:t>）</a:t>
            </a:r>
            <a:endParaRPr lang="en-US" altLang="ja-JP" sz="2400" dirty="0"/>
          </a:p>
          <a:p>
            <a:pPr>
              <a:buFont typeface="Yu Gothic Medium" panose="020B0500000000000000" pitchFamily="50" charset="-128"/>
              <a:buChar char="⇨"/>
            </a:pPr>
            <a:endParaRPr lang="en-US" altLang="ja-JP" sz="2400" dirty="0"/>
          </a:p>
          <a:p>
            <a:pPr marL="0" indent="0">
              <a:buNone/>
            </a:pPr>
            <a:r>
              <a:rPr lang="ja-JP" altLang="en-US" dirty="0"/>
              <a:t>（今後の課題）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クラス数の増加に伴う、認識精度の低下</a:t>
            </a:r>
            <a:endParaRPr lang="en-US" altLang="ja-JP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ja-JP" altLang="en-US" dirty="0"/>
              <a:t>データ数を増やす</a:t>
            </a:r>
            <a:endParaRPr lang="en-US" altLang="ja-JP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ja-JP" altLang="en-US" dirty="0"/>
              <a:t>専門的な知識が必要</a:t>
            </a:r>
            <a:endParaRPr lang="en-US" altLang="ja-JP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ja-JP" altLang="en-US" dirty="0"/>
              <a:t>自動手話単語抽出手法の検討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5DF06B2-E270-4D6D-B0FB-C44631AD5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05D0-D92D-49EF-9140-33A0789B8273}" type="slidenum">
              <a:rPr kumimoji="1" lang="ja-JP" altLang="en-US" smtClean="0"/>
              <a:t>23</a:t>
            </a:fld>
            <a:endParaRPr kumimoji="1" lang="ja-JP" altLang="en-US"/>
          </a:p>
        </p:txBody>
      </p:sp>
      <p:pic>
        <p:nvPicPr>
          <p:cNvPr id="5" name="20190101">
            <a:hlinkClick r:id="" action="ppaction://media"/>
            <a:extLst>
              <a:ext uri="{FF2B5EF4-FFF2-40B4-BE49-F238E27FC236}">
                <a16:creationId xmlns:a16="http://schemas.microsoft.com/office/drawing/2014/main" id="{71520A14-4311-42DD-8895-3F102F67A0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48182" r="3788"/>
          <a:stretch>
            <a:fillRect/>
          </a:stretch>
        </p:blipFill>
        <p:spPr>
          <a:xfrm>
            <a:off x="7558446" y="3895971"/>
            <a:ext cx="2412869" cy="282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2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2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C3727C-C35A-4D94-A5AF-A49F5585A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Graph Convolutional Network (GCN)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1398489-22DE-4503-BFDE-B4F24438A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05D0-D92D-49EF-9140-33A0789B8273}" type="slidenum">
              <a:rPr kumimoji="1" lang="ja-JP" altLang="en-US" smtClean="0"/>
              <a:t>24</a:t>
            </a:fld>
            <a:endParaRPr kumimoji="1" lang="ja-JP" altLang="en-US"/>
          </a:p>
        </p:txBody>
      </p:sp>
      <p:graphicFrame>
        <p:nvGraphicFramePr>
          <p:cNvPr id="35" name="表 35">
            <a:extLst>
              <a:ext uri="{FF2B5EF4-FFF2-40B4-BE49-F238E27FC236}">
                <a16:creationId xmlns:a16="http://schemas.microsoft.com/office/drawing/2014/main" id="{3AB4DDD4-0D61-4E87-A1F5-9F6F2B0B9D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837022"/>
              </p:ext>
            </p:extLst>
          </p:nvPr>
        </p:nvGraphicFramePr>
        <p:xfrm>
          <a:off x="1235901" y="2342754"/>
          <a:ext cx="3907855" cy="3907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1571">
                  <a:extLst>
                    <a:ext uri="{9D8B030D-6E8A-4147-A177-3AD203B41FA5}">
                      <a16:colId xmlns:a16="http://schemas.microsoft.com/office/drawing/2014/main" val="2400052442"/>
                    </a:ext>
                  </a:extLst>
                </a:gridCol>
                <a:gridCol w="781571">
                  <a:extLst>
                    <a:ext uri="{9D8B030D-6E8A-4147-A177-3AD203B41FA5}">
                      <a16:colId xmlns:a16="http://schemas.microsoft.com/office/drawing/2014/main" val="3326746017"/>
                    </a:ext>
                  </a:extLst>
                </a:gridCol>
                <a:gridCol w="781571">
                  <a:extLst>
                    <a:ext uri="{9D8B030D-6E8A-4147-A177-3AD203B41FA5}">
                      <a16:colId xmlns:a16="http://schemas.microsoft.com/office/drawing/2014/main" val="3384463230"/>
                    </a:ext>
                  </a:extLst>
                </a:gridCol>
                <a:gridCol w="781571">
                  <a:extLst>
                    <a:ext uri="{9D8B030D-6E8A-4147-A177-3AD203B41FA5}">
                      <a16:colId xmlns:a16="http://schemas.microsoft.com/office/drawing/2014/main" val="1144848208"/>
                    </a:ext>
                  </a:extLst>
                </a:gridCol>
                <a:gridCol w="781571">
                  <a:extLst>
                    <a:ext uri="{9D8B030D-6E8A-4147-A177-3AD203B41FA5}">
                      <a16:colId xmlns:a16="http://schemas.microsoft.com/office/drawing/2014/main" val="4153059224"/>
                    </a:ext>
                  </a:extLst>
                </a:gridCol>
              </a:tblGrid>
              <a:tr h="781571"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 marL="79408" marR="79408" marT="39704" marB="39704">
                    <a:lnL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 marL="79408" marR="79408" marT="39704" marB="39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79408" marR="79408" marT="39704" marB="39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79408" marR="79408" marT="39704" marB="39704">
                    <a:lnL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79408" marR="79408" marT="39704" marB="39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837789"/>
                  </a:ext>
                </a:extLst>
              </a:tr>
              <a:tr h="781571"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 marL="79408" marR="79408" marT="39704" marB="39704">
                    <a:lnL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 marL="79408" marR="79408" marT="39704" marB="39704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 marL="79408" marR="79408" marT="39704" marB="39704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79408" marR="79408" marT="39704" marB="39704">
                    <a:lnL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79408" marR="79408" marT="39704" marB="39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815544"/>
                  </a:ext>
                </a:extLst>
              </a:tr>
              <a:tr h="781571"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 marL="79408" marR="79408" marT="39704" marB="39704">
                    <a:lnL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 marL="79408" marR="79408" marT="39704" marB="39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 marL="79408" marR="79408" marT="39704" marB="39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79408" marR="79408" marT="39704" marB="39704">
                    <a:lnL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79408" marR="79408" marT="39704" marB="39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3125472"/>
                  </a:ext>
                </a:extLst>
              </a:tr>
              <a:tr h="781571"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79408" marR="79408" marT="39704" marB="39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79408" marR="79408" marT="39704" marB="39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 marL="79408" marR="79408" marT="39704" marB="39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79408" marR="79408" marT="39704" marB="39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79408" marR="79408" marT="39704" marB="39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9824189"/>
                  </a:ext>
                </a:extLst>
              </a:tr>
              <a:tr h="781571"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79408" marR="79408" marT="39704" marB="39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79408" marR="79408" marT="39704" marB="39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 marL="79408" marR="79408" marT="39704" marB="39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 marL="79408" marR="79408" marT="39704" marB="39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 marL="79408" marR="79408" marT="39704" marB="39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551923"/>
                  </a:ext>
                </a:extLst>
              </a:tr>
            </a:tbl>
          </a:graphicData>
        </a:graphic>
      </p:graphicFrame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5AB61E8A-EE32-4DAF-BE0E-81BB4135343E}"/>
              </a:ext>
            </a:extLst>
          </p:cNvPr>
          <p:cNvSpPr txBox="1"/>
          <p:nvPr/>
        </p:nvSpPr>
        <p:spPr>
          <a:xfrm>
            <a:off x="7740363" y="1341270"/>
            <a:ext cx="1538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latin typeface="Segoe UI" panose="020B0502040204020203" pitchFamily="34" charset="0"/>
                <a:ea typeface="Meiryo UI" panose="020B0604030504040204" pitchFamily="50" charset="-128"/>
              </a:rPr>
              <a:t>GCN</a:t>
            </a:r>
            <a:endParaRPr kumimoji="1" lang="ja-JP" altLang="en-US" sz="3200" b="1" dirty="0"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10060430-38ED-4210-96C0-DEB3EE692073}"/>
              </a:ext>
            </a:extLst>
          </p:cNvPr>
          <p:cNvSpPr txBox="1"/>
          <p:nvPr/>
        </p:nvSpPr>
        <p:spPr>
          <a:xfrm>
            <a:off x="2420743" y="1341270"/>
            <a:ext cx="1538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latin typeface="Segoe UI" panose="020B0502040204020203" pitchFamily="34" charset="0"/>
                <a:ea typeface="Meiryo UI" panose="020B0604030504040204" pitchFamily="50" charset="-128"/>
              </a:rPr>
              <a:t>CN</a:t>
            </a:r>
            <a:r>
              <a:rPr kumimoji="1" lang="en-US" altLang="ja-JP" sz="3200" b="1" dirty="0">
                <a:latin typeface="Segoe UI" panose="020B0502040204020203" pitchFamily="34" charset="0"/>
                <a:ea typeface="Meiryo UI" panose="020B0604030504040204" pitchFamily="50" charset="-128"/>
              </a:rPr>
              <a:t>N</a:t>
            </a:r>
            <a:endParaRPr kumimoji="1" lang="ja-JP" altLang="en-US" sz="3200" b="1" dirty="0"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sp>
        <p:nvSpPr>
          <p:cNvPr id="38" name="矢印: 下 37">
            <a:extLst>
              <a:ext uri="{FF2B5EF4-FFF2-40B4-BE49-F238E27FC236}">
                <a16:creationId xmlns:a16="http://schemas.microsoft.com/office/drawing/2014/main" id="{47AAFF60-6A35-48B2-86D3-140C54AD7DEF}"/>
              </a:ext>
            </a:extLst>
          </p:cNvPr>
          <p:cNvSpPr/>
          <p:nvPr/>
        </p:nvSpPr>
        <p:spPr>
          <a:xfrm>
            <a:off x="2179920" y="2709875"/>
            <a:ext cx="481646" cy="41408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矢印: 下 38">
            <a:extLst>
              <a:ext uri="{FF2B5EF4-FFF2-40B4-BE49-F238E27FC236}">
                <a16:creationId xmlns:a16="http://schemas.microsoft.com/office/drawing/2014/main" id="{3999DA83-99AD-43A9-8323-85F7B6CD2AAE}"/>
              </a:ext>
            </a:extLst>
          </p:cNvPr>
          <p:cNvSpPr/>
          <p:nvPr/>
        </p:nvSpPr>
        <p:spPr>
          <a:xfrm flipV="1">
            <a:off x="2179920" y="3934031"/>
            <a:ext cx="481646" cy="41408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矢印: 下 39">
            <a:extLst>
              <a:ext uri="{FF2B5EF4-FFF2-40B4-BE49-F238E27FC236}">
                <a16:creationId xmlns:a16="http://schemas.microsoft.com/office/drawing/2014/main" id="{76CDA4D9-1D49-4822-B110-4147692BA7E4}"/>
              </a:ext>
            </a:extLst>
          </p:cNvPr>
          <p:cNvSpPr/>
          <p:nvPr/>
        </p:nvSpPr>
        <p:spPr>
          <a:xfrm rot="16200000" flipV="1">
            <a:off x="2790088" y="3328111"/>
            <a:ext cx="481646" cy="41408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矢印: 下 40">
            <a:extLst>
              <a:ext uri="{FF2B5EF4-FFF2-40B4-BE49-F238E27FC236}">
                <a16:creationId xmlns:a16="http://schemas.microsoft.com/office/drawing/2014/main" id="{DC89906E-76C3-4292-8CFF-A6ABA05A92C4}"/>
              </a:ext>
            </a:extLst>
          </p:cNvPr>
          <p:cNvSpPr/>
          <p:nvPr/>
        </p:nvSpPr>
        <p:spPr>
          <a:xfrm rot="5400000" flipH="1" flipV="1">
            <a:off x="1525328" y="3328111"/>
            <a:ext cx="481646" cy="41408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矢印: 下 41">
            <a:extLst>
              <a:ext uri="{FF2B5EF4-FFF2-40B4-BE49-F238E27FC236}">
                <a16:creationId xmlns:a16="http://schemas.microsoft.com/office/drawing/2014/main" id="{B0BBB8A9-BFDD-49A6-A5FC-3DA861A7C28B}"/>
              </a:ext>
            </a:extLst>
          </p:cNvPr>
          <p:cNvSpPr/>
          <p:nvPr/>
        </p:nvSpPr>
        <p:spPr>
          <a:xfrm rot="18900000" flipV="1">
            <a:off x="2759059" y="3885622"/>
            <a:ext cx="481646" cy="41408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矢印: 下 42">
            <a:extLst>
              <a:ext uri="{FF2B5EF4-FFF2-40B4-BE49-F238E27FC236}">
                <a16:creationId xmlns:a16="http://schemas.microsoft.com/office/drawing/2014/main" id="{8D81DDC3-DB2C-41D7-A4DC-8304A26EED46}"/>
              </a:ext>
            </a:extLst>
          </p:cNvPr>
          <p:cNvSpPr/>
          <p:nvPr/>
        </p:nvSpPr>
        <p:spPr>
          <a:xfrm rot="13500000" flipV="1">
            <a:off x="2759060" y="2733780"/>
            <a:ext cx="481646" cy="41408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矢印: 下 43">
            <a:extLst>
              <a:ext uri="{FF2B5EF4-FFF2-40B4-BE49-F238E27FC236}">
                <a16:creationId xmlns:a16="http://schemas.microsoft.com/office/drawing/2014/main" id="{9927A8D0-F88C-4073-9364-2E01FD5957BA}"/>
              </a:ext>
            </a:extLst>
          </p:cNvPr>
          <p:cNvSpPr/>
          <p:nvPr/>
        </p:nvSpPr>
        <p:spPr>
          <a:xfrm rot="2700000" flipV="1">
            <a:off x="1563639" y="3885621"/>
            <a:ext cx="481646" cy="41408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矢印: 下 44">
            <a:extLst>
              <a:ext uri="{FF2B5EF4-FFF2-40B4-BE49-F238E27FC236}">
                <a16:creationId xmlns:a16="http://schemas.microsoft.com/office/drawing/2014/main" id="{DA81A5DE-495F-48D6-8DB6-3AB941817602}"/>
              </a:ext>
            </a:extLst>
          </p:cNvPr>
          <p:cNvSpPr/>
          <p:nvPr/>
        </p:nvSpPr>
        <p:spPr>
          <a:xfrm rot="8100000" flipV="1">
            <a:off x="1562023" y="2727202"/>
            <a:ext cx="481646" cy="41408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9F4641A9-9152-4684-A4FC-568F32EE7B9C}"/>
              </a:ext>
            </a:extLst>
          </p:cNvPr>
          <p:cNvGrpSpPr/>
          <p:nvPr/>
        </p:nvGrpSpPr>
        <p:grpSpPr>
          <a:xfrm>
            <a:off x="6267841" y="2428404"/>
            <a:ext cx="5667485" cy="3961894"/>
            <a:chOff x="6267841" y="2428404"/>
            <a:chExt cx="5667485" cy="3961894"/>
          </a:xfrm>
        </p:grpSpPr>
        <p:cxnSp>
          <p:nvCxnSpPr>
            <p:cNvPr id="52" name="直線コネクタ 51">
              <a:extLst>
                <a:ext uri="{FF2B5EF4-FFF2-40B4-BE49-F238E27FC236}">
                  <a16:creationId xmlns:a16="http://schemas.microsoft.com/office/drawing/2014/main" id="{8A8D0710-4F5C-4219-A9D2-8BF53B94EB3A}"/>
                </a:ext>
              </a:extLst>
            </p:cNvPr>
            <p:cNvCxnSpPr>
              <a:cxnSpLocks/>
            </p:cNvCxnSpPr>
            <p:nvPr/>
          </p:nvCxnSpPr>
          <p:spPr>
            <a:xfrm>
              <a:off x="6691436" y="5116348"/>
              <a:ext cx="1029676" cy="8418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グループ化 49">
              <a:extLst>
                <a:ext uri="{FF2B5EF4-FFF2-40B4-BE49-F238E27FC236}">
                  <a16:creationId xmlns:a16="http://schemas.microsoft.com/office/drawing/2014/main" id="{60DB5CFE-3E14-49A9-8C2E-B73C822849DD}"/>
                </a:ext>
              </a:extLst>
            </p:cNvPr>
            <p:cNvGrpSpPr/>
            <p:nvPr/>
          </p:nvGrpSpPr>
          <p:grpSpPr>
            <a:xfrm>
              <a:off x="7338529" y="2428404"/>
              <a:ext cx="4596797" cy="3961894"/>
              <a:chOff x="6600592" y="2342754"/>
              <a:chExt cx="4596797" cy="3961894"/>
            </a:xfrm>
          </p:grpSpPr>
          <p:grpSp>
            <p:nvGrpSpPr>
              <p:cNvPr id="33" name="グループ化 32">
                <a:extLst>
                  <a:ext uri="{FF2B5EF4-FFF2-40B4-BE49-F238E27FC236}">
                    <a16:creationId xmlns:a16="http://schemas.microsoft.com/office/drawing/2014/main" id="{D3F26F9C-308C-44F0-BAD4-BBA6F4E615D5}"/>
                  </a:ext>
                </a:extLst>
              </p:cNvPr>
              <p:cNvGrpSpPr/>
              <p:nvPr/>
            </p:nvGrpSpPr>
            <p:grpSpPr>
              <a:xfrm>
                <a:off x="6600592" y="2342754"/>
                <a:ext cx="4596797" cy="3961894"/>
                <a:chOff x="603798" y="1476311"/>
                <a:chExt cx="5119956" cy="4412795"/>
              </a:xfrm>
            </p:grpSpPr>
            <p:cxnSp>
              <p:nvCxnSpPr>
                <p:cNvPr id="12" name="直線コネクタ 11">
                  <a:extLst>
                    <a:ext uri="{FF2B5EF4-FFF2-40B4-BE49-F238E27FC236}">
                      <a16:creationId xmlns:a16="http://schemas.microsoft.com/office/drawing/2014/main" id="{5AD59D79-36F7-4615-910E-72C4526971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22216" y="3265626"/>
                  <a:ext cx="1713227" cy="92242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線コネクタ 14">
                  <a:extLst>
                    <a:ext uri="{FF2B5EF4-FFF2-40B4-BE49-F238E27FC236}">
                      <a16:creationId xmlns:a16="http://schemas.microsoft.com/office/drawing/2014/main" id="{8F0A0C8C-E148-421B-88DC-4F8A166D45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835443" y="2199131"/>
                  <a:ext cx="922421" cy="198891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線コネクタ 17">
                  <a:extLst>
                    <a:ext uri="{FF2B5EF4-FFF2-40B4-BE49-F238E27FC236}">
                      <a16:creationId xmlns:a16="http://schemas.microsoft.com/office/drawing/2014/main" id="{C2F6F414-E063-416D-99D0-B8A2166DCC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65008" y="4188047"/>
                  <a:ext cx="1770437" cy="123984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線コネクタ 21">
                  <a:extLst>
                    <a:ext uri="{FF2B5EF4-FFF2-40B4-BE49-F238E27FC236}">
                      <a16:creationId xmlns:a16="http://schemas.microsoft.com/office/drawing/2014/main" id="{65DC2788-016C-4808-80B7-744CCCCED2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835443" y="4204128"/>
                  <a:ext cx="1227219" cy="114010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" name="楕円 4">
                  <a:extLst>
                    <a:ext uri="{FF2B5EF4-FFF2-40B4-BE49-F238E27FC236}">
                      <a16:creationId xmlns:a16="http://schemas.microsoft.com/office/drawing/2014/main" id="{C062805F-C22E-41C7-8B2B-32D8F526C9EA}"/>
                    </a:ext>
                  </a:extLst>
                </p:cNvPr>
                <p:cNvSpPr/>
                <p:nvPr/>
              </p:nvSpPr>
              <p:spPr>
                <a:xfrm>
                  <a:off x="3296654" y="1737921"/>
                  <a:ext cx="922421" cy="92242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" name="楕円 5">
                  <a:extLst>
                    <a:ext uri="{FF2B5EF4-FFF2-40B4-BE49-F238E27FC236}">
                      <a16:creationId xmlns:a16="http://schemas.microsoft.com/office/drawing/2014/main" id="{A99437B3-3972-4DCD-B13E-4118B34729CA}"/>
                    </a:ext>
                  </a:extLst>
                </p:cNvPr>
                <p:cNvSpPr/>
                <p:nvPr/>
              </p:nvSpPr>
              <p:spPr>
                <a:xfrm>
                  <a:off x="661006" y="2804416"/>
                  <a:ext cx="922421" cy="92242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" name="楕円 6">
                  <a:extLst>
                    <a:ext uri="{FF2B5EF4-FFF2-40B4-BE49-F238E27FC236}">
                      <a16:creationId xmlns:a16="http://schemas.microsoft.com/office/drawing/2014/main" id="{8907DFE1-6347-48EB-B0AB-F7D811AC1D8B}"/>
                    </a:ext>
                  </a:extLst>
                </p:cNvPr>
                <p:cNvSpPr/>
                <p:nvPr/>
              </p:nvSpPr>
              <p:spPr>
                <a:xfrm>
                  <a:off x="2374233" y="3726837"/>
                  <a:ext cx="922421" cy="92242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" name="楕円 7">
                  <a:extLst>
                    <a:ext uri="{FF2B5EF4-FFF2-40B4-BE49-F238E27FC236}">
                      <a16:creationId xmlns:a16="http://schemas.microsoft.com/office/drawing/2014/main" id="{E1BBD599-717E-4E6B-AF1E-3DF6EB5F0E4A}"/>
                    </a:ext>
                  </a:extLst>
                </p:cNvPr>
                <p:cNvSpPr/>
                <p:nvPr/>
              </p:nvSpPr>
              <p:spPr>
                <a:xfrm>
                  <a:off x="603798" y="4966685"/>
                  <a:ext cx="922421" cy="92242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" name="楕円 8">
                  <a:extLst>
                    <a:ext uri="{FF2B5EF4-FFF2-40B4-BE49-F238E27FC236}">
                      <a16:creationId xmlns:a16="http://schemas.microsoft.com/office/drawing/2014/main" id="{761FBB08-B078-4766-B903-C45D2EFC30A4}"/>
                    </a:ext>
                  </a:extLst>
                </p:cNvPr>
                <p:cNvSpPr/>
                <p:nvPr/>
              </p:nvSpPr>
              <p:spPr>
                <a:xfrm>
                  <a:off x="3601453" y="4883025"/>
                  <a:ext cx="922421" cy="92242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5" name="テキスト ボックス 24">
                  <a:extLst>
                    <a:ext uri="{FF2B5EF4-FFF2-40B4-BE49-F238E27FC236}">
                      <a16:creationId xmlns:a16="http://schemas.microsoft.com/office/drawing/2014/main" id="{8B24B526-8A53-4160-9543-FAD58585E713}"/>
                    </a:ext>
                  </a:extLst>
                </p:cNvPr>
                <p:cNvSpPr txBox="1"/>
                <p:nvPr/>
              </p:nvSpPr>
              <p:spPr>
                <a:xfrm>
                  <a:off x="1040945" y="1476311"/>
                  <a:ext cx="142774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3200" dirty="0">
                      <a:latin typeface="Segoe UI" panose="020B0502040204020203" pitchFamily="34" charset="0"/>
                      <a:ea typeface="Meiryo UI" panose="020B0604030504040204" pitchFamily="50" charset="-128"/>
                    </a:rPr>
                    <a:t>ノード</a:t>
                  </a:r>
                </a:p>
              </p:txBody>
            </p:sp>
            <p:sp>
              <p:nvSpPr>
                <p:cNvPr id="26" name="テキスト ボックス 25">
                  <a:extLst>
                    <a:ext uri="{FF2B5EF4-FFF2-40B4-BE49-F238E27FC236}">
                      <a16:creationId xmlns:a16="http://schemas.microsoft.com/office/drawing/2014/main" id="{338BDE26-4CE4-4EAA-BC16-4C0363B20DCE}"/>
                    </a:ext>
                  </a:extLst>
                </p:cNvPr>
                <p:cNvSpPr txBox="1"/>
                <p:nvPr/>
              </p:nvSpPr>
              <p:spPr>
                <a:xfrm>
                  <a:off x="4296006" y="2894521"/>
                  <a:ext cx="142774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3200" dirty="0">
                      <a:latin typeface="Segoe UI" panose="020B0502040204020203" pitchFamily="34" charset="0"/>
                      <a:ea typeface="Meiryo UI" panose="020B0604030504040204" pitchFamily="50" charset="-128"/>
                    </a:rPr>
                    <a:t>エッジ</a:t>
                  </a:r>
                </a:p>
              </p:txBody>
            </p:sp>
            <p:cxnSp>
              <p:nvCxnSpPr>
                <p:cNvPr id="28" name="直線矢印コネクタ 27">
                  <a:extLst>
                    <a:ext uri="{FF2B5EF4-FFF2-40B4-BE49-F238E27FC236}">
                      <a16:creationId xmlns:a16="http://schemas.microsoft.com/office/drawing/2014/main" id="{8AE9305B-1012-48D1-ACD3-B2B42B3CCF4D}"/>
                    </a:ext>
                  </a:extLst>
                </p:cNvPr>
                <p:cNvCxnSpPr>
                  <a:stCxn id="25" idx="2"/>
                </p:cNvCxnSpPr>
                <p:nvPr/>
              </p:nvCxnSpPr>
              <p:spPr>
                <a:xfrm flipH="1">
                  <a:off x="1395663" y="2061086"/>
                  <a:ext cx="359156" cy="599256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線矢印コネクタ 28">
                  <a:extLst>
                    <a:ext uri="{FF2B5EF4-FFF2-40B4-BE49-F238E27FC236}">
                      <a16:creationId xmlns:a16="http://schemas.microsoft.com/office/drawing/2014/main" id="{3FDA84D1-6D3B-4896-9F13-E402CC178AF1}"/>
                    </a:ext>
                  </a:extLst>
                </p:cNvPr>
                <p:cNvCxnSpPr>
                  <a:cxnSpLocks/>
                  <a:stCxn id="26" idx="1"/>
                </p:cNvCxnSpPr>
                <p:nvPr/>
              </p:nvCxnSpPr>
              <p:spPr>
                <a:xfrm flipH="1">
                  <a:off x="3757864" y="3186909"/>
                  <a:ext cx="538142" cy="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6" name="矢印: 下 45">
                <a:extLst>
                  <a:ext uri="{FF2B5EF4-FFF2-40B4-BE49-F238E27FC236}">
                    <a16:creationId xmlns:a16="http://schemas.microsoft.com/office/drawing/2014/main" id="{1544E3E4-2447-4E12-84FC-E54A409B9C0A}"/>
                  </a:ext>
                </a:extLst>
              </p:cNvPr>
              <p:cNvSpPr/>
              <p:nvPr/>
            </p:nvSpPr>
            <p:spPr>
              <a:xfrm rot="3313535" flipV="1">
                <a:off x="7831087" y="4939283"/>
                <a:ext cx="481646" cy="414083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7" name="矢印: 下 46">
                <a:extLst>
                  <a:ext uri="{FF2B5EF4-FFF2-40B4-BE49-F238E27FC236}">
                    <a16:creationId xmlns:a16="http://schemas.microsoft.com/office/drawing/2014/main" id="{79A26590-A004-4581-BEA0-9823079977EF}"/>
                  </a:ext>
                </a:extLst>
              </p:cNvPr>
              <p:cNvSpPr/>
              <p:nvPr/>
            </p:nvSpPr>
            <p:spPr>
              <a:xfrm rot="7240499" flipV="1">
                <a:off x="7800472" y="4276991"/>
                <a:ext cx="481646" cy="414083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8" name="矢印: 下 47">
                <a:extLst>
                  <a:ext uri="{FF2B5EF4-FFF2-40B4-BE49-F238E27FC236}">
                    <a16:creationId xmlns:a16="http://schemas.microsoft.com/office/drawing/2014/main" id="{35674D7D-AC61-4E87-A074-D6D71A7AD539}"/>
                  </a:ext>
                </a:extLst>
              </p:cNvPr>
              <p:cNvSpPr/>
              <p:nvPr/>
            </p:nvSpPr>
            <p:spPr>
              <a:xfrm rot="12338290" flipV="1">
                <a:off x="8605293" y="3986605"/>
                <a:ext cx="481646" cy="414083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9" name="矢印: 下 48">
                <a:extLst>
                  <a:ext uri="{FF2B5EF4-FFF2-40B4-BE49-F238E27FC236}">
                    <a16:creationId xmlns:a16="http://schemas.microsoft.com/office/drawing/2014/main" id="{FA1465FA-5954-41EB-B89D-23B28B919BF3}"/>
                  </a:ext>
                </a:extLst>
              </p:cNvPr>
              <p:cNvSpPr/>
              <p:nvPr/>
            </p:nvSpPr>
            <p:spPr>
              <a:xfrm rot="18881676" flipV="1">
                <a:off x="8826243" y="5029669"/>
                <a:ext cx="481646" cy="414083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51" name="楕円 50">
              <a:extLst>
                <a:ext uri="{FF2B5EF4-FFF2-40B4-BE49-F238E27FC236}">
                  <a16:creationId xmlns:a16="http://schemas.microsoft.com/office/drawing/2014/main" id="{988C44BC-EBA1-40AE-AE6F-8D191E9FBEC0}"/>
                </a:ext>
              </a:extLst>
            </p:cNvPr>
            <p:cNvSpPr/>
            <p:nvPr/>
          </p:nvSpPr>
          <p:spPr>
            <a:xfrm>
              <a:off x="6267841" y="4715980"/>
              <a:ext cx="828168" cy="82816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508237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C3727C-C35A-4D94-A5AF-A49F5585A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Graph Convolutional Network (GCN)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1398489-22DE-4503-BFDE-B4F24438A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05D0-D92D-49EF-9140-33A0789B8273}" type="slidenum">
              <a:rPr kumimoji="1" lang="ja-JP" altLang="en-US" smtClean="0"/>
              <a:t>25</a:t>
            </a:fld>
            <a:endParaRPr kumimoji="1" lang="ja-JP" altLang="en-US"/>
          </a:p>
        </p:txBody>
      </p:sp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9F4641A9-9152-4684-A4FC-568F32EE7B9C}"/>
              </a:ext>
            </a:extLst>
          </p:cNvPr>
          <p:cNvGrpSpPr/>
          <p:nvPr/>
        </p:nvGrpSpPr>
        <p:grpSpPr>
          <a:xfrm>
            <a:off x="4246536" y="1644103"/>
            <a:ext cx="2925106" cy="2375036"/>
            <a:chOff x="6267841" y="2663282"/>
            <a:chExt cx="4590209" cy="3727015"/>
          </a:xfrm>
        </p:grpSpPr>
        <p:cxnSp>
          <p:nvCxnSpPr>
            <p:cNvPr id="52" name="直線コネクタ 51">
              <a:extLst>
                <a:ext uri="{FF2B5EF4-FFF2-40B4-BE49-F238E27FC236}">
                  <a16:creationId xmlns:a16="http://schemas.microsoft.com/office/drawing/2014/main" id="{8A8D0710-4F5C-4219-A9D2-8BF53B94EB3A}"/>
                </a:ext>
              </a:extLst>
            </p:cNvPr>
            <p:cNvCxnSpPr>
              <a:cxnSpLocks/>
            </p:cNvCxnSpPr>
            <p:nvPr/>
          </p:nvCxnSpPr>
          <p:spPr>
            <a:xfrm>
              <a:off x="6691436" y="5116348"/>
              <a:ext cx="1029676" cy="8418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グループ化 49">
              <a:extLst>
                <a:ext uri="{FF2B5EF4-FFF2-40B4-BE49-F238E27FC236}">
                  <a16:creationId xmlns:a16="http://schemas.microsoft.com/office/drawing/2014/main" id="{60DB5CFE-3E14-49A9-8C2E-B73C822849DD}"/>
                </a:ext>
              </a:extLst>
            </p:cNvPr>
            <p:cNvGrpSpPr/>
            <p:nvPr/>
          </p:nvGrpSpPr>
          <p:grpSpPr>
            <a:xfrm>
              <a:off x="7338529" y="2663282"/>
              <a:ext cx="3519521" cy="3727015"/>
              <a:chOff x="6600592" y="2577632"/>
              <a:chExt cx="3519521" cy="3727015"/>
            </a:xfrm>
          </p:grpSpPr>
          <p:grpSp>
            <p:nvGrpSpPr>
              <p:cNvPr id="33" name="グループ化 32">
                <a:extLst>
                  <a:ext uri="{FF2B5EF4-FFF2-40B4-BE49-F238E27FC236}">
                    <a16:creationId xmlns:a16="http://schemas.microsoft.com/office/drawing/2014/main" id="{D3F26F9C-308C-44F0-BAD4-BBA6F4E615D5}"/>
                  </a:ext>
                </a:extLst>
              </p:cNvPr>
              <p:cNvGrpSpPr/>
              <p:nvPr/>
            </p:nvGrpSpPr>
            <p:grpSpPr>
              <a:xfrm>
                <a:off x="6600592" y="2577632"/>
                <a:ext cx="3519521" cy="3727015"/>
                <a:chOff x="603798" y="1737921"/>
                <a:chExt cx="3920076" cy="4151185"/>
              </a:xfrm>
            </p:grpSpPr>
            <p:cxnSp>
              <p:nvCxnSpPr>
                <p:cNvPr id="12" name="直線コネクタ 11">
                  <a:extLst>
                    <a:ext uri="{FF2B5EF4-FFF2-40B4-BE49-F238E27FC236}">
                      <a16:creationId xmlns:a16="http://schemas.microsoft.com/office/drawing/2014/main" id="{5AD59D79-36F7-4615-910E-72C4526971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22216" y="3265626"/>
                  <a:ext cx="1713227" cy="92242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線コネクタ 14">
                  <a:extLst>
                    <a:ext uri="{FF2B5EF4-FFF2-40B4-BE49-F238E27FC236}">
                      <a16:creationId xmlns:a16="http://schemas.microsoft.com/office/drawing/2014/main" id="{8F0A0C8C-E148-421B-88DC-4F8A166D45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835443" y="2199131"/>
                  <a:ext cx="922421" cy="198891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線コネクタ 17">
                  <a:extLst>
                    <a:ext uri="{FF2B5EF4-FFF2-40B4-BE49-F238E27FC236}">
                      <a16:creationId xmlns:a16="http://schemas.microsoft.com/office/drawing/2014/main" id="{C2F6F414-E063-416D-99D0-B8A2166DCC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65008" y="4188047"/>
                  <a:ext cx="1770437" cy="123984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線コネクタ 21">
                  <a:extLst>
                    <a:ext uri="{FF2B5EF4-FFF2-40B4-BE49-F238E27FC236}">
                      <a16:creationId xmlns:a16="http://schemas.microsoft.com/office/drawing/2014/main" id="{65DC2788-016C-4808-80B7-744CCCCED2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835443" y="4204128"/>
                  <a:ext cx="1227219" cy="114010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" name="楕円 4">
                  <a:extLst>
                    <a:ext uri="{FF2B5EF4-FFF2-40B4-BE49-F238E27FC236}">
                      <a16:creationId xmlns:a16="http://schemas.microsoft.com/office/drawing/2014/main" id="{C062805F-C22E-41C7-8B2B-32D8F526C9EA}"/>
                    </a:ext>
                  </a:extLst>
                </p:cNvPr>
                <p:cNvSpPr/>
                <p:nvPr/>
              </p:nvSpPr>
              <p:spPr>
                <a:xfrm>
                  <a:off x="3296654" y="1737921"/>
                  <a:ext cx="922421" cy="92242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" name="楕円 5">
                  <a:extLst>
                    <a:ext uri="{FF2B5EF4-FFF2-40B4-BE49-F238E27FC236}">
                      <a16:creationId xmlns:a16="http://schemas.microsoft.com/office/drawing/2014/main" id="{A99437B3-3972-4DCD-B13E-4118B34729CA}"/>
                    </a:ext>
                  </a:extLst>
                </p:cNvPr>
                <p:cNvSpPr/>
                <p:nvPr/>
              </p:nvSpPr>
              <p:spPr>
                <a:xfrm>
                  <a:off x="661006" y="2804416"/>
                  <a:ext cx="922421" cy="92242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" name="楕円 6">
                  <a:extLst>
                    <a:ext uri="{FF2B5EF4-FFF2-40B4-BE49-F238E27FC236}">
                      <a16:creationId xmlns:a16="http://schemas.microsoft.com/office/drawing/2014/main" id="{8907DFE1-6347-48EB-B0AB-F7D811AC1D8B}"/>
                    </a:ext>
                  </a:extLst>
                </p:cNvPr>
                <p:cNvSpPr/>
                <p:nvPr/>
              </p:nvSpPr>
              <p:spPr>
                <a:xfrm>
                  <a:off x="2374233" y="3726837"/>
                  <a:ext cx="922421" cy="92242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" name="楕円 7">
                  <a:extLst>
                    <a:ext uri="{FF2B5EF4-FFF2-40B4-BE49-F238E27FC236}">
                      <a16:creationId xmlns:a16="http://schemas.microsoft.com/office/drawing/2014/main" id="{E1BBD599-717E-4E6B-AF1E-3DF6EB5F0E4A}"/>
                    </a:ext>
                  </a:extLst>
                </p:cNvPr>
                <p:cNvSpPr/>
                <p:nvPr/>
              </p:nvSpPr>
              <p:spPr>
                <a:xfrm>
                  <a:off x="603798" y="4966685"/>
                  <a:ext cx="922421" cy="92242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" name="楕円 8">
                  <a:extLst>
                    <a:ext uri="{FF2B5EF4-FFF2-40B4-BE49-F238E27FC236}">
                      <a16:creationId xmlns:a16="http://schemas.microsoft.com/office/drawing/2014/main" id="{761FBB08-B078-4766-B903-C45D2EFC30A4}"/>
                    </a:ext>
                  </a:extLst>
                </p:cNvPr>
                <p:cNvSpPr/>
                <p:nvPr/>
              </p:nvSpPr>
              <p:spPr>
                <a:xfrm>
                  <a:off x="3601453" y="4883025"/>
                  <a:ext cx="922421" cy="92242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46" name="矢印: 下 45">
                <a:extLst>
                  <a:ext uri="{FF2B5EF4-FFF2-40B4-BE49-F238E27FC236}">
                    <a16:creationId xmlns:a16="http://schemas.microsoft.com/office/drawing/2014/main" id="{1544E3E4-2447-4E12-84FC-E54A409B9C0A}"/>
                  </a:ext>
                </a:extLst>
              </p:cNvPr>
              <p:cNvSpPr/>
              <p:nvPr/>
            </p:nvSpPr>
            <p:spPr>
              <a:xfrm rot="3313535" flipV="1">
                <a:off x="7831087" y="4939283"/>
                <a:ext cx="481646" cy="414083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7" name="矢印: 下 46">
                <a:extLst>
                  <a:ext uri="{FF2B5EF4-FFF2-40B4-BE49-F238E27FC236}">
                    <a16:creationId xmlns:a16="http://schemas.microsoft.com/office/drawing/2014/main" id="{79A26590-A004-4581-BEA0-9823079977EF}"/>
                  </a:ext>
                </a:extLst>
              </p:cNvPr>
              <p:cNvSpPr/>
              <p:nvPr/>
            </p:nvSpPr>
            <p:spPr>
              <a:xfrm rot="7240499" flipV="1">
                <a:off x="7800472" y="4276991"/>
                <a:ext cx="481646" cy="414083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8" name="矢印: 下 47">
                <a:extLst>
                  <a:ext uri="{FF2B5EF4-FFF2-40B4-BE49-F238E27FC236}">
                    <a16:creationId xmlns:a16="http://schemas.microsoft.com/office/drawing/2014/main" id="{35674D7D-AC61-4E87-A074-D6D71A7AD539}"/>
                  </a:ext>
                </a:extLst>
              </p:cNvPr>
              <p:cNvSpPr/>
              <p:nvPr/>
            </p:nvSpPr>
            <p:spPr>
              <a:xfrm rot="12338290" flipV="1">
                <a:off x="8605293" y="3986605"/>
                <a:ext cx="481646" cy="414083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9" name="矢印: 下 48">
                <a:extLst>
                  <a:ext uri="{FF2B5EF4-FFF2-40B4-BE49-F238E27FC236}">
                    <a16:creationId xmlns:a16="http://schemas.microsoft.com/office/drawing/2014/main" id="{FA1465FA-5954-41EB-B89D-23B28B919BF3}"/>
                  </a:ext>
                </a:extLst>
              </p:cNvPr>
              <p:cNvSpPr/>
              <p:nvPr/>
            </p:nvSpPr>
            <p:spPr>
              <a:xfrm rot="18881676" flipV="1">
                <a:off x="8826243" y="5029669"/>
                <a:ext cx="481646" cy="414083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51" name="楕円 50">
              <a:extLst>
                <a:ext uri="{FF2B5EF4-FFF2-40B4-BE49-F238E27FC236}">
                  <a16:creationId xmlns:a16="http://schemas.microsoft.com/office/drawing/2014/main" id="{988C44BC-EBA1-40AE-AE6F-8D191E9FBEC0}"/>
                </a:ext>
              </a:extLst>
            </p:cNvPr>
            <p:cNvSpPr/>
            <p:nvPr/>
          </p:nvSpPr>
          <p:spPr>
            <a:xfrm>
              <a:off x="6267841" y="4715980"/>
              <a:ext cx="828168" cy="82816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FF8212C8-A845-4927-95B2-4377E2B43451}"/>
              </a:ext>
            </a:extLst>
          </p:cNvPr>
          <p:cNvGrpSpPr/>
          <p:nvPr/>
        </p:nvGrpSpPr>
        <p:grpSpPr>
          <a:xfrm>
            <a:off x="579794" y="3094533"/>
            <a:ext cx="2925106" cy="2375036"/>
            <a:chOff x="6267841" y="2663282"/>
            <a:chExt cx="4590209" cy="3727015"/>
          </a:xfrm>
        </p:grpSpPr>
        <p:cxnSp>
          <p:nvCxnSpPr>
            <p:cNvPr id="54" name="直線コネクタ 53">
              <a:extLst>
                <a:ext uri="{FF2B5EF4-FFF2-40B4-BE49-F238E27FC236}">
                  <a16:creationId xmlns:a16="http://schemas.microsoft.com/office/drawing/2014/main" id="{977A2DCA-5D64-4A2F-A474-8AA09CB3C125}"/>
                </a:ext>
              </a:extLst>
            </p:cNvPr>
            <p:cNvCxnSpPr>
              <a:cxnSpLocks/>
            </p:cNvCxnSpPr>
            <p:nvPr/>
          </p:nvCxnSpPr>
          <p:spPr>
            <a:xfrm>
              <a:off x="6691436" y="5116348"/>
              <a:ext cx="1029676" cy="8418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グループ化 57">
              <a:extLst>
                <a:ext uri="{FF2B5EF4-FFF2-40B4-BE49-F238E27FC236}">
                  <a16:creationId xmlns:a16="http://schemas.microsoft.com/office/drawing/2014/main" id="{41E8FD6A-A89E-48FD-A76D-AD11CB702679}"/>
                </a:ext>
              </a:extLst>
            </p:cNvPr>
            <p:cNvGrpSpPr/>
            <p:nvPr/>
          </p:nvGrpSpPr>
          <p:grpSpPr>
            <a:xfrm>
              <a:off x="7338529" y="2663282"/>
              <a:ext cx="3519521" cy="3727015"/>
              <a:chOff x="603798" y="1737921"/>
              <a:chExt cx="3920076" cy="4151185"/>
            </a:xfrm>
          </p:grpSpPr>
          <p:cxnSp>
            <p:nvCxnSpPr>
              <p:cNvPr id="63" name="直線コネクタ 62">
                <a:extLst>
                  <a:ext uri="{FF2B5EF4-FFF2-40B4-BE49-F238E27FC236}">
                    <a16:creationId xmlns:a16="http://schemas.microsoft.com/office/drawing/2014/main" id="{28677C7A-2AC5-4CD8-942C-0FA1765768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2216" y="3265626"/>
                <a:ext cx="1713227" cy="92242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線コネクタ 63">
                <a:extLst>
                  <a:ext uri="{FF2B5EF4-FFF2-40B4-BE49-F238E27FC236}">
                    <a16:creationId xmlns:a16="http://schemas.microsoft.com/office/drawing/2014/main" id="{C9A91402-6CB7-40B0-BEF1-E9E24E85214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35443" y="2199131"/>
                <a:ext cx="922421" cy="198891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線コネクタ 64">
                <a:extLst>
                  <a:ext uri="{FF2B5EF4-FFF2-40B4-BE49-F238E27FC236}">
                    <a16:creationId xmlns:a16="http://schemas.microsoft.com/office/drawing/2014/main" id="{1B64296E-B6EF-4050-9CDA-E1E5DDF572A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65008" y="4188047"/>
                <a:ext cx="1770437" cy="12398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線コネクタ 65">
                <a:extLst>
                  <a:ext uri="{FF2B5EF4-FFF2-40B4-BE49-F238E27FC236}">
                    <a16:creationId xmlns:a16="http://schemas.microsoft.com/office/drawing/2014/main" id="{01B3297D-35D4-49C1-AF5B-ECD0250BC59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835443" y="4204128"/>
                <a:ext cx="1227219" cy="114010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楕円 66">
                <a:extLst>
                  <a:ext uri="{FF2B5EF4-FFF2-40B4-BE49-F238E27FC236}">
                    <a16:creationId xmlns:a16="http://schemas.microsoft.com/office/drawing/2014/main" id="{AC7AD258-D6B5-4FCA-86C8-BCA9616A60E1}"/>
                  </a:ext>
                </a:extLst>
              </p:cNvPr>
              <p:cNvSpPr/>
              <p:nvPr/>
            </p:nvSpPr>
            <p:spPr>
              <a:xfrm>
                <a:off x="3296654" y="1737921"/>
                <a:ext cx="922421" cy="92242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8" name="楕円 67">
                <a:extLst>
                  <a:ext uri="{FF2B5EF4-FFF2-40B4-BE49-F238E27FC236}">
                    <a16:creationId xmlns:a16="http://schemas.microsoft.com/office/drawing/2014/main" id="{29B591E4-7D59-492B-913C-34E56AD2C38D}"/>
                  </a:ext>
                </a:extLst>
              </p:cNvPr>
              <p:cNvSpPr/>
              <p:nvPr/>
            </p:nvSpPr>
            <p:spPr>
              <a:xfrm>
                <a:off x="661006" y="2804416"/>
                <a:ext cx="922421" cy="92242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9" name="楕円 68">
                <a:extLst>
                  <a:ext uri="{FF2B5EF4-FFF2-40B4-BE49-F238E27FC236}">
                    <a16:creationId xmlns:a16="http://schemas.microsoft.com/office/drawing/2014/main" id="{671220E4-04E8-4716-BDC1-9015A7D474AA}"/>
                  </a:ext>
                </a:extLst>
              </p:cNvPr>
              <p:cNvSpPr/>
              <p:nvPr/>
            </p:nvSpPr>
            <p:spPr>
              <a:xfrm>
                <a:off x="2374233" y="3726837"/>
                <a:ext cx="922421" cy="92242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0" name="楕円 69">
                <a:extLst>
                  <a:ext uri="{FF2B5EF4-FFF2-40B4-BE49-F238E27FC236}">
                    <a16:creationId xmlns:a16="http://schemas.microsoft.com/office/drawing/2014/main" id="{542A89FB-A4C6-4EDF-A5BE-92D6E86162A3}"/>
                  </a:ext>
                </a:extLst>
              </p:cNvPr>
              <p:cNvSpPr/>
              <p:nvPr/>
            </p:nvSpPr>
            <p:spPr>
              <a:xfrm>
                <a:off x="603798" y="4966685"/>
                <a:ext cx="922421" cy="92242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1" name="楕円 70">
                <a:extLst>
                  <a:ext uri="{FF2B5EF4-FFF2-40B4-BE49-F238E27FC236}">
                    <a16:creationId xmlns:a16="http://schemas.microsoft.com/office/drawing/2014/main" id="{D57BBC41-283D-4B65-922A-D6754E425BF4}"/>
                  </a:ext>
                </a:extLst>
              </p:cNvPr>
              <p:cNvSpPr/>
              <p:nvPr/>
            </p:nvSpPr>
            <p:spPr>
              <a:xfrm>
                <a:off x="3601453" y="4883025"/>
                <a:ext cx="922421" cy="92242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57" name="楕円 56">
              <a:extLst>
                <a:ext uri="{FF2B5EF4-FFF2-40B4-BE49-F238E27FC236}">
                  <a16:creationId xmlns:a16="http://schemas.microsoft.com/office/drawing/2014/main" id="{F1DC4BEF-5F69-4754-AA50-AEFA2D5300B2}"/>
                </a:ext>
              </a:extLst>
            </p:cNvPr>
            <p:cNvSpPr/>
            <p:nvPr/>
          </p:nvSpPr>
          <p:spPr>
            <a:xfrm>
              <a:off x="6267841" y="4715980"/>
              <a:ext cx="828168" cy="82816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2" name="グループ化 71">
            <a:extLst>
              <a:ext uri="{FF2B5EF4-FFF2-40B4-BE49-F238E27FC236}">
                <a16:creationId xmlns:a16="http://schemas.microsoft.com/office/drawing/2014/main" id="{66E17237-2C19-4357-858E-6B721960E8EF}"/>
              </a:ext>
            </a:extLst>
          </p:cNvPr>
          <p:cNvGrpSpPr/>
          <p:nvPr/>
        </p:nvGrpSpPr>
        <p:grpSpPr>
          <a:xfrm>
            <a:off x="4236616" y="4249845"/>
            <a:ext cx="2925106" cy="2375036"/>
            <a:chOff x="6267841" y="2663282"/>
            <a:chExt cx="4590209" cy="3727015"/>
          </a:xfrm>
        </p:grpSpPr>
        <p:cxnSp>
          <p:nvCxnSpPr>
            <p:cNvPr id="73" name="直線コネクタ 72">
              <a:extLst>
                <a:ext uri="{FF2B5EF4-FFF2-40B4-BE49-F238E27FC236}">
                  <a16:creationId xmlns:a16="http://schemas.microsoft.com/office/drawing/2014/main" id="{5BB50C97-ABBD-45CA-9D1C-D66E18A288F7}"/>
                </a:ext>
              </a:extLst>
            </p:cNvPr>
            <p:cNvCxnSpPr>
              <a:cxnSpLocks/>
            </p:cNvCxnSpPr>
            <p:nvPr/>
          </p:nvCxnSpPr>
          <p:spPr>
            <a:xfrm>
              <a:off x="6691436" y="5116348"/>
              <a:ext cx="1029676" cy="8418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4" name="グループ化 73">
              <a:extLst>
                <a:ext uri="{FF2B5EF4-FFF2-40B4-BE49-F238E27FC236}">
                  <a16:creationId xmlns:a16="http://schemas.microsoft.com/office/drawing/2014/main" id="{C711072F-8529-4C49-8FF5-8B337549538A}"/>
                </a:ext>
              </a:extLst>
            </p:cNvPr>
            <p:cNvGrpSpPr/>
            <p:nvPr/>
          </p:nvGrpSpPr>
          <p:grpSpPr>
            <a:xfrm>
              <a:off x="7071630" y="2663282"/>
              <a:ext cx="3786420" cy="3727015"/>
              <a:chOff x="6333693" y="2577632"/>
              <a:chExt cx="3786420" cy="3727015"/>
            </a:xfrm>
          </p:grpSpPr>
          <p:grpSp>
            <p:nvGrpSpPr>
              <p:cNvPr id="76" name="グループ化 75">
                <a:extLst>
                  <a:ext uri="{FF2B5EF4-FFF2-40B4-BE49-F238E27FC236}">
                    <a16:creationId xmlns:a16="http://schemas.microsoft.com/office/drawing/2014/main" id="{CA555E76-29E4-48E1-B1EE-82B34CF96CA2}"/>
                  </a:ext>
                </a:extLst>
              </p:cNvPr>
              <p:cNvGrpSpPr/>
              <p:nvPr/>
            </p:nvGrpSpPr>
            <p:grpSpPr>
              <a:xfrm>
                <a:off x="6600592" y="2577632"/>
                <a:ext cx="3519521" cy="3727015"/>
                <a:chOff x="603798" y="1737921"/>
                <a:chExt cx="3920076" cy="4151185"/>
              </a:xfrm>
            </p:grpSpPr>
            <p:cxnSp>
              <p:nvCxnSpPr>
                <p:cNvPr id="81" name="直線コネクタ 80">
                  <a:extLst>
                    <a:ext uri="{FF2B5EF4-FFF2-40B4-BE49-F238E27FC236}">
                      <a16:creationId xmlns:a16="http://schemas.microsoft.com/office/drawing/2014/main" id="{C94C386F-55BF-4A27-A6CF-32388F6B21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22216" y="3265626"/>
                  <a:ext cx="1713227" cy="92242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直線コネクタ 81">
                  <a:extLst>
                    <a:ext uri="{FF2B5EF4-FFF2-40B4-BE49-F238E27FC236}">
                      <a16:creationId xmlns:a16="http://schemas.microsoft.com/office/drawing/2014/main" id="{91F0E97F-0599-4AF1-A9B0-91A27D9530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835443" y="2199131"/>
                  <a:ext cx="922421" cy="198891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直線コネクタ 82">
                  <a:extLst>
                    <a:ext uri="{FF2B5EF4-FFF2-40B4-BE49-F238E27FC236}">
                      <a16:creationId xmlns:a16="http://schemas.microsoft.com/office/drawing/2014/main" id="{965DA768-3A41-4EEC-8AF4-6A0390AD1D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65008" y="4188047"/>
                  <a:ext cx="1770437" cy="123984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直線コネクタ 83">
                  <a:extLst>
                    <a:ext uri="{FF2B5EF4-FFF2-40B4-BE49-F238E27FC236}">
                      <a16:creationId xmlns:a16="http://schemas.microsoft.com/office/drawing/2014/main" id="{F788794B-1800-49DF-835D-ECF7567C99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835443" y="4204128"/>
                  <a:ext cx="1227219" cy="114010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" name="楕円 84">
                  <a:extLst>
                    <a:ext uri="{FF2B5EF4-FFF2-40B4-BE49-F238E27FC236}">
                      <a16:creationId xmlns:a16="http://schemas.microsoft.com/office/drawing/2014/main" id="{BFE4E225-972C-4C63-9F5A-5E2ECA8CF1C2}"/>
                    </a:ext>
                  </a:extLst>
                </p:cNvPr>
                <p:cNvSpPr/>
                <p:nvPr/>
              </p:nvSpPr>
              <p:spPr>
                <a:xfrm>
                  <a:off x="3296654" y="1737921"/>
                  <a:ext cx="922421" cy="92242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6" name="楕円 85">
                  <a:extLst>
                    <a:ext uri="{FF2B5EF4-FFF2-40B4-BE49-F238E27FC236}">
                      <a16:creationId xmlns:a16="http://schemas.microsoft.com/office/drawing/2014/main" id="{4CCB9ECC-3AF1-4CEE-8D2E-2DEE152C14F8}"/>
                    </a:ext>
                  </a:extLst>
                </p:cNvPr>
                <p:cNvSpPr/>
                <p:nvPr/>
              </p:nvSpPr>
              <p:spPr>
                <a:xfrm>
                  <a:off x="661006" y="2804416"/>
                  <a:ext cx="922421" cy="92242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7" name="楕円 86">
                  <a:extLst>
                    <a:ext uri="{FF2B5EF4-FFF2-40B4-BE49-F238E27FC236}">
                      <a16:creationId xmlns:a16="http://schemas.microsoft.com/office/drawing/2014/main" id="{96D7AABD-E6DA-4C70-A5E7-817E44469812}"/>
                    </a:ext>
                  </a:extLst>
                </p:cNvPr>
                <p:cNvSpPr/>
                <p:nvPr/>
              </p:nvSpPr>
              <p:spPr>
                <a:xfrm>
                  <a:off x="2374233" y="3726836"/>
                  <a:ext cx="922421" cy="92242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8" name="楕円 87">
                  <a:extLst>
                    <a:ext uri="{FF2B5EF4-FFF2-40B4-BE49-F238E27FC236}">
                      <a16:creationId xmlns:a16="http://schemas.microsoft.com/office/drawing/2014/main" id="{993CA584-C739-484A-91EF-521338AC04B6}"/>
                    </a:ext>
                  </a:extLst>
                </p:cNvPr>
                <p:cNvSpPr/>
                <p:nvPr/>
              </p:nvSpPr>
              <p:spPr>
                <a:xfrm>
                  <a:off x="603798" y="4966685"/>
                  <a:ext cx="922421" cy="92242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9" name="楕円 88">
                  <a:extLst>
                    <a:ext uri="{FF2B5EF4-FFF2-40B4-BE49-F238E27FC236}">
                      <a16:creationId xmlns:a16="http://schemas.microsoft.com/office/drawing/2014/main" id="{03FDA166-9815-425A-9BAB-62D3F3DD6F4A}"/>
                    </a:ext>
                  </a:extLst>
                </p:cNvPr>
                <p:cNvSpPr/>
                <p:nvPr/>
              </p:nvSpPr>
              <p:spPr>
                <a:xfrm>
                  <a:off x="3601453" y="4883025"/>
                  <a:ext cx="922421" cy="92242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77" name="矢印: 下 76">
                <a:extLst>
                  <a:ext uri="{FF2B5EF4-FFF2-40B4-BE49-F238E27FC236}">
                    <a16:creationId xmlns:a16="http://schemas.microsoft.com/office/drawing/2014/main" id="{FE176568-0F5C-4EE1-925C-0B7F2D1628C7}"/>
                  </a:ext>
                </a:extLst>
              </p:cNvPr>
              <p:cNvSpPr/>
              <p:nvPr/>
            </p:nvSpPr>
            <p:spPr>
              <a:xfrm rot="7766643" flipV="1">
                <a:off x="6299912" y="5290894"/>
                <a:ext cx="481645" cy="414083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80" name="矢印: 下 79">
                <a:extLst>
                  <a:ext uri="{FF2B5EF4-FFF2-40B4-BE49-F238E27FC236}">
                    <a16:creationId xmlns:a16="http://schemas.microsoft.com/office/drawing/2014/main" id="{D4FB20C5-722D-48FD-AD74-FA950CEA528E}"/>
                  </a:ext>
                </a:extLst>
              </p:cNvPr>
              <p:cNvSpPr/>
              <p:nvPr/>
            </p:nvSpPr>
            <p:spPr>
              <a:xfrm rot="13887295" flipV="1">
                <a:off x="7315786" y="5244596"/>
                <a:ext cx="481645" cy="414083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75" name="楕円 74">
              <a:extLst>
                <a:ext uri="{FF2B5EF4-FFF2-40B4-BE49-F238E27FC236}">
                  <a16:creationId xmlns:a16="http://schemas.microsoft.com/office/drawing/2014/main" id="{53349BE0-CFFB-4A0D-A52C-FBAFB4485341}"/>
                </a:ext>
              </a:extLst>
            </p:cNvPr>
            <p:cNvSpPr/>
            <p:nvPr/>
          </p:nvSpPr>
          <p:spPr>
            <a:xfrm>
              <a:off x="6267841" y="4715980"/>
              <a:ext cx="828168" cy="82816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0" name="グループ化 89">
            <a:extLst>
              <a:ext uri="{FF2B5EF4-FFF2-40B4-BE49-F238E27FC236}">
                <a16:creationId xmlns:a16="http://schemas.microsoft.com/office/drawing/2014/main" id="{3C5AFCBD-3C37-480A-85FB-D8C8050A7412}"/>
              </a:ext>
            </a:extLst>
          </p:cNvPr>
          <p:cNvGrpSpPr/>
          <p:nvPr/>
        </p:nvGrpSpPr>
        <p:grpSpPr>
          <a:xfrm>
            <a:off x="8199396" y="3094533"/>
            <a:ext cx="2925106" cy="2375036"/>
            <a:chOff x="6267841" y="2663282"/>
            <a:chExt cx="4590209" cy="3727015"/>
          </a:xfrm>
        </p:grpSpPr>
        <p:cxnSp>
          <p:nvCxnSpPr>
            <p:cNvPr id="91" name="直線コネクタ 90">
              <a:extLst>
                <a:ext uri="{FF2B5EF4-FFF2-40B4-BE49-F238E27FC236}">
                  <a16:creationId xmlns:a16="http://schemas.microsoft.com/office/drawing/2014/main" id="{2B976265-1D3A-48EC-8DAD-910F3B5436D2}"/>
                </a:ext>
              </a:extLst>
            </p:cNvPr>
            <p:cNvCxnSpPr>
              <a:cxnSpLocks/>
            </p:cNvCxnSpPr>
            <p:nvPr/>
          </p:nvCxnSpPr>
          <p:spPr>
            <a:xfrm>
              <a:off x="6691436" y="5116348"/>
              <a:ext cx="1029676" cy="8418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2" name="グループ化 91">
              <a:extLst>
                <a:ext uri="{FF2B5EF4-FFF2-40B4-BE49-F238E27FC236}">
                  <a16:creationId xmlns:a16="http://schemas.microsoft.com/office/drawing/2014/main" id="{523FD168-8CF5-4047-B505-0194FB0A03B4}"/>
                </a:ext>
              </a:extLst>
            </p:cNvPr>
            <p:cNvGrpSpPr/>
            <p:nvPr/>
          </p:nvGrpSpPr>
          <p:grpSpPr>
            <a:xfrm>
              <a:off x="7071630" y="2663282"/>
              <a:ext cx="3786420" cy="3727015"/>
              <a:chOff x="6333693" y="2577632"/>
              <a:chExt cx="3786420" cy="3727015"/>
            </a:xfrm>
          </p:grpSpPr>
          <p:grpSp>
            <p:nvGrpSpPr>
              <p:cNvPr id="94" name="グループ化 93">
                <a:extLst>
                  <a:ext uri="{FF2B5EF4-FFF2-40B4-BE49-F238E27FC236}">
                    <a16:creationId xmlns:a16="http://schemas.microsoft.com/office/drawing/2014/main" id="{B9A187EA-CBB5-4E86-8390-401F28EA4891}"/>
                  </a:ext>
                </a:extLst>
              </p:cNvPr>
              <p:cNvGrpSpPr/>
              <p:nvPr/>
            </p:nvGrpSpPr>
            <p:grpSpPr>
              <a:xfrm>
                <a:off x="6600592" y="2577632"/>
                <a:ext cx="3519521" cy="3727015"/>
                <a:chOff x="603798" y="1737921"/>
                <a:chExt cx="3920076" cy="4151185"/>
              </a:xfrm>
            </p:grpSpPr>
            <p:cxnSp>
              <p:nvCxnSpPr>
                <p:cNvPr id="97" name="直線コネクタ 96">
                  <a:extLst>
                    <a:ext uri="{FF2B5EF4-FFF2-40B4-BE49-F238E27FC236}">
                      <a16:creationId xmlns:a16="http://schemas.microsoft.com/office/drawing/2014/main" id="{323AABF2-2564-4842-A843-CBB8AC5E50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22216" y="3265626"/>
                  <a:ext cx="1713227" cy="92242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直線コネクタ 97">
                  <a:extLst>
                    <a:ext uri="{FF2B5EF4-FFF2-40B4-BE49-F238E27FC236}">
                      <a16:creationId xmlns:a16="http://schemas.microsoft.com/office/drawing/2014/main" id="{661249B8-C744-41BE-A9BF-B78E8A8AA7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835443" y="2199131"/>
                  <a:ext cx="922421" cy="198891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直線コネクタ 98">
                  <a:extLst>
                    <a:ext uri="{FF2B5EF4-FFF2-40B4-BE49-F238E27FC236}">
                      <a16:creationId xmlns:a16="http://schemas.microsoft.com/office/drawing/2014/main" id="{B1CCFEA2-744C-4999-8BE1-096ABBD2AB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65008" y="4188047"/>
                  <a:ext cx="1770437" cy="123984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直線コネクタ 99">
                  <a:extLst>
                    <a:ext uri="{FF2B5EF4-FFF2-40B4-BE49-F238E27FC236}">
                      <a16:creationId xmlns:a16="http://schemas.microsoft.com/office/drawing/2014/main" id="{9331BB63-C152-4B6D-B0EF-BC89BF234C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835443" y="4204128"/>
                  <a:ext cx="1227219" cy="114010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楕円 100">
                  <a:extLst>
                    <a:ext uri="{FF2B5EF4-FFF2-40B4-BE49-F238E27FC236}">
                      <a16:creationId xmlns:a16="http://schemas.microsoft.com/office/drawing/2014/main" id="{EC32E5FB-6D03-4773-8B87-B02EB6A32B80}"/>
                    </a:ext>
                  </a:extLst>
                </p:cNvPr>
                <p:cNvSpPr/>
                <p:nvPr/>
              </p:nvSpPr>
              <p:spPr>
                <a:xfrm>
                  <a:off x="3296654" y="1737921"/>
                  <a:ext cx="922421" cy="92242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2" name="楕円 101">
                  <a:extLst>
                    <a:ext uri="{FF2B5EF4-FFF2-40B4-BE49-F238E27FC236}">
                      <a16:creationId xmlns:a16="http://schemas.microsoft.com/office/drawing/2014/main" id="{E2A729F7-13BD-4636-A21F-90EF717C6DFB}"/>
                    </a:ext>
                  </a:extLst>
                </p:cNvPr>
                <p:cNvSpPr/>
                <p:nvPr/>
              </p:nvSpPr>
              <p:spPr>
                <a:xfrm>
                  <a:off x="661006" y="2804416"/>
                  <a:ext cx="922421" cy="92242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3" name="楕円 102">
                  <a:extLst>
                    <a:ext uri="{FF2B5EF4-FFF2-40B4-BE49-F238E27FC236}">
                      <a16:creationId xmlns:a16="http://schemas.microsoft.com/office/drawing/2014/main" id="{EC087DA3-DA69-4C2A-9E47-429D299EA8EE}"/>
                    </a:ext>
                  </a:extLst>
                </p:cNvPr>
                <p:cNvSpPr/>
                <p:nvPr/>
              </p:nvSpPr>
              <p:spPr>
                <a:xfrm>
                  <a:off x="2374233" y="3726836"/>
                  <a:ext cx="922421" cy="92242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4" name="楕円 103">
                  <a:extLst>
                    <a:ext uri="{FF2B5EF4-FFF2-40B4-BE49-F238E27FC236}">
                      <a16:creationId xmlns:a16="http://schemas.microsoft.com/office/drawing/2014/main" id="{31957C53-9FED-4FE9-AB20-8160DB2E755F}"/>
                    </a:ext>
                  </a:extLst>
                </p:cNvPr>
                <p:cNvSpPr/>
                <p:nvPr/>
              </p:nvSpPr>
              <p:spPr>
                <a:xfrm>
                  <a:off x="603798" y="4966685"/>
                  <a:ext cx="922421" cy="92242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5" name="楕円 104">
                  <a:extLst>
                    <a:ext uri="{FF2B5EF4-FFF2-40B4-BE49-F238E27FC236}">
                      <a16:creationId xmlns:a16="http://schemas.microsoft.com/office/drawing/2014/main" id="{5856FB62-0B61-492C-B59D-272314110788}"/>
                    </a:ext>
                  </a:extLst>
                </p:cNvPr>
                <p:cNvSpPr/>
                <p:nvPr/>
              </p:nvSpPr>
              <p:spPr>
                <a:xfrm>
                  <a:off x="3601453" y="4883025"/>
                  <a:ext cx="922421" cy="92242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95" name="矢印: 下 94">
                <a:extLst>
                  <a:ext uri="{FF2B5EF4-FFF2-40B4-BE49-F238E27FC236}">
                    <a16:creationId xmlns:a16="http://schemas.microsoft.com/office/drawing/2014/main" id="{611BAF2A-5BC3-4900-8B21-0A86CE4BC7CE}"/>
                  </a:ext>
                </a:extLst>
              </p:cNvPr>
              <p:cNvSpPr/>
              <p:nvPr/>
            </p:nvSpPr>
            <p:spPr>
              <a:xfrm rot="7766643" flipV="1">
                <a:off x="6299912" y="5290894"/>
                <a:ext cx="481645" cy="414083"/>
              </a:xfrm>
              <a:prstGeom prst="down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96" name="矢印: 下 95">
                <a:extLst>
                  <a:ext uri="{FF2B5EF4-FFF2-40B4-BE49-F238E27FC236}">
                    <a16:creationId xmlns:a16="http://schemas.microsoft.com/office/drawing/2014/main" id="{D684409B-AC83-4505-A642-23B7B8A81270}"/>
                  </a:ext>
                </a:extLst>
              </p:cNvPr>
              <p:cNvSpPr/>
              <p:nvPr/>
            </p:nvSpPr>
            <p:spPr>
              <a:xfrm rot="13887295" flipV="1">
                <a:off x="7315786" y="5244596"/>
                <a:ext cx="481645" cy="414083"/>
              </a:xfrm>
              <a:prstGeom prst="down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93" name="楕円 92">
              <a:extLst>
                <a:ext uri="{FF2B5EF4-FFF2-40B4-BE49-F238E27FC236}">
                  <a16:creationId xmlns:a16="http://schemas.microsoft.com/office/drawing/2014/main" id="{8A6141F6-7D32-41F9-90AD-87C4B898E1DC}"/>
                </a:ext>
              </a:extLst>
            </p:cNvPr>
            <p:cNvSpPr/>
            <p:nvPr/>
          </p:nvSpPr>
          <p:spPr>
            <a:xfrm>
              <a:off x="6267841" y="4715980"/>
              <a:ext cx="828168" cy="82816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6" name="矢印: 下 105">
            <a:extLst>
              <a:ext uri="{FF2B5EF4-FFF2-40B4-BE49-F238E27FC236}">
                <a16:creationId xmlns:a16="http://schemas.microsoft.com/office/drawing/2014/main" id="{B2CACE20-0DF1-4D91-B069-6BF4DC49AA13}"/>
              </a:ext>
            </a:extLst>
          </p:cNvPr>
          <p:cNvSpPr/>
          <p:nvPr/>
        </p:nvSpPr>
        <p:spPr>
          <a:xfrm rot="3313535" flipV="1">
            <a:off x="9664806" y="4617189"/>
            <a:ext cx="306928" cy="26387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" name="矢印: 下 106">
            <a:extLst>
              <a:ext uri="{FF2B5EF4-FFF2-40B4-BE49-F238E27FC236}">
                <a16:creationId xmlns:a16="http://schemas.microsoft.com/office/drawing/2014/main" id="{205BF61D-42DA-41BC-8C15-0A5E70881B4A}"/>
              </a:ext>
            </a:extLst>
          </p:cNvPr>
          <p:cNvSpPr/>
          <p:nvPr/>
        </p:nvSpPr>
        <p:spPr>
          <a:xfrm rot="12338290" flipV="1">
            <a:off x="10158168" y="4010096"/>
            <a:ext cx="306928" cy="26387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" name="矢印: 下 107">
            <a:extLst>
              <a:ext uri="{FF2B5EF4-FFF2-40B4-BE49-F238E27FC236}">
                <a16:creationId xmlns:a16="http://schemas.microsoft.com/office/drawing/2014/main" id="{9DCC8EFA-AC11-410B-AD8B-8FA2F4A3CC18}"/>
              </a:ext>
            </a:extLst>
          </p:cNvPr>
          <p:cNvSpPr/>
          <p:nvPr/>
        </p:nvSpPr>
        <p:spPr>
          <a:xfrm rot="18881676" flipV="1">
            <a:off x="10298968" y="4674788"/>
            <a:ext cx="306928" cy="26387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" name="矢印: 下 108">
            <a:extLst>
              <a:ext uri="{FF2B5EF4-FFF2-40B4-BE49-F238E27FC236}">
                <a16:creationId xmlns:a16="http://schemas.microsoft.com/office/drawing/2014/main" id="{5042B8E2-0FAE-4C96-AE41-0C4B67D36F95}"/>
              </a:ext>
            </a:extLst>
          </p:cNvPr>
          <p:cNvSpPr/>
          <p:nvPr/>
        </p:nvSpPr>
        <p:spPr>
          <a:xfrm rot="7240499" flipV="1">
            <a:off x="9648182" y="4146325"/>
            <a:ext cx="306928" cy="26387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B55D4AFC-3746-4C52-925A-C6CC62FABED5}"/>
              </a:ext>
            </a:extLst>
          </p:cNvPr>
          <p:cNvCxnSpPr/>
          <p:nvPr/>
        </p:nvCxnSpPr>
        <p:spPr>
          <a:xfrm>
            <a:off x="3801979" y="1586401"/>
            <a:ext cx="0" cy="50773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線コネクタ 109">
            <a:extLst>
              <a:ext uri="{FF2B5EF4-FFF2-40B4-BE49-F238E27FC236}">
                <a16:creationId xmlns:a16="http://schemas.microsoft.com/office/drawing/2014/main" id="{8B98A98A-5E09-4F3B-9D6E-7C7D9959D171}"/>
              </a:ext>
            </a:extLst>
          </p:cNvPr>
          <p:cNvCxnSpPr/>
          <p:nvPr/>
        </p:nvCxnSpPr>
        <p:spPr>
          <a:xfrm>
            <a:off x="7708230" y="1586401"/>
            <a:ext cx="0" cy="50773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DB0562EC-63E5-41E9-9817-3BA664FB1DD4}"/>
              </a:ext>
            </a:extLst>
          </p:cNvPr>
          <p:cNvSpPr txBox="1"/>
          <p:nvPr/>
        </p:nvSpPr>
        <p:spPr>
          <a:xfrm>
            <a:off x="3840806" y="1339799"/>
            <a:ext cx="2529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>
                <a:latin typeface="Segoe UI" panose="020B0502040204020203" pitchFamily="34" charset="0"/>
                <a:ea typeface="Meiryo UI" panose="020B0604030504040204" pitchFamily="50" charset="-128"/>
              </a:rPr>
              <a:t>畳み込み</a:t>
            </a:r>
            <a:r>
              <a:rPr kumimoji="1" lang="en-US" altLang="ja-JP" sz="2400" dirty="0">
                <a:latin typeface="Segoe UI" panose="020B0502040204020203" pitchFamily="34" charset="0"/>
                <a:ea typeface="Meiryo UI" panose="020B0604030504040204" pitchFamily="50" charset="-128"/>
              </a:rPr>
              <a:t>(1</a:t>
            </a:r>
            <a:r>
              <a:rPr kumimoji="1" lang="ja-JP" altLang="en-US" sz="2400" dirty="0">
                <a:latin typeface="Segoe UI" panose="020B0502040204020203" pitchFamily="34" charset="0"/>
                <a:ea typeface="Meiryo UI" panose="020B0604030504040204" pitchFamily="50" charset="-128"/>
              </a:rPr>
              <a:t>回目</a:t>
            </a:r>
            <a:r>
              <a:rPr kumimoji="1" lang="en-US" altLang="ja-JP" sz="2400" dirty="0">
                <a:latin typeface="Segoe UI" panose="020B0502040204020203" pitchFamily="34" charset="0"/>
                <a:ea typeface="Meiryo UI" panose="020B0604030504040204" pitchFamily="50" charset="-128"/>
              </a:rPr>
              <a:t>)</a:t>
            </a:r>
            <a:endParaRPr kumimoji="1" lang="ja-JP" altLang="en-US" sz="2400" dirty="0"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sp>
        <p:nvSpPr>
          <p:cNvPr id="112" name="テキスト ボックス 111">
            <a:extLst>
              <a:ext uri="{FF2B5EF4-FFF2-40B4-BE49-F238E27FC236}">
                <a16:creationId xmlns:a16="http://schemas.microsoft.com/office/drawing/2014/main" id="{CB341349-3EEF-44A9-90CC-3C0C3D840FA3}"/>
              </a:ext>
            </a:extLst>
          </p:cNvPr>
          <p:cNvSpPr txBox="1"/>
          <p:nvPr/>
        </p:nvSpPr>
        <p:spPr>
          <a:xfrm>
            <a:off x="7860971" y="1343711"/>
            <a:ext cx="2529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>
                <a:latin typeface="Segoe UI" panose="020B0502040204020203" pitchFamily="34" charset="0"/>
                <a:ea typeface="Meiryo UI" panose="020B0604030504040204" pitchFamily="50" charset="-128"/>
              </a:rPr>
              <a:t>畳み込み</a:t>
            </a:r>
            <a:r>
              <a:rPr kumimoji="1" lang="en-US" altLang="ja-JP" sz="2400" dirty="0">
                <a:latin typeface="Segoe UI" panose="020B0502040204020203" pitchFamily="34" charset="0"/>
                <a:ea typeface="Meiryo UI" panose="020B0604030504040204" pitchFamily="50" charset="-128"/>
              </a:rPr>
              <a:t>(2</a:t>
            </a:r>
            <a:r>
              <a:rPr kumimoji="1" lang="ja-JP" altLang="en-US" sz="2400" dirty="0">
                <a:latin typeface="Segoe UI" panose="020B0502040204020203" pitchFamily="34" charset="0"/>
                <a:ea typeface="Meiryo UI" panose="020B0604030504040204" pitchFamily="50" charset="-128"/>
              </a:rPr>
              <a:t>回目</a:t>
            </a:r>
            <a:r>
              <a:rPr kumimoji="1" lang="en-US" altLang="ja-JP" sz="2400" dirty="0">
                <a:latin typeface="Segoe UI" panose="020B0502040204020203" pitchFamily="34" charset="0"/>
                <a:ea typeface="Meiryo UI" panose="020B0604030504040204" pitchFamily="50" charset="-128"/>
              </a:rPr>
              <a:t>)</a:t>
            </a:r>
            <a:endParaRPr kumimoji="1" lang="ja-JP" altLang="en-US" sz="2400" dirty="0"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468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B9C839-244F-44A6-AD29-CE24AADAB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正解率 </a:t>
            </a:r>
            <a:r>
              <a:rPr kumimoji="1" lang="en-US" altLang="ja-JP" dirty="0"/>
              <a:t>(Accuracy)</a:t>
            </a:r>
            <a:endParaRPr kumimoji="1" lang="ja-JP" altLang="en-US" dirty="0"/>
          </a:p>
        </p:txBody>
      </p:sp>
      <p:graphicFrame>
        <p:nvGraphicFramePr>
          <p:cNvPr id="5" name="表 5">
            <a:extLst>
              <a:ext uri="{FF2B5EF4-FFF2-40B4-BE49-F238E27FC236}">
                <a16:creationId xmlns:a16="http://schemas.microsoft.com/office/drawing/2014/main" id="{29D5A601-2170-4C71-9D3F-6FB10DB633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7470228"/>
              </p:ext>
            </p:extLst>
          </p:nvPr>
        </p:nvGraphicFramePr>
        <p:xfrm>
          <a:off x="851234" y="1815164"/>
          <a:ext cx="5328000" cy="4364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3420683368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038902823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10806123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03056871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965418570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endParaRPr kumimoji="1" lang="ja-JP" altLang="en-US" sz="28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Segoe UI" panose="020B0502040204020203" pitchFamily="34" charset="0"/>
                        </a:rPr>
                        <a:t>正解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913601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ctr"/>
                      <a:endParaRPr kumimoji="1" lang="ja-JP" altLang="en-US" sz="28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犬</a:t>
                      </a:r>
                      <a:endParaRPr kumimoji="1" lang="ja-JP" altLang="en-US" sz="28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猫</a:t>
                      </a:r>
                      <a:endParaRPr kumimoji="1" lang="ja-JP" altLang="en-US" sz="28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馬</a:t>
                      </a:r>
                      <a:endParaRPr kumimoji="1" lang="ja-JP" altLang="en-US" sz="28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9760395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ctr"/>
                      <a:endParaRPr kumimoji="1" lang="ja-JP" altLang="en-US" sz="28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犬</a:t>
                      </a:r>
                      <a:endParaRPr kumimoji="1" lang="ja-JP" altLang="en-US" sz="28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240</a:t>
                      </a:r>
                      <a:endParaRPr kumimoji="1" lang="ja-JP" altLang="en-US" sz="28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</a:t>
                      </a:r>
                      <a:endParaRPr kumimoji="1" lang="ja-JP" altLang="en-US" sz="28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40</a:t>
                      </a:r>
                      <a:endParaRPr kumimoji="1" lang="ja-JP" altLang="en-US" sz="28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9106644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Segoe UI" panose="020B0502040204020203" pitchFamily="34" charset="0"/>
                        </a:rPr>
                        <a:t>予測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猫</a:t>
                      </a:r>
                      <a:endParaRPr kumimoji="1" lang="ja-JP" altLang="en-US" sz="28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  <a:endParaRPr kumimoji="1" lang="ja-JP" altLang="en-US" sz="28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180</a:t>
                      </a:r>
                      <a:endParaRPr kumimoji="1" lang="ja-JP" altLang="en-US" sz="28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</a:t>
                      </a:r>
                      <a:endParaRPr kumimoji="1" lang="ja-JP" altLang="en-US" sz="28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2539008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ctr"/>
                      <a:endParaRPr kumimoji="1" lang="ja-JP" altLang="en-US" sz="28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馬</a:t>
                      </a:r>
                      <a:endParaRPr kumimoji="1" lang="ja-JP" altLang="en-US" sz="28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</a:t>
                      </a:r>
                      <a:endParaRPr kumimoji="1" lang="ja-JP" altLang="en-US" sz="28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  <a:endParaRPr kumimoji="1" lang="ja-JP" altLang="en-US" sz="28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70</a:t>
                      </a:r>
                      <a:endParaRPr kumimoji="1" lang="ja-JP" altLang="en-US" sz="28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161358"/>
                  </a:ext>
                </a:extLst>
              </a:tr>
            </a:tbl>
          </a:graphicData>
        </a:graphic>
      </p:graphicFrame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F93AE82-5B28-4E30-BA36-53C122CEA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05D0-D92D-49EF-9140-33A0789B8273}" type="slidenum">
              <a:rPr kumimoji="1" lang="ja-JP" altLang="en-US" smtClean="0"/>
              <a:t>26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C569E8A5-766C-4D82-A0D3-8417133CEDAE}"/>
                  </a:ext>
                </a:extLst>
              </p:cNvPr>
              <p:cNvSpPr txBox="1"/>
              <p:nvPr/>
            </p:nvSpPr>
            <p:spPr>
              <a:xfrm>
                <a:off x="7122694" y="1815164"/>
                <a:ext cx="4421391" cy="1770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2800" dirty="0">
                    <a:latin typeface="Segoe UI" panose="020B0502040204020203" pitchFamily="34" charset="0"/>
                    <a:ea typeface="Meiryo UI" panose="020B0604030504040204" pitchFamily="50" charset="-128"/>
                  </a:rPr>
                  <a:t>正解率：</a:t>
                </a:r>
                <a:endParaRPr lang="en-US" altLang="ja-JP" sz="2800" dirty="0">
                  <a:latin typeface="Segoe UI" panose="020B0502040204020203" pitchFamily="34" charset="0"/>
                  <a:ea typeface="Meiryo UI" panose="020B0604030504040204" pitchFamily="50" charset="-128"/>
                </a:endParaRPr>
              </a:p>
              <a:p>
                <a:endParaRPr lang="en-US" altLang="ja-JP" sz="2800" dirty="0">
                  <a:latin typeface="Segoe UI" panose="020B0502040204020203" pitchFamily="34" charset="0"/>
                  <a:ea typeface="Meiryo UI" panose="020B0604030504040204" pitchFamily="50" charset="-128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sz="2800" i="1" smtClean="0">
                              <a:latin typeface="Cambria Math" panose="02040503050406030204" pitchFamily="18" charset="0"/>
                              <a:ea typeface="Meiryo UI" panose="020B0604030504040204" pitchFamily="50" charset="-128"/>
                            </a:rPr>
                          </m:ctrlPr>
                        </m:fPr>
                        <m:num>
                          <m:r>
                            <a:rPr lang="en-US" altLang="ja-JP" sz="2800" b="0" i="1" smtClean="0">
                              <a:latin typeface="Cambria Math" panose="02040503050406030204" pitchFamily="18" charset="0"/>
                              <a:ea typeface="Meiryo UI" panose="020B0604030504040204" pitchFamily="50" charset="-128"/>
                            </a:rPr>
                            <m:t>240+180+70</m:t>
                          </m:r>
                        </m:num>
                        <m:den>
                          <m:r>
                            <a:rPr lang="en-US" altLang="ja-JP" sz="2800" b="0" i="1" smtClean="0">
                              <a:latin typeface="Cambria Math" panose="02040503050406030204" pitchFamily="18" charset="0"/>
                              <a:ea typeface="Meiryo UI" panose="020B0604030504040204" pitchFamily="50" charset="-128"/>
                            </a:rPr>
                            <m:t>270+205+125</m:t>
                          </m:r>
                        </m:den>
                      </m:f>
                      <m:r>
                        <a:rPr lang="en-US" altLang="ja-JP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ja-JP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𝟖𝟏</m:t>
                      </m:r>
                      <m:r>
                        <a:rPr lang="en-US" altLang="ja-JP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altLang="ja-JP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</m:t>
                      </m:r>
                      <m:r>
                        <a:rPr lang="en-US" altLang="ja-JP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altLang="ja-JP" sz="2800" b="1" dirty="0">
                  <a:latin typeface="Segoe UI" panose="020B0502040204020203" pitchFamily="34" charset="0"/>
                  <a:ea typeface="Meiryo UI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C569E8A5-766C-4D82-A0D3-8417133CED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2694" y="1815164"/>
                <a:ext cx="4421391" cy="1770741"/>
              </a:xfrm>
              <a:prstGeom prst="rect">
                <a:avLst/>
              </a:prstGeom>
              <a:blipFill>
                <a:blip r:embed="rId2"/>
                <a:stretch>
                  <a:fillRect l="-2755" t="-413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51308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610034-9D1C-4388-9D42-327783C5B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関連研究　</a:t>
            </a:r>
            <a:r>
              <a:rPr lang="ja-JP" altLang="en-US" sz="3600" dirty="0"/>
              <a:t>－手話単語認識の従来手法</a:t>
            </a:r>
            <a:endParaRPr kumimoji="1" lang="ja-JP" altLang="en-US" dirty="0"/>
          </a:p>
        </p:txBody>
      </p:sp>
      <p:sp>
        <p:nvSpPr>
          <p:cNvPr id="6" name="フローチャート: 端子 5">
            <a:extLst>
              <a:ext uri="{FF2B5EF4-FFF2-40B4-BE49-F238E27FC236}">
                <a16:creationId xmlns:a16="http://schemas.microsoft.com/office/drawing/2014/main" id="{BBC9B60D-9BC1-41BC-A48D-0D63F3CF5D8B}"/>
              </a:ext>
            </a:extLst>
          </p:cNvPr>
          <p:cNvSpPr/>
          <p:nvPr/>
        </p:nvSpPr>
        <p:spPr>
          <a:xfrm>
            <a:off x="494190" y="1487544"/>
            <a:ext cx="5407845" cy="734291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画像の外観情報を用いる手法</a:t>
            </a:r>
            <a:endParaRPr kumimoji="1" lang="ja-JP" altLang="en-US" sz="2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フローチャート: 端子 6">
            <a:extLst>
              <a:ext uri="{FF2B5EF4-FFF2-40B4-BE49-F238E27FC236}">
                <a16:creationId xmlns:a16="http://schemas.microsoft.com/office/drawing/2014/main" id="{FDD127EE-0822-4EA2-A1D5-53C0F18B2055}"/>
              </a:ext>
            </a:extLst>
          </p:cNvPr>
          <p:cNvSpPr/>
          <p:nvPr/>
        </p:nvSpPr>
        <p:spPr>
          <a:xfrm>
            <a:off x="6289967" y="1487544"/>
            <a:ext cx="5387128" cy="734291"/>
          </a:xfrm>
          <a:prstGeom prst="flowChartTerminator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骨格情報を用いる手法</a:t>
            </a:r>
            <a:endParaRPr kumimoji="1" lang="ja-JP" altLang="en-US" sz="2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フローチャート: 端子 7">
            <a:extLst>
              <a:ext uri="{FF2B5EF4-FFF2-40B4-BE49-F238E27FC236}">
                <a16:creationId xmlns:a16="http://schemas.microsoft.com/office/drawing/2014/main" id="{14172D45-DBA5-4DC5-ABCF-99ADF35113B1}"/>
              </a:ext>
            </a:extLst>
          </p:cNvPr>
          <p:cNvSpPr/>
          <p:nvPr/>
        </p:nvSpPr>
        <p:spPr>
          <a:xfrm>
            <a:off x="563465" y="2421044"/>
            <a:ext cx="2539955" cy="734291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tx1"/>
                </a:solidFill>
                <a:latin typeface="Segoe UI" panose="020B0502040204020203" pitchFamily="34" charset="0"/>
                <a:ea typeface="Meiryo UI" panose="020B0604030504040204" pitchFamily="50" charset="-128"/>
                <a:cs typeface="Segoe UI" panose="020B0502040204020203" pitchFamily="34" charset="0"/>
              </a:rPr>
              <a:t>2DCNN+RNN</a:t>
            </a:r>
            <a:endParaRPr kumimoji="1" lang="ja-JP" altLang="en-US" sz="2400" dirty="0">
              <a:solidFill>
                <a:schemeClr val="tx1"/>
              </a:solidFill>
              <a:latin typeface="Segoe UI" panose="020B0502040204020203" pitchFamily="34" charset="0"/>
              <a:ea typeface="Meiryo UI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9" name="フローチャート: 端子 8">
            <a:extLst>
              <a:ext uri="{FF2B5EF4-FFF2-40B4-BE49-F238E27FC236}">
                <a16:creationId xmlns:a16="http://schemas.microsoft.com/office/drawing/2014/main" id="{8225E472-BC09-49B7-A0B3-5368AD479D07}"/>
              </a:ext>
            </a:extLst>
          </p:cNvPr>
          <p:cNvSpPr/>
          <p:nvPr/>
        </p:nvSpPr>
        <p:spPr>
          <a:xfrm>
            <a:off x="3292804" y="2421044"/>
            <a:ext cx="2539956" cy="734291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tx1"/>
                </a:solidFill>
                <a:latin typeface="Segoe UI" panose="020B0502040204020203" pitchFamily="34" charset="0"/>
                <a:ea typeface="Meiryo UI" panose="020B0604030504040204" pitchFamily="50" charset="-128"/>
                <a:cs typeface="Segoe UI" panose="020B0502040204020203" pitchFamily="34" charset="0"/>
              </a:rPr>
              <a:t>3DCNN</a:t>
            </a:r>
            <a:endParaRPr kumimoji="1" lang="ja-JP" altLang="en-US" sz="2400" dirty="0">
              <a:solidFill>
                <a:schemeClr val="tx1"/>
              </a:solidFill>
              <a:latin typeface="Segoe UI" panose="020B0502040204020203" pitchFamily="34" charset="0"/>
              <a:ea typeface="Meiryo UI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10" name="フローチャート: 端子 9">
            <a:extLst>
              <a:ext uri="{FF2B5EF4-FFF2-40B4-BE49-F238E27FC236}">
                <a16:creationId xmlns:a16="http://schemas.microsoft.com/office/drawing/2014/main" id="{A6D6A5D6-A968-4589-A67D-0E81F5C41760}"/>
              </a:ext>
            </a:extLst>
          </p:cNvPr>
          <p:cNvSpPr/>
          <p:nvPr/>
        </p:nvSpPr>
        <p:spPr>
          <a:xfrm>
            <a:off x="6359243" y="2421044"/>
            <a:ext cx="2539955" cy="734291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solidFill>
                  <a:schemeClr val="tx1"/>
                </a:solidFill>
                <a:latin typeface="Segoe UI" panose="020B0502040204020203" pitchFamily="34" charset="0"/>
                <a:ea typeface="Meiryo UI" panose="020B0604030504040204" pitchFamily="50" charset="-128"/>
                <a:cs typeface="Segoe UI" panose="020B0502040204020203" pitchFamily="34" charset="0"/>
              </a:rPr>
              <a:t>RNN</a:t>
            </a:r>
            <a:endParaRPr kumimoji="1" lang="ja-JP" altLang="en-US" sz="2400" dirty="0">
              <a:solidFill>
                <a:schemeClr val="tx1"/>
              </a:solidFill>
              <a:latin typeface="Segoe UI" panose="020B0502040204020203" pitchFamily="34" charset="0"/>
              <a:ea typeface="Meiryo UI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11" name="フローチャート: 端子 10">
            <a:extLst>
              <a:ext uri="{FF2B5EF4-FFF2-40B4-BE49-F238E27FC236}">
                <a16:creationId xmlns:a16="http://schemas.microsoft.com/office/drawing/2014/main" id="{889A5E6C-B999-4894-9B71-63245EB08C75}"/>
              </a:ext>
            </a:extLst>
          </p:cNvPr>
          <p:cNvSpPr/>
          <p:nvPr/>
        </p:nvSpPr>
        <p:spPr>
          <a:xfrm>
            <a:off x="9088582" y="2421044"/>
            <a:ext cx="2539956" cy="734291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tx1"/>
                </a:solidFill>
                <a:latin typeface="Segoe UI" panose="020B0502040204020203" pitchFamily="34" charset="0"/>
                <a:ea typeface="Meiryo UI" panose="020B0604030504040204" pitchFamily="50" charset="-128"/>
                <a:cs typeface="Segoe UI" panose="020B0502040204020203" pitchFamily="34" charset="0"/>
              </a:rPr>
              <a:t>GCN</a:t>
            </a:r>
            <a:endParaRPr kumimoji="1" lang="ja-JP" altLang="en-US" sz="2400" dirty="0">
              <a:solidFill>
                <a:schemeClr val="tx1"/>
              </a:solidFill>
              <a:latin typeface="Segoe UI" panose="020B0502040204020203" pitchFamily="34" charset="0"/>
              <a:ea typeface="Meiryo UI" panose="020B0604030504040204" pitchFamily="50" charset="-128"/>
              <a:cs typeface="Segoe UI" panose="020B0502040204020203" pitchFamily="34" charset="0"/>
            </a:endParaRPr>
          </a:p>
        </p:txBody>
      </p:sp>
      <p:grpSp>
        <p:nvGrpSpPr>
          <p:cNvPr id="99" name="グループ化 98">
            <a:extLst>
              <a:ext uri="{FF2B5EF4-FFF2-40B4-BE49-F238E27FC236}">
                <a16:creationId xmlns:a16="http://schemas.microsoft.com/office/drawing/2014/main" id="{B2C84ABD-7DE4-45FF-815A-0F3D9A3C52E1}"/>
              </a:ext>
            </a:extLst>
          </p:cNvPr>
          <p:cNvGrpSpPr/>
          <p:nvPr/>
        </p:nvGrpSpPr>
        <p:grpSpPr>
          <a:xfrm>
            <a:off x="441058" y="3200834"/>
            <a:ext cx="2757054" cy="3037034"/>
            <a:chOff x="2147455" y="1538824"/>
            <a:chExt cx="3491345" cy="3919867"/>
          </a:xfrm>
        </p:grpSpPr>
        <p:sp>
          <p:nvSpPr>
            <p:cNvPr id="100" name="正方形/長方形 99">
              <a:extLst>
                <a:ext uri="{FF2B5EF4-FFF2-40B4-BE49-F238E27FC236}">
                  <a16:creationId xmlns:a16="http://schemas.microsoft.com/office/drawing/2014/main" id="{D94D5A66-3D5A-4E9E-9DE5-5FFF26CC75F5}"/>
                </a:ext>
              </a:extLst>
            </p:cNvPr>
            <p:cNvSpPr/>
            <p:nvPr/>
          </p:nvSpPr>
          <p:spPr>
            <a:xfrm>
              <a:off x="2147455" y="4696691"/>
              <a:ext cx="1413163" cy="76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Image 1</a:t>
              </a:r>
              <a:endParaRPr kumimoji="1" lang="ja-JP" altLang="en-US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1" name="正方形/長方形 100">
              <a:extLst>
                <a:ext uri="{FF2B5EF4-FFF2-40B4-BE49-F238E27FC236}">
                  <a16:creationId xmlns:a16="http://schemas.microsoft.com/office/drawing/2014/main" id="{FF50BA20-6C9A-4553-B4AF-B47DD00F58DA}"/>
                </a:ext>
              </a:extLst>
            </p:cNvPr>
            <p:cNvSpPr/>
            <p:nvPr/>
          </p:nvSpPr>
          <p:spPr>
            <a:xfrm>
              <a:off x="4225637" y="4696691"/>
              <a:ext cx="1413163" cy="76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Image K</a:t>
              </a:r>
              <a:endParaRPr kumimoji="1" lang="ja-JP" altLang="en-US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2" name="正方形/長方形 101">
              <a:extLst>
                <a:ext uri="{FF2B5EF4-FFF2-40B4-BE49-F238E27FC236}">
                  <a16:creationId xmlns:a16="http://schemas.microsoft.com/office/drawing/2014/main" id="{07639347-BDE3-4870-A8D4-CD1996514607}"/>
                </a:ext>
              </a:extLst>
            </p:cNvPr>
            <p:cNvSpPr/>
            <p:nvPr/>
          </p:nvSpPr>
          <p:spPr>
            <a:xfrm>
              <a:off x="3609109" y="4793671"/>
              <a:ext cx="568036" cy="4849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…</a:t>
              </a:r>
              <a:endParaRPr kumimoji="1" lang="ja-JP" altLang="en-US" sz="2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" name="四角形: 角を丸くする 102">
              <a:extLst>
                <a:ext uri="{FF2B5EF4-FFF2-40B4-BE49-F238E27FC236}">
                  <a16:creationId xmlns:a16="http://schemas.microsoft.com/office/drawing/2014/main" id="{4DD49EB1-BB5F-46DD-B3F2-BDE0C77AB97F}"/>
                </a:ext>
              </a:extLst>
            </p:cNvPr>
            <p:cNvSpPr/>
            <p:nvPr/>
          </p:nvSpPr>
          <p:spPr>
            <a:xfrm>
              <a:off x="2147455" y="3572059"/>
              <a:ext cx="1413163" cy="87976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2DCNN</a:t>
              </a:r>
              <a:endParaRPr kumimoji="1" lang="ja-JP" altLang="en-US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4" name="四角形: 角を丸くする 103">
              <a:extLst>
                <a:ext uri="{FF2B5EF4-FFF2-40B4-BE49-F238E27FC236}">
                  <a16:creationId xmlns:a16="http://schemas.microsoft.com/office/drawing/2014/main" id="{14EE299C-CE4E-4E00-98B0-1F8DB5D566BB}"/>
                </a:ext>
              </a:extLst>
            </p:cNvPr>
            <p:cNvSpPr/>
            <p:nvPr/>
          </p:nvSpPr>
          <p:spPr>
            <a:xfrm>
              <a:off x="4225637" y="3572059"/>
              <a:ext cx="1413163" cy="87976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2DCNN</a:t>
              </a:r>
              <a:endParaRPr kumimoji="1" lang="ja-JP" altLang="en-US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5" name="正方形/長方形 104">
              <a:extLst>
                <a:ext uri="{FF2B5EF4-FFF2-40B4-BE49-F238E27FC236}">
                  <a16:creationId xmlns:a16="http://schemas.microsoft.com/office/drawing/2014/main" id="{A0C2DB36-8B9B-43A4-9D37-2122CC244668}"/>
                </a:ext>
              </a:extLst>
            </p:cNvPr>
            <p:cNvSpPr/>
            <p:nvPr/>
          </p:nvSpPr>
          <p:spPr>
            <a:xfrm>
              <a:off x="3609110" y="3714066"/>
              <a:ext cx="568036" cy="4849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…</a:t>
              </a:r>
              <a:endParaRPr kumimoji="1" lang="ja-JP" altLang="en-US" sz="2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6" name="四角形: 角を丸くする 105">
              <a:extLst>
                <a:ext uri="{FF2B5EF4-FFF2-40B4-BE49-F238E27FC236}">
                  <a16:creationId xmlns:a16="http://schemas.microsoft.com/office/drawing/2014/main" id="{85D41473-6897-46C2-93A3-920ED864FEE9}"/>
                </a:ext>
              </a:extLst>
            </p:cNvPr>
            <p:cNvSpPr/>
            <p:nvPr/>
          </p:nvSpPr>
          <p:spPr>
            <a:xfrm>
              <a:off x="2272146" y="2411662"/>
              <a:ext cx="1177637" cy="879764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RNN</a:t>
              </a:r>
              <a:endParaRPr kumimoji="1" lang="ja-JP" altLang="en-US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7" name="四角形: 角を丸くする 106">
              <a:extLst>
                <a:ext uri="{FF2B5EF4-FFF2-40B4-BE49-F238E27FC236}">
                  <a16:creationId xmlns:a16="http://schemas.microsoft.com/office/drawing/2014/main" id="{72EB8A30-747F-4FF6-9955-C5929BE946BD}"/>
                </a:ext>
              </a:extLst>
            </p:cNvPr>
            <p:cNvSpPr/>
            <p:nvPr/>
          </p:nvSpPr>
          <p:spPr>
            <a:xfrm>
              <a:off x="4336472" y="2418588"/>
              <a:ext cx="1177200" cy="879764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RNN</a:t>
              </a:r>
              <a:endParaRPr kumimoji="1" lang="ja-JP" altLang="en-US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8" name="正方形/長方形 107">
              <a:extLst>
                <a:ext uri="{FF2B5EF4-FFF2-40B4-BE49-F238E27FC236}">
                  <a16:creationId xmlns:a16="http://schemas.microsoft.com/office/drawing/2014/main" id="{1063EC9C-8D1F-49F5-894B-593732029ACB}"/>
                </a:ext>
              </a:extLst>
            </p:cNvPr>
            <p:cNvSpPr/>
            <p:nvPr/>
          </p:nvSpPr>
          <p:spPr>
            <a:xfrm>
              <a:off x="3609110" y="2515566"/>
              <a:ext cx="568036" cy="4849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…</a:t>
              </a:r>
              <a:endParaRPr kumimoji="1" lang="ja-JP" altLang="en-US" sz="2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109" name="直線矢印コネクタ 108">
              <a:extLst>
                <a:ext uri="{FF2B5EF4-FFF2-40B4-BE49-F238E27FC236}">
                  <a16:creationId xmlns:a16="http://schemas.microsoft.com/office/drawing/2014/main" id="{856473C5-6C4D-4DC6-9B65-76A7AEF3EA97}"/>
                </a:ext>
              </a:extLst>
            </p:cNvPr>
            <p:cNvCxnSpPr>
              <a:stCxn id="100" idx="0"/>
              <a:endCxn id="103" idx="2"/>
            </p:cNvCxnSpPr>
            <p:nvPr/>
          </p:nvCxnSpPr>
          <p:spPr>
            <a:xfrm flipV="1">
              <a:off x="2854036" y="4451824"/>
              <a:ext cx="0" cy="24486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矢印コネクタ 109">
              <a:extLst>
                <a:ext uri="{FF2B5EF4-FFF2-40B4-BE49-F238E27FC236}">
                  <a16:creationId xmlns:a16="http://schemas.microsoft.com/office/drawing/2014/main" id="{D9143868-F190-4CD4-AC27-E4BABAACEAA2}"/>
                </a:ext>
              </a:extLst>
            </p:cNvPr>
            <p:cNvCxnSpPr>
              <a:cxnSpLocks/>
              <a:stCxn id="103" idx="0"/>
              <a:endCxn id="106" idx="2"/>
            </p:cNvCxnSpPr>
            <p:nvPr/>
          </p:nvCxnSpPr>
          <p:spPr>
            <a:xfrm flipV="1">
              <a:off x="2854036" y="3291426"/>
              <a:ext cx="6928" cy="2806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線矢印コネクタ 110">
              <a:extLst>
                <a:ext uri="{FF2B5EF4-FFF2-40B4-BE49-F238E27FC236}">
                  <a16:creationId xmlns:a16="http://schemas.microsoft.com/office/drawing/2014/main" id="{8B346285-D2D5-4AFE-B438-D0473FC3141B}"/>
                </a:ext>
              </a:extLst>
            </p:cNvPr>
            <p:cNvCxnSpPr>
              <a:cxnSpLocks/>
              <a:stCxn id="101" idx="0"/>
              <a:endCxn id="104" idx="2"/>
            </p:cNvCxnSpPr>
            <p:nvPr/>
          </p:nvCxnSpPr>
          <p:spPr>
            <a:xfrm flipV="1">
              <a:off x="4932219" y="4451824"/>
              <a:ext cx="0" cy="24486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線矢印コネクタ 111">
              <a:extLst>
                <a:ext uri="{FF2B5EF4-FFF2-40B4-BE49-F238E27FC236}">
                  <a16:creationId xmlns:a16="http://schemas.microsoft.com/office/drawing/2014/main" id="{AF9D7964-6101-4F8A-ABC3-3472700804A5}"/>
                </a:ext>
              </a:extLst>
            </p:cNvPr>
            <p:cNvCxnSpPr>
              <a:cxnSpLocks/>
              <a:stCxn id="104" idx="0"/>
              <a:endCxn id="107" idx="2"/>
            </p:cNvCxnSpPr>
            <p:nvPr/>
          </p:nvCxnSpPr>
          <p:spPr>
            <a:xfrm flipH="1" flipV="1">
              <a:off x="4925071" y="3298352"/>
              <a:ext cx="7147" cy="27370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線矢印コネクタ 112">
              <a:extLst>
                <a:ext uri="{FF2B5EF4-FFF2-40B4-BE49-F238E27FC236}">
                  <a16:creationId xmlns:a16="http://schemas.microsoft.com/office/drawing/2014/main" id="{05E7C1EC-ABA4-41CE-A54B-665C71FAFD01}"/>
                </a:ext>
              </a:extLst>
            </p:cNvPr>
            <p:cNvCxnSpPr>
              <a:cxnSpLocks/>
              <a:stCxn id="107" idx="0"/>
            </p:cNvCxnSpPr>
            <p:nvPr/>
          </p:nvCxnSpPr>
          <p:spPr>
            <a:xfrm flipV="1">
              <a:off x="4925071" y="2023734"/>
              <a:ext cx="7147" cy="39485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四角形: 角を丸くする 113">
              <a:extLst>
                <a:ext uri="{FF2B5EF4-FFF2-40B4-BE49-F238E27FC236}">
                  <a16:creationId xmlns:a16="http://schemas.microsoft.com/office/drawing/2014/main" id="{71D661A4-DBE8-4C6B-B73A-6A6F14D7FCE4}"/>
                </a:ext>
              </a:extLst>
            </p:cNvPr>
            <p:cNvSpPr/>
            <p:nvPr/>
          </p:nvSpPr>
          <p:spPr>
            <a:xfrm>
              <a:off x="4239272" y="1538824"/>
              <a:ext cx="1371599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Word</a:t>
              </a:r>
              <a:endParaRPr kumimoji="1" lang="ja-JP" altLang="en-US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115" name="直線矢印コネクタ 114">
              <a:extLst>
                <a:ext uri="{FF2B5EF4-FFF2-40B4-BE49-F238E27FC236}">
                  <a16:creationId xmlns:a16="http://schemas.microsoft.com/office/drawing/2014/main" id="{56CB2F74-984E-4CAD-8DF0-9C980FE06D87}"/>
                </a:ext>
              </a:extLst>
            </p:cNvPr>
            <p:cNvCxnSpPr>
              <a:cxnSpLocks/>
              <a:stCxn id="106" idx="3"/>
            </p:cNvCxnSpPr>
            <p:nvPr/>
          </p:nvCxnSpPr>
          <p:spPr>
            <a:xfrm flipV="1">
              <a:off x="3449782" y="2848080"/>
              <a:ext cx="273626" cy="346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線矢印コネクタ 115">
              <a:extLst>
                <a:ext uri="{FF2B5EF4-FFF2-40B4-BE49-F238E27FC236}">
                  <a16:creationId xmlns:a16="http://schemas.microsoft.com/office/drawing/2014/main" id="{51FFB628-6858-452A-A9E9-863D9043DF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73240" y="2848075"/>
              <a:ext cx="273626" cy="346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グループ化 116">
            <a:extLst>
              <a:ext uri="{FF2B5EF4-FFF2-40B4-BE49-F238E27FC236}">
                <a16:creationId xmlns:a16="http://schemas.microsoft.com/office/drawing/2014/main" id="{D50199A1-5A9D-486E-AD70-9D0A1F2D22EA}"/>
              </a:ext>
            </a:extLst>
          </p:cNvPr>
          <p:cNvGrpSpPr/>
          <p:nvPr/>
        </p:nvGrpSpPr>
        <p:grpSpPr>
          <a:xfrm>
            <a:off x="3891914" y="3361274"/>
            <a:ext cx="1426012" cy="2716154"/>
            <a:chOff x="4277328" y="4016520"/>
            <a:chExt cx="1426012" cy="2716154"/>
          </a:xfrm>
        </p:grpSpPr>
        <p:grpSp>
          <p:nvGrpSpPr>
            <p:cNvPr id="118" name="グループ化 117">
              <a:extLst>
                <a:ext uri="{FF2B5EF4-FFF2-40B4-BE49-F238E27FC236}">
                  <a16:creationId xmlns:a16="http://schemas.microsoft.com/office/drawing/2014/main" id="{34E57731-9DA5-473D-9B56-D0BF8082BD05}"/>
                </a:ext>
              </a:extLst>
            </p:cNvPr>
            <p:cNvGrpSpPr/>
            <p:nvPr/>
          </p:nvGrpSpPr>
          <p:grpSpPr>
            <a:xfrm>
              <a:off x="4314139" y="5934403"/>
              <a:ext cx="1389201" cy="798271"/>
              <a:chOff x="4271684" y="5479428"/>
              <a:chExt cx="1389201" cy="798271"/>
            </a:xfrm>
          </p:grpSpPr>
          <p:sp>
            <p:nvSpPr>
              <p:cNvPr id="126" name="正方形/長方形 125">
                <a:extLst>
                  <a:ext uri="{FF2B5EF4-FFF2-40B4-BE49-F238E27FC236}">
                    <a16:creationId xmlns:a16="http://schemas.microsoft.com/office/drawing/2014/main" id="{0808555C-F4A5-4924-BAB8-50006C2A907C}"/>
                  </a:ext>
                </a:extLst>
              </p:cNvPr>
              <p:cNvSpPr/>
              <p:nvPr/>
            </p:nvSpPr>
            <p:spPr>
              <a:xfrm>
                <a:off x="4544935" y="5479428"/>
                <a:ext cx="1115950" cy="5903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27" name="正方形/長方形 126">
                <a:extLst>
                  <a:ext uri="{FF2B5EF4-FFF2-40B4-BE49-F238E27FC236}">
                    <a16:creationId xmlns:a16="http://schemas.microsoft.com/office/drawing/2014/main" id="{2685473E-BEA6-4B9D-8B5E-B0EC7CA0EA6B}"/>
                  </a:ext>
                </a:extLst>
              </p:cNvPr>
              <p:cNvSpPr/>
              <p:nvPr/>
            </p:nvSpPr>
            <p:spPr>
              <a:xfrm>
                <a:off x="4450765" y="5540711"/>
                <a:ext cx="1115950" cy="5903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28" name="正方形/長方形 127">
                <a:extLst>
                  <a:ext uri="{FF2B5EF4-FFF2-40B4-BE49-F238E27FC236}">
                    <a16:creationId xmlns:a16="http://schemas.microsoft.com/office/drawing/2014/main" id="{F0A28A63-E93D-43BF-B84B-9A372673BD98}"/>
                  </a:ext>
                </a:extLst>
              </p:cNvPr>
              <p:cNvSpPr/>
              <p:nvPr/>
            </p:nvSpPr>
            <p:spPr>
              <a:xfrm>
                <a:off x="4365854" y="5615849"/>
                <a:ext cx="1115950" cy="5903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29" name="正方形/長方形 128">
                <a:extLst>
                  <a:ext uri="{FF2B5EF4-FFF2-40B4-BE49-F238E27FC236}">
                    <a16:creationId xmlns:a16="http://schemas.microsoft.com/office/drawing/2014/main" id="{9E4C58BA-9EF3-45BC-9A38-DF9D6421F32A}"/>
                  </a:ext>
                </a:extLst>
              </p:cNvPr>
              <p:cNvSpPr/>
              <p:nvPr/>
            </p:nvSpPr>
            <p:spPr>
              <a:xfrm>
                <a:off x="4271684" y="5687317"/>
                <a:ext cx="1115950" cy="5903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000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Images 1 to K</a:t>
                </a:r>
                <a:endParaRPr kumimoji="1" lang="ja-JP" altLang="en-US" sz="20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19" name="フローチャート: 代替処理 118">
              <a:extLst>
                <a:ext uri="{FF2B5EF4-FFF2-40B4-BE49-F238E27FC236}">
                  <a16:creationId xmlns:a16="http://schemas.microsoft.com/office/drawing/2014/main" id="{F9379DE2-515F-46BE-9962-0F3764BEF55C}"/>
                </a:ext>
              </a:extLst>
            </p:cNvPr>
            <p:cNvSpPr/>
            <p:nvPr/>
          </p:nvSpPr>
          <p:spPr>
            <a:xfrm>
              <a:off x="4277328" y="4829019"/>
              <a:ext cx="1377912" cy="681623"/>
            </a:xfrm>
            <a:prstGeom prst="flowChartAlternateProcess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3DCNN</a:t>
              </a:r>
              <a:endParaRPr kumimoji="1" lang="ja-JP" altLang="en-US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120" name="直線矢印コネクタ 119">
              <a:extLst>
                <a:ext uri="{FF2B5EF4-FFF2-40B4-BE49-F238E27FC236}">
                  <a16:creationId xmlns:a16="http://schemas.microsoft.com/office/drawing/2014/main" id="{3AAD04AC-1301-4A7C-9210-1CDE5B157879}"/>
                </a:ext>
              </a:extLst>
            </p:cNvPr>
            <p:cNvCxnSpPr>
              <a:cxnSpLocks/>
              <a:stCxn id="126" idx="0"/>
            </p:cNvCxnSpPr>
            <p:nvPr/>
          </p:nvCxnSpPr>
          <p:spPr>
            <a:xfrm flipV="1">
              <a:off x="5145365" y="5510642"/>
              <a:ext cx="0" cy="42376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線矢印コネクタ 120">
              <a:extLst>
                <a:ext uri="{FF2B5EF4-FFF2-40B4-BE49-F238E27FC236}">
                  <a16:creationId xmlns:a16="http://schemas.microsoft.com/office/drawing/2014/main" id="{F171CFB1-852F-438D-B6FA-D3AB45B856A8}"/>
                </a:ext>
              </a:extLst>
            </p:cNvPr>
            <p:cNvCxnSpPr>
              <a:cxnSpLocks/>
              <a:stCxn id="129" idx="0"/>
            </p:cNvCxnSpPr>
            <p:nvPr/>
          </p:nvCxnSpPr>
          <p:spPr>
            <a:xfrm flipV="1">
              <a:off x="4872114" y="5510642"/>
              <a:ext cx="0" cy="6316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線矢印コネクタ 121">
              <a:extLst>
                <a:ext uri="{FF2B5EF4-FFF2-40B4-BE49-F238E27FC236}">
                  <a16:creationId xmlns:a16="http://schemas.microsoft.com/office/drawing/2014/main" id="{2C35A69E-B5C4-4094-9C63-B183007E7C18}"/>
                </a:ext>
              </a:extLst>
            </p:cNvPr>
            <p:cNvCxnSpPr>
              <a:cxnSpLocks/>
              <a:stCxn id="128" idx="0"/>
              <a:endCxn id="119" idx="2"/>
            </p:cNvCxnSpPr>
            <p:nvPr/>
          </p:nvCxnSpPr>
          <p:spPr>
            <a:xfrm flipV="1">
              <a:off x="4966284" y="5510642"/>
              <a:ext cx="0" cy="5601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線矢印コネクタ 122">
              <a:extLst>
                <a:ext uri="{FF2B5EF4-FFF2-40B4-BE49-F238E27FC236}">
                  <a16:creationId xmlns:a16="http://schemas.microsoft.com/office/drawing/2014/main" id="{6269DB66-7745-4ED2-BB6C-C85E1CEF7BF9}"/>
                </a:ext>
              </a:extLst>
            </p:cNvPr>
            <p:cNvCxnSpPr>
              <a:cxnSpLocks/>
              <a:stCxn id="127" idx="0"/>
            </p:cNvCxnSpPr>
            <p:nvPr/>
          </p:nvCxnSpPr>
          <p:spPr>
            <a:xfrm flipV="1">
              <a:off x="5051195" y="5510642"/>
              <a:ext cx="0" cy="48504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四角形: 角を丸くする 123">
              <a:extLst>
                <a:ext uri="{FF2B5EF4-FFF2-40B4-BE49-F238E27FC236}">
                  <a16:creationId xmlns:a16="http://schemas.microsoft.com/office/drawing/2014/main" id="{49184D36-C35B-41EC-AEA8-4E350265515F}"/>
                </a:ext>
              </a:extLst>
            </p:cNvPr>
            <p:cNvSpPr/>
            <p:nvPr/>
          </p:nvSpPr>
          <p:spPr>
            <a:xfrm>
              <a:off x="4424720" y="4016520"/>
              <a:ext cx="1083128" cy="35422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Word</a:t>
              </a:r>
              <a:endParaRPr kumimoji="1" lang="ja-JP" altLang="en-US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125" name="直線矢印コネクタ 124">
              <a:extLst>
                <a:ext uri="{FF2B5EF4-FFF2-40B4-BE49-F238E27FC236}">
                  <a16:creationId xmlns:a16="http://schemas.microsoft.com/office/drawing/2014/main" id="{DEA7A70C-D1FD-4044-96FF-6495B7D52519}"/>
                </a:ext>
              </a:extLst>
            </p:cNvPr>
            <p:cNvCxnSpPr>
              <a:cxnSpLocks/>
              <a:stCxn id="119" idx="0"/>
              <a:endCxn id="124" idx="2"/>
            </p:cNvCxnSpPr>
            <p:nvPr/>
          </p:nvCxnSpPr>
          <p:spPr>
            <a:xfrm flipV="1">
              <a:off x="4966284" y="4370749"/>
              <a:ext cx="0" cy="45827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0" name="スライド番号プレースホルダー 3">
            <a:extLst>
              <a:ext uri="{FF2B5EF4-FFF2-40B4-BE49-F238E27FC236}">
                <a16:creationId xmlns:a16="http://schemas.microsoft.com/office/drawing/2014/main" id="{8B31AD45-C0F8-4A09-9D1D-B4D42D46596E}"/>
              </a:ext>
            </a:extLst>
          </p:cNvPr>
          <p:cNvSpPr txBox="1">
            <a:spLocks/>
          </p:cNvSpPr>
          <p:nvPr/>
        </p:nvSpPr>
        <p:spPr>
          <a:xfrm>
            <a:off x="8610599" y="6356349"/>
            <a:ext cx="30457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8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FD05D0-D92D-49EF-9140-33A0789B8273}" type="slidenum">
              <a:rPr lang="ja-JP" altLang="en-US" smtClean="0"/>
              <a:pPr/>
              <a:t>27</a:t>
            </a:fld>
            <a:endParaRPr lang="ja-JP" altLang="en-US"/>
          </a:p>
        </p:txBody>
      </p:sp>
      <p:grpSp>
        <p:nvGrpSpPr>
          <p:cNvPr id="131" name="グループ化 130">
            <a:extLst>
              <a:ext uri="{FF2B5EF4-FFF2-40B4-BE49-F238E27FC236}">
                <a16:creationId xmlns:a16="http://schemas.microsoft.com/office/drawing/2014/main" id="{9F3AC240-97F9-4F5B-9133-6B9133C13CA6}"/>
              </a:ext>
            </a:extLst>
          </p:cNvPr>
          <p:cNvGrpSpPr/>
          <p:nvPr/>
        </p:nvGrpSpPr>
        <p:grpSpPr>
          <a:xfrm>
            <a:off x="5873960" y="3744309"/>
            <a:ext cx="3520604" cy="2254724"/>
            <a:chOff x="6196804" y="2935542"/>
            <a:chExt cx="3520604" cy="2254724"/>
          </a:xfrm>
        </p:grpSpPr>
        <p:sp>
          <p:nvSpPr>
            <p:cNvPr id="132" name="正方形/長方形 131">
              <a:extLst>
                <a:ext uri="{FF2B5EF4-FFF2-40B4-BE49-F238E27FC236}">
                  <a16:creationId xmlns:a16="http://schemas.microsoft.com/office/drawing/2014/main" id="{8977182F-982E-4951-A146-33853052CE7A}"/>
                </a:ext>
              </a:extLst>
            </p:cNvPr>
            <p:cNvSpPr/>
            <p:nvPr/>
          </p:nvSpPr>
          <p:spPr>
            <a:xfrm>
              <a:off x="6196804" y="4599884"/>
              <a:ext cx="1547884" cy="5903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000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Keypoints</a:t>
              </a:r>
              <a:r>
                <a:rPr kumimoji="1" lang="en-US" altLang="ja-JP" sz="20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1</a:t>
              </a:r>
              <a:endParaRPr kumimoji="1" lang="ja-JP" altLang="en-US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3" name="正方形/長方形 132">
              <a:extLst>
                <a:ext uri="{FF2B5EF4-FFF2-40B4-BE49-F238E27FC236}">
                  <a16:creationId xmlns:a16="http://schemas.microsoft.com/office/drawing/2014/main" id="{36D7D627-6A40-49EC-9984-3FB0EDA8A41C}"/>
                </a:ext>
              </a:extLst>
            </p:cNvPr>
            <p:cNvSpPr/>
            <p:nvPr/>
          </p:nvSpPr>
          <p:spPr>
            <a:xfrm>
              <a:off x="8169524" y="4599884"/>
              <a:ext cx="1547884" cy="5903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000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Keypoints</a:t>
              </a:r>
              <a:r>
                <a:rPr kumimoji="1" lang="en-US" altLang="ja-JP" sz="20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K</a:t>
              </a:r>
              <a:endParaRPr kumimoji="1" lang="ja-JP" altLang="en-US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4" name="正方形/長方形 133">
              <a:extLst>
                <a:ext uri="{FF2B5EF4-FFF2-40B4-BE49-F238E27FC236}">
                  <a16:creationId xmlns:a16="http://schemas.microsoft.com/office/drawing/2014/main" id="{51B92054-DA84-48B3-AC16-F9A9BA27A017}"/>
                </a:ext>
              </a:extLst>
            </p:cNvPr>
            <p:cNvSpPr/>
            <p:nvPr/>
          </p:nvSpPr>
          <p:spPr>
            <a:xfrm>
              <a:off x="7744688" y="4613460"/>
              <a:ext cx="448568" cy="3756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…</a:t>
              </a:r>
              <a:endParaRPr kumimoji="1" lang="ja-JP" altLang="en-US" sz="2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5" name="四角形: 角を丸くする 134">
              <a:extLst>
                <a:ext uri="{FF2B5EF4-FFF2-40B4-BE49-F238E27FC236}">
                  <a16:creationId xmlns:a16="http://schemas.microsoft.com/office/drawing/2014/main" id="{D43F3D70-2977-48C9-B1F0-6679DB1B63C4}"/>
                </a:ext>
              </a:extLst>
            </p:cNvPr>
            <p:cNvSpPr/>
            <p:nvPr/>
          </p:nvSpPr>
          <p:spPr>
            <a:xfrm>
              <a:off x="6505767" y="3648393"/>
              <a:ext cx="929959" cy="68162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RNN</a:t>
              </a:r>
              <a:endParaRPr kumimoji="1" lang="ja-JP" altLang="en-US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6" name="四角形: 角を丸くする 135">
              <a:extLst>
                <a:ext uri="{FF2B5EF4-FFF2-40B4-BE49-F238E27FC236}">
                  <a16:creationId xmlns:a16="http://schemas.microsoft.com/office/drawing/2014/main" id="{A85E8A78-0E41-4182-A676-075B79AFC562}"/>
                </a:ext>
              </a:extLst>
            </p:cNvPr>
            <p:cNvSpPr/>
            <p:nvPr/>
          </p:nvSpPr>
          <p:spPr>
            <a:xfrm>
              <a:off x="8478659" y="3648393"/>
              <a:ext cx="929614" cy="68162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RNN</a:t>
              </a:r>
              <a:endParaRPr kumimoji="1" lang="ja-JP" altLang="en-US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7" name="正方形/長方形 136">
              <a:extLst>
                <a:ext uri="{FF2B5EF4-FFF2-40B4-BE49-F238E27FC236}">
                  <a16:creationId xmlns:a16="http://schemas.microsoft.com/office/drawing/2014/main" id="{F2375691-B357-4183-B0FD-F0A2BD9A3E5F}"/>
                </a:ext>
              </a:extLst>
            </p:cNvPr>
            <p:cNvSpPr/>
            <p:nvPr/>
          </p:nvSpPr>
          <p:spPr>
            <a:xfrm>
              <a:off x="7732908" y="3732081"/>
              <a:ext cx="448568" cy="3756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…</a:t>
              </a:r>
              <a:endParaRPr kumimoji="1" lang="ja-JP" altLang="en-US" sz="2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138" name="直線矢印コネクタ 137">
              <a:extLst>
                <a:ext uri="{FF2B5EF4-FFF2-40B4-BE49-F238E27FC236}">
                  <a16:creationId xmlns:a16="http://schemas.microsoft.com/office/drawing/2014/main" id="{F14BF980-86DD-431D-8D5C-537B34741462}"/>
                </a:ext>
              </a:extLst>
            </p:cNvPr>
            <p:cNvCxnSpPr>
              <a:cxnSpLocks/>
              <a:stCxn id="135" idx="3"/>
            </p:cNvCxnSpPr>
            <p:nvPr/>
          </p:nvCxnSpPr>
          <p:spPr>
            <a:xfrm>
              <a:off x="7435726" y="3989205"/>
              <a:ext cx="18427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線矢印コネクタ 138">
              <a:extLst>
                <a:ext uri="{FF2B5EF4-FFF2-40B4-BE49-F238E27FC236}">
                  <a16:creationId xmlns:a16="http://schemas.microsoft.com/office/drawing/2014/main" id="{E92FE26F-52CE-44C9-B9C8-A3066884FF73}"/>
                </a:ext>
              </a:extLst>
            </p:cNvPr>
            <p:cNvCxnSpPr>
              <a:cxnSpLocks/>
              <a:endCxn id="136" idx="1"/>
            </p:cNvCxnSpPr>
            <p:nvPr/>
          </p:nvCxnSpPr>
          <p:spPr>
            <a:xfrm>
              <a:off x="8193256" y="3989205"/>
              <a:ext cx="28540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線矢印コネクタ 139">
              <a:extLst>
                <a:ext uri="{FF2B5EF4-FFF2-40B4-BE49-F238E27FC236}">
                  <a16:creationId xmlns:a16="http://schemas.microsoft.com/office/drawing/2014/main" id="{A4E353A4-B86A-4E18-A17E-A73D866FC96B}"/>
                </a:ext>
              </a:extLst>
            </p:cNvPr>
            <p:cNvCxnSpPr>
              <a:cxnSpLocks/>
              <a:stCxn id="132" idx="0"/>
              <a:endCxn id="135" idx="2"/>
            </p:cNvCxnSpPr>
            <p:nvPr/>
          </p:nvCxnSpPr>
          <p:spPr>
            <a:xfrm flipV="1">
              <a:off x="6970746" y="4330016"/>
              <a:ext cx="1" cy="26986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線矢印コネクタ 140">
              <a:extLst>
                <a:ext uri="{FF2B5EF4-FFF2-40B4-BE49-F238E27FC236}">
                  <a16:creationId xmlns:a16="http://schemas.microsoft.com/office/drawing/2014/main" id="{28894383-C914-4AD7-A87B-DF32BB2FE5E0}"/>
                </a:ext>
              </a:extLst>
            </p:cNvPr>
            <p:cNvCxnSpPr>
              <a:cxnSpLocks/>
              <a:stCxn id="133" idx="0"/>
              <a:endCxn id="136" idx="2"/>
            </p:cNvCxnSpPr>
            <p:nvPr/>
          </p:nvCxnSpPr>
          <p:spPr>
            <a:xfrm flipV="1">
              <a:off x="8943466" y="4330016"/>
              <a:ext cx="0" cy="26986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四角形: 角を丸くする 141">
              <a:extLst>
                <a:ext uri="{FF2B5EF4-FFF2-40B4-BE49-F238E27FC236}">
                  <a16:creationId xmlns:a16="http://schemas.microsoft.com/office/drawing/2014/main" id="{F542E3A9-8495-4848-86AB-ABC0041CB715}"/>
                </a:ext>
              </a:extLst>
            </p:cNvPr>
            <p:cNvSpPr/>
            <p:nvPr/>
          </p:nvSpPr>
          <p:spPr>
            <a:xfrm>
              <a:off x="8401902" y="2935542"/>
              <a:ext cx="1083128" cy="35422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Word</a:t>
              </a:r>
              <a:endParaRPr kumimoji="1" lang="ja-JP" altLang="en-US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143" name="直線矢印コネクタ 142">
              <a:extLst>
                <a:ext uri="{FF2B5EF4-FFF2-40B4-BE49-F238E27FC236}">
                  <a16:creationId xmlns:a16="http://schemas.microsoft.com/office/drawing/2014/main" id="{A6E2ABCD-AA0F-4804-B315-75861DC983BA}"/>
                </a:ext>
              </a:extLst>
            </p:cNvPr>
            <p:cNvCxnSpPr>
              <a:cxnSpLocks/>
              <a:stCxn id="136" idx="0"/>
              <a:endCxn id="142" idx="2"/>
            </p:cNvCxnSpPr>
            <p:nvPr/>
          </p:nvCxnSpPr>
          <p:spPr>
            <a:xfrm flipV="1">
              <a:off x="8943466" y="3289771"/>
              <a:ext cx="0" cy="35862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グループ化 143">
            <a:extLst>
              <a:ext uri="{FF2B5EF4-FFF2-40B4-BE49-F238E27FC236}">
                <a16:creationId xmlns:a16="http://schemas.microsoft.com/office/drawing/2014/main" id="{3DF37E1B-CCD5-4927-8D84-AB20AAB78E17}"/>
              </a:ext>
            </a:extLst>
          </p:cNvPr>
          <p:cNvGrpSpPr/>
          <p:nvPr/>
        </p:nvGrpSpPr>
        <p:grpSpPr>
          <a:xfrm>
            <a:off x="9640460" y="3548661"/>
            <a:ext cx="1821135" cy="2599656"/>
            <a:chOff x="7938352" y="1424499"/>
            <a:chExt cx="1821135" cy="2599656"/>
          </a:xfrm>
        </p:grpSpPr>
        <p:grpSp>
          <p:nvGrpSpPr>
            <p:cNvPr id="145" name="グループ化 144">
              <a:extLst>
                <a:ext uri="{FF2B5EF4-FFF2-40B4-BE49-F238E27FC236}">
                  <a16:creationId xmlns:a16="http://schemas.microsoft.com/office/drawing/2014/main" id="{532B9FA8-E4F9-4604-94E3-3E7261BC48FD}"/>
                </a:ext>
              </a:extLst>
            </p:cNvPr>
            <p:cNvGrpSpPr/>
            <p:nvPr/>
          </p:nvGrpSpPr>
          <p:grpSpPr>
            <a:xfrm>
              <a:off x="7938352" y="3225884"/>
              <a:ext cx="1821135" cy="798271"/>
              <a:chOff x="7627960" y="1638556"/>
              <a:chExt cx="1821135" cy="798271"/>
            </a:xfrm>
          </p:grpSpPr>
          <p:sp>
            <p:nvSpPr>
              <p:cNvPr id="153" name="正方形/長方形 152">
                <a:extLst>
                  <a:ext uri="{FF2B5EF4-FFF2-40B4-BE49-F238E27FC236}">
                    <a16:creationId xmlns:a16="http://schemas.microsoft.com/office/drawing/2014/main" id="{1EB1BFF7-1B0C-47E4-A5FA-EB91EC751E00}"/>
                  </a:ext>
                </a:extLst>
              </p:cNvPr>
              <p:cNvSpPr/>
              <p:nvPr/>
            </p:nvSpPr>
            <p:spPr>
              <a:xfrm>
                <a:off x="7901211" y="1638556"/>
                <a:ext cx="1547884" cy="5903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54" name="正方形/長方形 153">
                <a:extLst>
                  <a:ext uri="{FF2B5EF4-FFF2-40B4-BE49-F238E27FC236}">
                    <a16:creationId xmlns:a16="http://schemas.microsoft.com/office/drawing/2014/main" id="{30386BAC-7CB1-4735-94A3-06A299D8BBF7}"/>
                  </a:ext>
                </a:extLst>
              </p:cNvPr>
              <p:cNvSpPr/>
              <p:nvPr/>
            </p:nvSpPr>
            <p:spPr>
              <a:xfrm>
                <a:off x="7807041" y="1699839"/>
                <a:ext cx="1547884" cy="5903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55" name="正方形/長方形 154">
                <a:extLst>
                  <a:ext uri="{FF2B5EF4-FFF2-40B4-BE49-F238E27FC236}">
                    <a16:creationId xmlns:a16="http://schemas.microsoft.com/office/drawing/2014/main" id="{6CAE38F7-0EB0-4B08-88BB-625E7FBC3A99}"/>
                  </a:ext>
                </a:extLst>
              </p:cNvPr>
              <p:cNvSpPr/>
              <p:nvPr/>
            </p:nvSpPr>
            <p:spPr>
              <a:xfrm>
                <a:off x="7722130" y="1774977"/>
                <a:ext cx="1547884" cy="5903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56" name="正方形/長方形 155">
                <a:extLst>
                  <a:ext uri="{FF2B5EF4-FFF2-40B4-BE49-F238E27FC236}">
                    <a16:creationId xmlns:a16="http://schemas.microsoft.com/office/drawing/2014/main" id="{293A98F2-F24B-431C-AA19-87C0C2C372E5}"/>
                  </a:ext>
                </a:extLst>
              </p:cNvPr>
              <p:cNvSpPr/>
              <p:nvPr/>
            </p:nvSpPr>
            <p:spPr>
              <a:xfrm>
                <a:off x="7627960" y="1846445"/>
                <a:ext cx="1547884" cy="5903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000" dirty="0" err="1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Keypoints</a:t>
                </a:r>
                <a:br>
                  <a:rPr lang="en-US" altLang="ja-JP" sz="2000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kumimoji="1" lang="en-US" altLang="ja-JP" sz="2000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1 to K</a:t>
                </a:r>
                <a:endParaRPr kumimoji="1" lang="ja-JP" altLang="en-US" sz="20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46" name="フローチャート: 代替処理 145">
              <a:extLst>
                <a:ext uri="{FF2B5EF4-FFF2-40B4-BE49-F238E27FC236}">
                  <a16:creationId xmlns:a16="http://schemas.microsoft.com/office/drawing/2014/main" id="{7C0FD483-D30A-49A4-9CCC-8111DFB19536}"/>
                </a:ext>
              </a:extLst>
            </p:cNvPr>
            <p:cNvSpPr/>
            <p:nvPr/>
          </p:nvSpPr>
          <p:spPr>
            <a:xfrm>
              <a:off x="8117508" y="2203449"/>
              <a:ext cx="1377912" cy="681623"/>
            </a:xfrm>
            <a:prstGeom prst="flowChartAlternateProcess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GCN</a:t>
              </a:r>
              <a:endParaRPr kumimoji="1" lang="ja-JP" altLang="en-US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147" name="直線矢印コネクタ 146">
              <a:extLst>
                <a:ext uri="{FF2B5EF4-FFF2-40B4-BE49-F238E27FC236}">
                  <a16:creationId xmlns:a16="http://schemas.microsoft.com/office/drawing/2014/main" id="{7B3916B4-B115-43EE-979F-793D940F7503}"/>
                </a:ext>
              </a:extLst>
            </p:cNvPr>
            <p:cNvCxnSpPr>
              <a:cxnSpLocks/>
              <a:stCxn id="156" idx="0"/>
            </p:cNvCxnSpPr>
            <p:nvPr/>
          </p:nvCxnSpPr>
          <p:spPr>
            <a:xfrm flipV="1">
              <a:off x="8712294" y="2885072"/>
              <a:ext cx="0" cy="54870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直線矢印コネクタ 147">
              <a:extLst>
                <a:ext uri="{FF2B5EF4-FFF2-40B4-BE49-F238E27FC236}">
                  <a16:creationId xmlns:a16="http://schemas.microsoft.com/office/drawing/2014/main" id="{E2E16141-49C1-4E6D-921F-968DF55C54B2}"/>
                </a:ext>
              </a:extLst>
            </p:cNvPr>
            <p:cNvCxnSpPr>
              <a:cxnSpLocks/>
              <a:stCxn id="155" idx="0"/>
              <a:endCxn id="146" idx="2"/>
            </p:cNvCxnSpPr>
            <p:nvPr/>
          </p:nvCxnSpPr>
          <p:spPr>
            <a:xfrm flipV="1">
              <a:off x="8806464" y="2885072"/>
              <a:ext cx="0" cy="4772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直線矢印コネクタ 148">
              <a:extLst>
                <a:ext uri="{FF2B5EF4-FFF2-40B4-BE49-F238E27FC236}">
                  <a16:creationId xmlns:a16="http://schemas.microsoft.com/office/drawing/2014/main" id="{E94EB1B6-3838-4878-A8C4-BE620A9EC7A5}"/>
                </a:ext>
              </a:extLst>
            </p:cNvPr>
            <p:cNvCxnSpPr>
              <a:cxnSpLocks/>
              <a:stCxn id="154" idx="0"/>
            </p:cNvCxnSpPr>
            <p:nvPr/>
          </p:nvCxnSpPr>
          <p:spPr>
            <a:xfrm flipV="1">
              <a:off x="8891375" y="2885072"/>
              <a:ext cx="0" cy="4020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直線矢印コネクタ 149">
              <a:extLst>
                <a:ext uri="{FF2B5EF4-FFF2-40B4-BE49-F238E27FC236}">
                  <a16:creationId xmlns:a16="http://schemas.microsoft.com/office/drawing/2014/main" id="{53777027-F0B1-4691-B25B-F6BCAD339D3E}"/>
                </a:ext>
              </a:extLst>
            </p:cNvPr>
            <p:cNvCxnSpPr>
              <a:cxnSpLocks/>
              <a:stCxn id="153" idx="0"/>
            </p:cNvCxnSpPr>
            <p:nvPr/>
          </p:nvCxnSpPr>
          <p:spPr>
            <a:xfrm flipV="1">
              <a:off x="8985545" y="2885072"/>
              <a:ext cx="6391" cy="34081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四角形: 角を丸くする 150">
              <a:extLst>
                <a:ext uri="{FF2B5EF4-FFF2-40B4-BE49-F238E27FC236}">
                  <a16:creationId xmlns:a16="http://schemas.microsoft.com/office/drawing/2014/main" id="{AC8D9048-F758-434B-ADF0-ED0B9AAE85CC}"/>
                </a:ext>
              </a:extLst>
            </p:cNvPr>
            <p:cNvSpPr/>
            <p:nvPr/>
          </p:nvSpPr>
          <p:spPr>
            <a:xfrm>
              <a:off x="8264900" y="1424499"/>
              <a:ext cx="1083128" cy="35422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Word</a:t>
              </a:r>
              <a:endParaRPr kumimoji="1" lang="ja-JP" altLang="en-US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152" name="直線矢印コネクタ 151">
              <a:extLst>
                <a:ext uri="{FF2B5EF4-FFF2-40B4-BE49-F238E27FC236}">
                  <a16:creationId xmlns:a16="http://schemas.microsoft.com/office/drawing/2014/main" id="{329D2D8A-5B76-4296-A6B4-FF4FB79D9D7C}"/>
                </a:ext>
              </a:extLst>
            </p:cNvPr>
            <p:cNvCxnSpPr>
              <a:cxnSpLocks/>
              <a:stCxn id="146" idx="0"/>
              <a:endCxn id="151" idx="2"/>
            </p:cNvCxnSpPr>
            <p:nvPr/>
          </p:nvCxnSpPr>
          <p:spPr>
            <a:xfrm flipV="1">
              <a:off x="8806464" y="1778728"/>
              <a:ext cx="0" cy="4247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447925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333F7FB-3EE3-4806-BD0F-ABAF32A0C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関連研究　</a:t>
            </a:r>
            <a:r>
              <a:rPr kumimoji="1" lang="ja-JP" altLang="en-US" sz="3600" dirty="0"/>
              <a:t>－</a:t>
            </a:r>
            <a:r>
              <a:rPr kumimoji="1" lang="en-US" altLang="ja-JP" sz="3600" dirty="0"/>
              <a:t>Inflated 3D </a:t>
            </a:r>
            <a:r>
              <a:rPr kumimoji="1" lang="en-US" altLang="ja-JP" sz="3600" dirty="0" err="1"/>
              <a:t>ConvNet</a:t>
            </a:r>
            <a:r>
              <a:rPr kumimoji="1" lang="en-US" altLang="ja-JP" sz="3600" dirty="0"/>
              <a:t> (I3D) </a:t>
            </a:r>
            <a:r>
              <a:rPr kumimoji="1" lang="en-US" altLang="ja-JP" sz="1600" dirty="0"/>
              <a:t>[1]</a:t>
            </a:r>
            <a:endParaRPr kumimoji="1" lang="ja-JP" altLang="en-US" sz="36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E023407-108F-48FD-8C4A-0BF546046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905" y="1191356"/>
            <a:ext cx="11141476" cy="2299988"/>
          </a:xfrm>
        </p:spPr>
        <p:txBody>
          <a:bodyPr/>
          <a:lstStyle/>
          <a:p>
            <a:r>
              <a:rPr kumimoji="1" lang="en-US" altLang="ja-JP" dirty="0"/>
              <a:t>3DCNN</a:t>
            </a:r>
            <a:r>
              <a:rPr kumimoji="1" lang="ja-JP" altLang="en-US" dirty="0"/>
              <a:t>ベースのネットワーク</a:t>
            </a:r>
            <a:endParaRPr kumimoji="1" lang="en-US" altLang="ja-JP" dirty="0"/>
          </a:p>
          <a:p>
            <a:r>
              <a:rPr kumimoji="1" lang="en-US" altLang="ja-JP" dirty="0" err="1"/>
              <a:t>GoogLe</a:t>
            </a:r>
            <a:r>
              <a:rPr lang="en-US" altLang="ja-JP" dirty="0" err="1"/>
              <a:t>Net</a:t>
            </a:r>
            <a:r>
              <a:rPr lang="en-US" altLang="ja-JP" dirty="0"/>
              <a:t> (Inception-v1)</a:t>
            </a:r>
            <a:r>
              <a:rPr lang="ja-JP" altLang="en-US" dirty="0"/>
              <a:t>の</a:t>
            </a:r>
            <a:r>
              <a:rPr lang="en-US" altLang="ja-JP" dirty="0"/>
              <a:t>2D</a:t>
            </a:r>
            <a:r>
              <a:rPr lang="ja-JP" altLang="en-US" dirty="0"/>
              <a:t>フィルタ及びプーリング層を</a:t>
            </a:r>
            <a:r>
              <a:rPr lang="en-US" altLang="ja-JP" dirty="0"/>
              <a:t>3</a:t>
            </a:r>
            <a:r>
              <a:rPr lang="ja-JP" altLang="en-US" dirty="0"/>
              <a:t>次元に拡張</a:t>
            </a:r>
            <a:endParaRPr lang="en-US" altLang="ja-JP" dirty="0"/>
          </a:p>
          <a:p>
            <a:pPr lvl="1"/>
            <a:r>
              <a:rPr lang="ja-JP" altLang="en-US" dirty="0"/>
              <a:t>大幅なパラメータ削減</a:t>
            </a:r>
            <a:endParaRPr lang="en-US" altLang="ja-JP" dirty="0"/>
          </a:p>
          <a:p>
            <a:pPr lvl="1"/>
            <a:r>
              <a:rPr lang="ja-JP" altLang="en-US" dirty="0"/>
              <a:t>大規模な画像データセット（</a:t>
            </a:r>
            <a:r>
              <a:rPr lang="en-US" altLang="ja-JP" dirty="0"/>
              <a:t>ImageNet</a:t>
            </a:r>
            <a:r>
              <a:rPr lang="ja-JP" altLang="en-US" dirty="0"/>
              <a:t>）での事前学習が可能</a:t>
            </a:r>
            <a:br>
              <a:rPr lang="en-US" altLang="ja-JP" dirty="0"/>
            </a:br>
            <a:r>
              <a:rPr lang="ja-JP" altLang="en-US" dirty="0"/>
              <a:t>→ 高精度な</a:t>
            </a:r>
            <a:r>
              <a:rPr lang="en-US" altLang="ja-JP" dirty="0"/>
              <a:t>2D</a:t>
            </a:r>
            <a:r>
              <a:rPr lang="ja-JP" altLang="en-US" dirty="0"/>
              <a:t>画像分類モデルの重みを</a:t>
            </a:r>
            <a:r>
              <a:rPr lang="en-US" altLang="ja-JP" dirty="0"/>
              <a:t>I3D</a:t>
            </a:r>
            <a:r>
              <a:rPr lang="ja-JP" altLang="en-US" dirty="0"/>
              <a:t>の重みの初期値として用いることが可能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D0922B1-B41F-4F92-8E5A-56C4C2B05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5512" y="6356350"/>
            <a:ext cx="3045781" cy="365125"/>
          </a:xfrm>
        </p:spPr>
        <p:txBody>
          <a:bodyPr/>
          <a:lstStyle/>
          <a:p>
            <a:fld id="{2AFD05D0-D92D-49EF-9140-33A0789B8273}" type="slidenum">
              <a:rPr kumimoji="1" lang="ja-JP" altLang="en-US" smtClean="0"/>
              <a:t>28</a:t>
            </a:fld>
            <a:endParaRPr kumimoji="1" lang="ja-JP" altLang="en-US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275AC159-CD51-4A87-A635-EFE01669DF9B}"/>
              </a:ext>
            </a:extLst>
          </p:cNvPr>
          <p:cNvGrpSpPr/>
          <p:nvPr/>
        </p:nvGrpSpPr>
        <p:grpSpPr>
          <a:xfrm>
            <a:off x="525261" y="3523213"/>
            <a:ext cx="11141477" cy="2837296"/>
            <a:chOff x="577914" y="3543769"/>
            <a:chExt cx="11141477" cy="2837296"/>
          </a:xfrm>
        </p:grpSpPr>
        <p:sp>
          <p:nvSpPr>
            <p:cNvPr id="211" name="正方形/長方形 210">
              <a:extLst>
                <a:ext uri="{FF2B5EF4-FFF2-40B4-BE49-F238E27FC236}">
                  <a16:creationId xmlns:a16="http://schemas.microsoft.com/office/drawing/2014/main" id="{EC4C781B-6F51-4BBE-87BE-5D0CEC118C63}"/>
                </a:ext>
              </a:extLst>
            </p:cNvPr>
            <p:cNvSpPr/>
            <p:nvPr/>
          </p:nvSpPr>
          <p:spPr>
            <a:xfrm>
              <a:off x="577914" y="3543769"/>
              <a:ext cx="11141477" cy="28372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157" name="図 156">
              <a:extLst>
                <a:ext uri="{FF2B5EF4-FFF2-40B4-BE49-F238E27FC236}">
                  <a16:creationId xmlns:a16="http://schemas.microsoft.com/office/drawing/2014/main" id="{09C71255-B834-4DA2-B5A0-14541D5A7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5017" y="3583918"/>
              <a:ext cx="6789352" cy="2576262"/>
            </a:xfrm>
            <a:prstGeom prst="rect">
              <a:avLst/>
            </a:prstGeom>
          </p:spPr>
        </p:pic>
        <p:pic>
          <p:nvPicPr>
            <p:cNvPr id="210" name="図 209">
              <a:extLst>
                <a:ext uri="{FF2B5EF4-FFF2-40B4-BE49-F238E27FC236}">
                  <a16:creationId xmlns:a16="http://schemas.microsoft.com/office/drawing/2014/main" id="{1E68336C-BB1A-44D9-AF85-7397F6F1C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89771" y="3583918"/>
              <a:ext cx="3777577" cy="2772432"/>
            </a:xfrm>
            <a:prstGeom prst="rect">
              <a:avLst/>
            </a:prstGeom>
          </p:spPr>
        </p:pic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FE5C91E-E86E-45A4-B09F-AEBDC43D18D5}"/>
              </a:ext>
            </a:extLst>
          </p:cNvPr>
          <p:cNvSpPr txBox="1"/>
          <p:nvPr/>
        </p:nvSpPr>
        <p:spPr>
          <a:xfrm>
            <a:off x="514905" y="6434254"/>
            <a:ext cx="9527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Segoe UI" panose="020B0502040204020203" pitchFamily="34" charset="0"/>
                <a:ea typeface="Meiryo UI" panose="020B0604030504040204" pitchFamily="50" charset="-128"/>
              </a:rPr>
              <a:t>[1] </a:t>
            </a:r>
            <a:r>
              <a:rPr kumimoji="1" lang="en-US" altLang="ja-JP" sz="1400" dirty="0" err="1">
                <a:latin typeface="Segoe UI" panose="020B0502040204020203" pitchFamily="34" charset="0"/>
                <a:ea typeface="Meiryo UI" panose="020B0604030504040204" pitchFamily="50" charset="-128"/>
              </a:rPr>
              <a:t>Carreira</a:t>
            </a:r>
            <a:r>
              <a:rPr kumimoji="1" lang="en-US" altLang="ja-JP" sz="1400" dirty="0">
                <a:latin typeface="Segoe UI" panose="020B0502040204020203" pitchFamily="34" charset="0"/>
                <a:ea typeface="Meiryo UI" panose="020B0604030504040204" pitchFamily="50" charset="-128"/>
              </a:rPr>
              <a:t> et al. “Quo </a:t>
            </a:r>
            <a:r>
              <a:rPr kumimoji="1" lang="en-US" altLang="ja-JP" sz="1400" dirty="0" err="1">
                <a:latin typeface="Segoe UI" panose="020B0502040204020203" pitchFamily="34" charset="0"/>
                <a:ea typeface="Meiryo UI" panose="020B0604030504040204" pitchFamily="50" charset="-128"/>
              </a:rPr>
              <a:t>vadis</a:t>
            </a:r>
            <a:r>
              <a:rPr kumimoji="1" lang="en-US" altLang="ja-JP" sz="1400" dirty="0">
                <a:latin typeface="Segoe UI" panose="020B0502040204020203" pitchFamily="34" charset="0"/>
                <a:ea typeface="Meiryo UI" panose="020B0604030504040204" pitchFamily="50" charset="-128"/>
              </a:rPr>
              <a:t>, action recognition? A new model and the kinetics dataset”, in CVPR 2017</a:t>
            </a:r>
            <a:endParaRPr kumimoji="1" lang="ja-JP" altLang="en-US" sz="1400" dirty="0"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8118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B41FF3-C9D4-4172-9080-BEACB3ABF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導入　</a:t>
            </a:r>
            <a:r>
              <a:rPr kumimoji="1" lang="ja-JP" altLang="en-US" sz="3600" dirty="0"/>
              <a:t>－手話認識における重要な情報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C6C4061-7932-4136-91D8-AB6C768A1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05D0-D92D-49EF-9140-33A0789B8273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5" name="school_clip">
            <a:hlinkClick r:id="" action="ppaction://media"/>
            <a:extLst>
              <a:ext uri="{FF2B5EF4-FFF2-40B4-BE49-F238E27FC236}">
                <a16:creationId xmlns:a16="http://schemas.microsoft.com/office/drawing/2014/main" id="{8D6F8E8C-DB0E-4047-B681-BCC28A54C8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14564" r="24034"/>
          <a:stretch/>
        </p:blipFill>
        <p:spPr>
          <a:xfrm>
            <a:off x="8048816" y="1260630"/>
            <a:ext cx="2893399" cy="2630666"/>
          </a:xfrm>
          <a:prstGeom prst="rect">
            <a:avLst/>
          </a:prstGeom>
        </p:spPr>
      </p:pic>
      <p:pic>
        <p:nvPicPr>
          <p:cNvPr id="6" name="paper_clip">
            <a:hlinkClick r:id="" action="ppaction://media"/>
            <a:extLst>
              <a:ext uri="{FF2B5EF4-FFF2-40B4-BE49-F238E27FC236}">
                <a16:creationId xmlns:a16="http://schemas.microsoft.com/office/drawing/2014/main" id="{F0F0EBA5-7885-4C0D-9F7F-7FF235D863B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18880" t="1" r="18882" b="492"/>
          <a:stretch/>
        </p:blipFill>
        <p:spPr>
          <a:xfrm>
            <a:off x="4651720" y="1265029"/>
            <a:ext cx="2888559" cy="2626267"/>
          </a:xfrm>
          <a:prstGeom prst="rect">
            <a:avLst/>
          </a:prstGeom>
        </p:spPr>
      </p:pic>
      <p:pic>
        <p:nvPicPr>
          <p:cNvPr id="7" name="_ef7erVz_H4">
            <a:hlinkClick r:id="" action="ppaction://media"/>
            <a:extLst>
              <a:ext uri="{FF2B5EF4-FFF2-40B4-BE49-F238E27FC236}">
                <a16:creationId xmlns:a16="http://schemas.microsoft.com/office/drawing/2014/main" id="{38254BEB-9444-44B4-B2B5-15B51FBA644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/>
          <a:srcRect l="15329" r="4657" b="3165"/>
          <a:stretch/>
        </p:blipFill>
        <p:spPr>
          <a:xfrm>
            <a:off x="1249785" y="1265029"/>
            <a:ext cx="2893399" cy="2626268"/>
          </a:xfrm>
          <a:prstGeom prst="rect">
            <a:avLst/>
          </a:prstGeom>
        </p:spPr>
      </p:pic>
      <p:sp>
        <p:nvSpPr>
          <p:cNvPr id="8" name="楕円 7">
            <a:extLst>
              <a:ext uri="{FF2B5EF4-FFF2-40B4-BE49-F238E27FC236}">
                <a16:creationId xmlns:a16="http://schemas.microsoft.com/office/drawing/2014/main" id="{BCB5158C-8EED-41F4-B9DA-634F9CF4CE77}"/>
              </a:ext>
            </a:extLst>
          </p:cNvPr>
          <p:cNvSpPr/>
          <p:nvPr/>
        </p:nvSpPr>
        <p:spPr>
          <a:xfrm>
            <a:off x="3656031" y="4024358"/>
            <a:ext cx="2337515" cy="123344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表情</a:t>
            </a: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F80FDE43-75BB-4D54-AC52-69E85FBB4509}"/>
              </a:ext>
            </a:extLst>
          </p:cNvPr>
          <p:cNvSpPr/>
          <p:nvPr/>
        </p:nvSpPr>
        <p:spPr>
          <a:xfrm>
            <a:off x="9087011" y="4024358"/>
            <a:ext cx="2337515" cy="123344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手と体の</a:t>
            </a:r>
            <a:br>
              <a:rPr kumimoji="1" lang="en-US" altLang="ja-JP" sz="2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2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位置関係</a:t>
            </a: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F1B3318E-18E8-45CA-8AB0-4E695E8D956E}"/>
              </a:ext>
            </a:extLst>
          </p:cNvPr>
          <p:cNvSpPr/>
          <p:nvPr/>
        </p:nvSpPr>
        <p:spPr>
          <a:xfrm>
            <a:off x="940541" y="4024357"/>
            <a:ext cx="2337515" cy="123344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手や体の</a:t>
            </a:r>
            <a:br>
              <a:rPr lang="en-US" altLang="ja-JP" sz="2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2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動き</a:t>
            </a:r>
            <a:endParaRPr kumimoji="1" lang="ja-JP" altLang="en-US" sz="2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97774BAB-553E-4489-9DA1-43E1E781615E}"/>
              </a:ext>
            </a:extLst>
          </p:cNvPr>
          <p:cNvSpPr/>
          <p:nvPr/>
        </p:nvSpPr>
        <p:spPr>
          <a:xfrm>
            <a:off x="6371521" y="4024358"/>
            <a:ext cx="2337515" cy="123344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手の形状</a:t>
            </a:r>
            <a:endParaRPr kumimoji="1" lang="ja-JP" altLang="en-US" sz="2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E4F43FCD-6676-4B42-9A4E-EF8840657889}"/>
              </a:ext>
            </a:extLst>
          </p:cNvPr>
          <p:cNvSpPr/>
          <p:nvPr/>
        </p:nvSpPr>
        <p:spPr>
          <a:xfrm>
            <a:off x="1729695" y="5475514"/>
            <a:ext cx="8862006" cy="12459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局所的な領域の情報</a:t>
            </a:r>
            <a:r>
              <a:rPr kumimoji="1" lang="ja-JP" altLang="en-US" sz="3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が重要</a:t>
            </a:r>
          </a:p>
        </p:txBody>
      </p:sp>
    </p:spTree>
    <p:extLst>
      <p:ext uri="{BB962C8B-B14F-4D97-AF65-F5344CB8AC3E}">
        <p14:creationId xmlns:p14="http://schemas.microsoft.com/office/powerpoint/2010/main" val="47465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 mute="1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 mute="1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333F7FB-3EE3-4806-BD0F-ABAF32A0C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関連研究　</a:t>
            </a:r>
            <a:br>
              <a:rPr kumimoji="1" lang="en-US" altLang="ja-JP" dirty="0"/>
            </a:br>
            <a:r>
              <a:rPr kumimoji="1" lang="ja-JP" altLang="en-US" sz="3400" dirty="0"/>
              <a:t>－</a:t>
            </a:r>
            <a:r>
              <a:rPr kumimoji="1" lang="en-US" altLang="ja-JP" sz="3400" dirty="0"/>
              <a:t>Spatial Temporal Graph Convolutional Network (</a:t>
            </a:r>
            <a:r>
              <a:rPr lang="en-US" altLang="ja-JP" sz="3400" dirty="0"/>
              <a:t>ST-GCN) </a:t>
            </a:r>
            <a:r>
              <a:rPr lang="en-US" altLang="ja-JP" sz="2000" dirty="0"/>
              <a:t>[2]</a:t>
            </a:r>
            <a:endParaRPr kumimoji="1" lang="ja-JP" altLang="en-US" sz="36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E023407-108F-48FD-8C4A-0BF546046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骨格情報を用いた行動認識のために提案された</a:t>
            </a:r>
            <a:br>
              <a:rPr lang="en-US" altLang="ja-JP" dirty="0"/>
            </a:br>
            <a:r>
              <a:rPr lang="en-US" altLang="ja-JP" u="sng" dirty="0"/>
              <a:t>Graph</a:t>
            </a:r>
            <a:r>
              <a:rPr lang="ja-JP" altLang="en-US" u="sng" dirty="0"/>
              <a:t> </a:t>
            </a:r>
            <a:r>
              <a:rPr lang="en-US" altLang="ja-JP" u="sng" dirty="0"/>
              <a:t>Convolutional Network (GCN)</a:t>
            </a:r>
            <a:r>
              <a:rPr lang="en-US" altLang="ja-JP" dirty="0"/>
              <a:t> </a:t>
            </a:r>
            <a:r>
              <a:rPr lang="ja-JP" altLang="en-US" dirty="0"/>
              <a:t>ベースのネットワーク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sz="2400" dirty="0"/>
              <a:t>　　　　グラフ構造を入力とする畳み込みニューラルネットワーク</a:t>
            </a:r>
            <a:endParaRPr lang="en-US" altLang="ja-JP" sz="2400" dirty="0"/>
          </a:p>
          <a:p>
            <a:r>
              <a:rPr lang="ja-JP" altLang="en-US" dirty="0"/>
              <a:t>骨格データを</a:t>
            </a:r>
            <a:r>
              <a:rPr lang="en-US" altLang="ja-JP" dirty="0"/>
              <a:t>2</a:t>
            </a:r>
            <a:r>
              <a:rPr lang="ja-JP" altLang="en-US" dirty="0"/>
              <a:t>つのグラフ構造と捉える（空間グラフと時間グラフ）</a:t>
            </a: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D0922B1-B41F-4F92-8E5A-56C4C2B05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05D0-D92D-49EF-9140-33A0789B8273}" type="slidenum">
              <a:rPr kumimoji="1" lang="ja-JP" altLang="en-US" smtClean="0"/>
              <a:t>29</a:t>
            </a:fld>
            <a:endParaRPr kumimoji="1" lang="ja-JP" altLang="en-US"/>
          </a:p>
        </p:txBody>
      </p:sp>
      <p:cxnSp>
        <p:nvCxnSpPr>
          <p:cNvPr id="19" name="コネクタ: カギ線 18">
            <a:extLst>
              <a:ext uri="{FF2B5EF4-FFF2-40B4-BE49-F238E27FC236}">
                <a16:creationId xmlns:a16="http://schemas.microsoft.com/office/drawing/2014/main" id="{2A1B9942-BD3D-490C-9D79-C793EBED3A39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2891" y="2403764"/>
            <a:ext cx="360218" cy="263236"/>
          </a:xfrm>
          <a:prstGeom prst="bentConnector3">
            <a:avLst>
              <a:gd name="adj1" fmla="val 99804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3" name="図 372">
            <a:extLst>
              <a:ext uri="{FF2B5EF4-FFF2-40B4-BE49-F238E27FC236}">
                <a16:creationId xmlns:a16="http://schemas.microsoft.com/office/drawing/2014/main" id="{2976A933-D4C3-4094-AD4C-BFC4E0DB26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9303" y="3635337"/>
            <a:ext cx="8213393" cy="314572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1675464-A6BB-4092-A760-D5F8AAAF569D}"/>
              </a:ext>
            </a:extLst>
          </p:cNvPr>
          <p:cNvSpPr txBox="1"/>
          <p:nvPr/>
        </p:nvSpPr>
        <p:spPr>
          <a:xfrm>
            <a:off x="3308687" y="6234196"/>
            <a:ext cx="7968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Segoe UI" panose="020B0502040204020203" pitchFamily="34" charset="0"/>
                <a:ea typeface="Meiryo UI" panose="020B0604030504040204" pitchFamily="50" charset="-128"/>
              </a:rPr>
              <a:t>[2] Yan et al. “Spatial temporal graph convolutional networks for skeleton-based action recognition”,</a:t>
            </a:r>
          </a:p>
          <a:p>
            <a:r>
              <a:rPr kumimoji="1" lang="en-US" altLang="ja-JP" sz="1400" dirty="0">
                <a:latin typeface="Segoe UI" panose="020B0502040204020203" pitchFamily="34" charset="0"/>
                <a:ea typeface="Meiryo UI" panose="020B0604030504040204" pitchFamily="50" charset="-128"/>
              </a:rPr>
              <a:t>      in AAAI 2018</a:t>
            </a:r>
            <a:endParaRPr kumimoji="1" lang="ja-JP" altLang="en-US" sz="1400" dirty="0"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78228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5BE763-3EC2-4C09-AAE6-64B4300D3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実験結果　</a:t>
            </a:r>
            <a:r>
              <a:rPr kumimoji="1" lang="ja-JP" altLang="en-US" sz="3600" dirty="0"/>
              <a:t>－</a:t>
            </a:r>
            <a:r>
              <a:rPr kumimoji="1" lang="en-US" altLang="ja-JP" sz="3600" dirty="0"/>
              <a:t>WLASL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178940E-5F1D-4C7B-BAAC-E78C4FDAB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83796" y="6476226"/>
            <a:ext cx="3045781" cy="365125"/>
          </a:xfrm>
        </p:spPr>
        <p:txBody>
          <a:bodyPr/>
          <a:lstStyle/>
          <a:p>
            <a:fld id="{2AFD05D0-D92D-49EF-9140-33A0789B8273}" type="slidenum">
              <a:rPr kumimoji="1" lang="ja-JP" altLang="en-US" smtClean="0"/>
              <a:t>30</a:t>
            </a:fld>
            <a:endParaRPr kumimoji="1" lang="ja-JP" altLang="en-US" dirty="0"/>
          </a:p>
        </p:txBody>
      </p:sp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5A5E98A9-6E6C-426E-92D5-06682C8B70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0736061"/>
              </p:ext>
            </p:extLst>
          </p:nvPr>
        </p:nvGraphicFramePr>
        <p:xfrm>
          <a:off x="262423" y="1394572"/>
          <a:ext cx="11667155" cy="508165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27832">
                  <a:extLst>
                    <a:ext uri="{9D8B030D-6E8A-4147-A177-3AD203B41FA5}">
                      <a16:colId xmlns:a16="http://schemas.microsoft.com/office/drawing/2014/main" val="330450302"/>
                    </a:ext>
                  </a:extLst>
                </a:gridCol>
                <a:gridCol w="907473">
                  <a:extLst>
                    <a:ext uri="{9D8B030D-6E8A-4147-A177-3AD203B41FA5}">
                      <a16:colId xmlns:a16="http://schemas.microsoft.com/office/drawing/2014/main" val="2455038614"/>
                    </a:ext>
                  </a:extLst>
                </a:gridCol>
                <a:gridCol w="907473">
                  <a:extLst>
                    <a:ext uri="{9D8B030D-6E8A-4147-A177-3AD203B41FA5}">
                      <a16:colId xmlns:a16="http://schemas.microsoft.com/office/drawing/2014/main" val="2838100386"/>
                    </a:ext>
                  </a:extLst>
                </a:gridCol>
                <a:gridCol w="1246909">
                  <a:extLst>
                    <a:ext uri="{9D8B030D-6E8A-4147-A177-3AD203B41FA5}">
                      <a16:colId xmlns:a16="http://schemas.microsoft.com/office/drawing/2014/main" val="1697430899"/>
                    </a:ext>
                  </a:extLst>
                </a:gridCol>
                <a:gridCol w="1794367">
                  <a:extLst>
                    <a:ext uri="{9D8B030D-6E8A-4147-A177-3AD203B41FA5}">
                      <a16:colId xmlns:a16="http://schemas.microsoft.com/office/drawing/2014/main" val="3790575169"/>
                    </a:ext>
                  </a:extLst>
                </a:gridCol>
                <a:gridCol w="1794367">
                  <a:extLst>
                    <a:ext uri="{9D8B030D-6E8A-4147-A177-3AD203B41FA5}">
                      <a16:colId xmlns:a16="http://schemas.microsoft.com/office/drawing/2014/main" val="354040899"/>
                    </a:ext>
                  </a:extLst>
                </a:gridCol>
                <a:gridCol w="1794367">
                  <a:extLst>
                    <a:ext uri="{9D8B030D-6E8A-4147-A177-3AD203B41FA5}">
                      <a16:colId xmlns:a16="http://schemas.microsoft.com/office/drawing/2014/main" val="537921794"/>
                    </a:ext>
                  </a:extLst>
                </a:gridCol>
                <a:gridCol w="1794367">
                  <a:extLst>
                    <a:ext uri="{9D8B030D-6E8A-4147-A177-3AD203B41FA5}">
                      <a16:colId xmlns:a16="http://schemas.microsoft.com/office/drawing/2014/main" val="270657717"/>
                    </a:ext>
                  </a:extLst>
                </a:gridCol>
              </a:tblGrid>
              <a:tr h="70840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aseline="0" dirty="0">
                          <a:latin typeface="Segoe UI" panose="020B0502040204020203" pitchFamily="34" charset="0"/>
                          <a:ea typeface="Meiryo UI" panose="020B0604030504040204" pitchFamily="50" charset="-128"/>
                        </a:rPr>
                        <a:t>Model</a:t>
                      </a:r>
                      <a:endParaRPr kumimoji="1" lang="ja-JP" altLang="en-US" sz="2000" baseline="0" dirty="0">
                        <a:latin typeface="Segoe UI" panose="020B0502040204020203" pitchFamily="34" charset="0"/>
                        <a:ea typeface="Meiryo UI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aseline="0" dirty="0">
                          <a:latin typeface="Segoe UI" panose="020B0502040204020203" pitchFamily="34" charset="0"/>
                          <a:ea typeface="Meiryo UI" panose="020B0604030504040204" pitchFamily="50" charset="-128"/>
                        </a:rPr>
                        <a:t>Flow</a:t>
                      </a:r>
                      <a:endParaRPr kumimoji="1" lang="ja-JP" altLang="en-US" sz="2000" baseline="0" dirty="0">
                        <a:latin typeface="Segoe UI" panose="020B0502040204020203" pitchFamily="34" charset="0"/>
                        <a:ea typeface="Meiryo UI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aseline="0" dirty="0">
                          <a:latin typeface="Segoe UI" panose="020B0502040204020203" pitchFamily="34" charset="0"/>
                          <a:ea typeface="Meiryo UI" panose="020B0604030504040204" pitchFamily="50" charset="-128"/>
                        </a:rPr>
                        <a:t>Local</a:t>
                      </a:r>
                      <a:endParaRPr kumimoji="1" lang="ja-JP" altLang="en-US" sz="2000" baseline="0" dirty="0">
                        <a:latin typeface="Segoe UI" panose="020B0502040204020203" pitchFamily="34" charset="0"/>
                        <a:ea typeface="Meiryo UI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aseline="0" dirty="0">
                          <a:latin typeface="Segoe UI" panose="020B0502040204020203" pitchFamily="34" charset="0"/>
                          <a:ea typeface="Meiryo UI" panose="020B0604030504040204" pitchFamily="50" charset="-128"/>
                        </a:rPr>
                        <a:t>Skeleton</a:t>
                      </a:r>
                      <a:endParaRPr kumimoji="1" lang="ja-JP" altLang="en-US" sz="2000" baseline="0" dirty="0">
                        <a:latin typeface="Segoe UI" panose="020B0502040204020203" pitchFamily="34" charset="0"/>
                        <a:ea typeface="Meiryo UI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aseline="0" dirty="0">
                          <a:latin typeface="Segoe UI" panose="020B0502040204020203" pitchFamily="34" charset="0"/>
                          <a:ea typeface="Meiryo UI" panose="020B0604030504040204" pitchFamily="50" charset="-128"/>
                        </a:rPr>
                        <a:t>WLASL100</a:t>
                      </a:r>
                      <a:endParaRPr kumimoji="1" lang="ja-JP" altLang="en-US" sz="2000" baseline="0" dirty="0">
                        <a:latin typeface="Segoe UI" panose="020B0502040204020203" pitchFamily="34" charset="0"/>
                        <a:ea typeface="Meiryo UI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aseline="0" dirty="0">
                          <a:latin typeface="Segoe UI" panose="020B0502040204020203" pitchFamily="34" charset="0"/>
                          <a:ea typeface="Meiryo UI" panose="020B0604030504040204" pitchFamily="50" charset="-128"/>
                        </a:rPr>
                        <a:t>WLASL300</a:t>
                      </a:r>
                      <a:endParaRPr kumimoji="1" lang="ja-JP" altLang="en-US" sz="2000" baseline="0" dirty="0">
                        <a:latin typeface="Segoe UI" panose="020B0502040204020203" pitchFamily="34" charset="0"/>
                        <a:ea typeface="Meiryo UI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aseline="0" dirty="0">
                          <a:latin typeface="Segoe UI" panose="020B0502040204020203" pitchFamily="34" charset="0"/>
                          <a:ea typeface="Meiryo UI" panose="020B0604030504040204" pitchFamily="50" charset="-128"/>
                        </a:rPr>
                        <a:t>WLASL1000</a:t>
                      </a:r>
                      <a:endParaRPr kumimoji="1" lang="ja-JP" altLang="en-US" sz="2000" baseline="0" dirty="0">
                        <a:latin typeface="Segoe UI" panose="020B0502040204020203" pitchFamily="34" charset="0"/>
                        <a:ea typeface="Meiryo UI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aseline="0" dirty="0">
                          <a:latin typeface="Segoe UI" panose="020B0502040204020203" pitchFamily="34" charset="0"/>
                          <a:ea typeface="Meiryo UI" panose="020B0604030504040204" pitchFamily="50" charset="-128"/>
                        </a:rPr>
                        <a:t>WLASL2000</a:t>
                      </a:r>
                      <a:endParaRPr kumimoji="1" lang="ja-JP" altLang="en-US" sz="2000" baseline="0" dirty="0">
                        <a:latin typeface="Segoe UI" panose="020B0502040204020203" pitchFamily="34" charset="0"/>
                        <a:ea typeface="Meiryo UI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6156135"/>
                  </a:ext>
                </a:extLst>
              </a:tr>
              <a:tr h="52483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aseline="0" dirty="0">
                          <a:latin typeface="Segoe UI" panose="020B0502040204020203" pitchFamily="34" charset="0"/>
                          <a:ea typeface="Meiryo UI" panose="020B0604030504040204" pitchFamily="50" charset="-128"/>
                        </a:rPr>
                        <a:t>Baseline 1</a:t>
                      </a:r>
                      <a:endParaRPr kumimoji="1" lang="ja-JP" altLang="en-US" sz="2000" baseline="0" dirty="0">
                        <a:latin typeface="Segoe UI" panose="020B0502040204020203" pitchFamily="34" charset="0"/>
                        <a:ea typeface="Meiryo UI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baseline="0" dirty="0">
                        <a:solidFill>
                          <a:schemeClr val="accent1"/>
                        </a:solidFill>
                        <a:latin typeface="Segoe UI" panose="020B0502040204020203" pitchFamily="34" charset="0"/>
                        <a:ea typeface="Meiryo UI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baseline="0" dirty="0">
                        <a:solidFill>
                          <a:schemeClr val="accent2"/>
                        </a:solidFill>
                        <a:latin typeface="Segoe UI" panose="020B0502040204020203" pitchFamily="34" charset="0"/>
                        <a:ea typeface="Meiryo UI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baseline="0" dirty="0">
                        <a:solidFill>
                          <a:schemeClr val="accent6"/>
                        </a:solidFill>
                        <a:latin typeface="Segoe UI" panose="020B0502040204020203" pitchFamily="34" charset="0"/>
                        <a:ea typeface="Meiryo UI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baseline="0" dirty="0"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65.89</a:t>
                      </a:r>
                      <a:endParaRPr kumimoji="1" lang="ja-JP" altLang="en-US" sz="2000" b="0" baseline="0" dirty="0"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baseline="0" dirty="0"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56.14</a:t>
                      </a:r>
                      <a:endParaRPr kumimoji="1" lang="ja-JP" altLang="en-US" sz="2000" b="0" baseline="0" dirty="0"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baseline="0" dirty="0"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47.33</a:t>
                      </a:r>
                      <a:endParaRPr kumimoji="1" lang="ja-JP" altLang="en-US" sz="2000" b="0" baseline="0" dirty="0"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baseline="0" dirty="0"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32.48</a:t>
                      </a:r>
                      <a:endParaRPr kumimoji="1" lang="ja-JP" altLang="en-US" sz="2000" b="0" baseline="0" dirty="0"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extLst>
                  <a:ext uri="{0D108BD9-81ED-4DB2-BD59-A6C34878D82A}">
                    <a16:rowId xmlns:a16="http://schemas.microsoft.com/office/drawing/2014/main" val="1931727019"/>
                  </a:ext>
                </a:extLst>
              </a:tr>
              <a:tr h="5248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aseline="0" dirty="0">
                          <a:latin typeface="Segoe UI" panose="020B0502040204020203" pitchFamily="34" charset="0"/>
                          <a:ea typeface="Meiryo UI" panose="020B0604030504040204" pitchFamily="50" charset="-128"/>
                        </a:rPr>
                        <a:t>Baseline 2</a:t>
                      </a:r>
                      <a:endParaRPr kumimoji="1" lang="ja-JP" altLang="en-US" sz="2000" baseline="0" dirty="0">
                        <a:latin typeface="Segoe UI" panose="020B0502040204020203" pitchFamily="34" charset="0"/>
                        <a:ea typeface="Meiryo UI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aseline="0" dirty="0">
                          <a:solidFill>
                            <a:schemeClr val="accent1"/>
                          </a:solidFill>
                          <a:latin typeface="Segoe UI" panose="020B0502040204020203" pitchFamily="34" charset="0"/>
                          <a:ea typeface="Meiryo UI" panose="020B0604030504040204" pitchFamily="50" charset="-128"/>
                          <a:sym typeface="Wingdings" panose="05000000000000000000" pitchFamily="2" charset="2"/>
                        </a:rPr>
                        <a:t></a:t>
                      </a:r>
                      <a:endParaRPr kumimoji="1" lang="ja-JP" altLang="en-US" sz="2000" baseline="0" dirty="0">
                        <a:solidFill>
                          <a:schemeClr val="accent1"/>
                        </a:solidFill>
                        <a:latin typeface="Segoe UI" panose="020B0502040204020203" pitchFamily="34" charset="0"/>
                        <a:ea typeface="Meiryo UI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baseline="0" dirty="0">
                        <a:solidFill>
                          <a:schemeClr val="accent2"/>
                        </a:solidFill>
                        <a:latin typeface="Segoe UI" panose="020B0502040204020203" pitchFamily="34" charset="0"/>
                        <a:ea typeface="Meiryo UI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baseline="0" dirty="0">
                        <a:solidFill>
                          <a:schemeClr val="accent6"/>
                        </a:solidFill>
                        <a:latin typeface="Segoe UI" panose="020B0502040204020203" pitchFamily="34" charset="0"/>
                        <a:ea typeface="Meiryo UI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baseline="0" dirty="0"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77.55</a:t>
                      </a:r>
                      <a:endParaRPr kumimoji="1" lang="ja-JP" altLang="en-US" sz="2000" b="0" baseline="0" dirty="0"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baseline="0" dirty="0"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66.96</a:t>
                      </a:r>
                      <a:endParaRPr kumimoji="1" lang="ja-JP" altLang="en-US" sz="2000" b="0" baseline="0" dirty="0"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baseline="0" dirty="0"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56.35</a:t>
                      </a:r>
                      <a:endParaRPr kumimoji="1" lang="ja-JP" altLang="en-US" sz="2000" b="0" baseline="0" dirty="0"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baseline="0" dirty="0"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38.67</a:t>
                      </a:r>
                      <a:endParaRPr kumimoji="1" lang="ja-JP" altLang="en-US" sz="2000" b="0" baseline="0" dirty="0"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extLst>
                  <a:ext uri="{0D108BD9-81ED-4DB2-BD59-A6C34878D82A}">
                    <a16:rowId xmlns:a16="http://schemas.microsoft.com/office/drawing/2014/main" val="3117028432"/>
                  </a:ext>
                </a:extLst>
              </a:tr>
              <a:tr h="5248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aseline="0" dirty="0">
                          <a:latin typeface="Segoe UI" panose="020B0502040204020203" pitchFamily="34" charset="0"/>
                          <a:ea typeface="Meiryo UI" panose="020B0604030504040204" pitchFamily="50" charset="-128"/>
                        </a:rPr>
                        <a:t>Ours 1</a:t>
                      </a:r>
                      <a:endParaRPr kumimoji="1" lang="ja-JP" altLang="en-US" sz="1400" baseline="0" dirty="0">
                        <a:latin typeface="Segoe UI" panose="020B0502040204020203" pitchFamily="34" charset="0"/>
                        <a:ea typeface="Meiryo UI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000" baseline="0" dirty="0">
                        <a:solidFill>
                          <a:schemeClr val="accent1"/>
                        </a:solidFill>
                        <a:latin typeface="Segoe UI" panose="020B0502040204020203" pitchFamily="34" charset="0"/>
                        <a:ea typeface="Meiryo UI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aseline="0" dirty="0">
                          <a:solidFill>
                            <a:schemeClr val="accent2"/>
                          </a:solidFill>
                          <a:latin typeface="Segoe UI" panose="020B0502040204020203" pitchFamily="34" charset="0"/>
                          <a:ea typeface="Meiryo UI" panose="020B0604030504040204" pitchFamily="50" charset="-128"/>
                          <a:sym typeface="Wingdings" panose="05000000000000000000" pitchFamily="2" charset="2"/>
                        </a:rPr>
                        <a:t></a:t>
                      </a:r>
                      <a:endParaRPr kumimoji="1" lang="ja-JP" altLang="en-US" sz="2000" baseline="0" dirty="0">
                        <a:solidFill>
                          <a:schemeClr val="accent2"/>
                        </a:solidFill>
                        <a:latin typeface="Segoe UI" panose="020B0502040204020203" pitchFamily="34" charset="0"/>
                        <a:ea typeface="Meiryo UI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baseline="0" dirty="0">
                        <a:solidFill>
                          <a:schemeClr val="accent6"/>
                        </a:solidFill>
                        <a:latin typeface="Segoe UI" panose="020B0502040204020203" pitchFamily="34" charset="0"/>
                        <a:ea typeface="Meiryo UI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baseline="0" dirty="0"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76.43</a:t>
                      </a:r>
                      <a:endParaRPr kumimoji="1" lang="ja-JP" altLang="en-US" sz="2000" b="0" baseline="0" dirty="0"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baseline="0" dirty="0"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66.34</a:t>
                      </a:r>
                      <a:endParaRPr kumimoji="1" lang="ja-JP" altLang="en-US" sz="2000" b="0" baseline="0" dirty="0"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baseline="0" dirty="0"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56.91</a:t>
                      </a:r>
                      <a:endParaRPr kumimoji="1" lang="ja-JP" altLang="en-US" sz="2000" b="1" baseline="0" dirty="0"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baseline="0" dirty="0"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41.01</a:t>
                      </a:r>
                      <a:endParaRPr kumimoji="1" lang="ja-JP" altLang="en-US" sz="2000" b="1" baseline="0" dirty="0"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extLst>
                  <a:ext uri="{0D108BD9-81ED-4DB2-BD59-A6C34878D82A}">
                    <a16:rowId xmlns:a16="http://schemas.microsoft.com/office/drawing/2014/main" val="3546359421"/>
                  </a:ext>
                </a:extLst>
              </a:tr>
              <a:tr h="5248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aseline="0" dirty="0">
                          <a:latin typeface="Segoe UI" panose="020B0502040204020203" pitchFamily="34" charset="0"/>
                          <a:ea typeface="Meiryo UI" panose="020B0604030504040204" pitchFamily="50" charset="-128"/>
                        </a:rPr>
                        <a:t>Ours 2</a:t>
                      </a:r>
                      <a:endParaRPr kumimoji="1" lang="ja-JP" altLang="en-US" sz="2000" baseline="0" dirty="0">
                        <a:latin typeface="Segoe UI" panose="020B0502040204020203" pitchFamily="34" charset="0"/>
                        <a:ea typeface="Meiryo UI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000" baseline="0" dirty="0">
                        <a:solidFill>
                          <a:schemeClr val="accent1"/>
                        </a:solidFill>
                        <a:latin typeface="Segoe UI" panose="020B0502040204020203" pitchFamily="34" charset="0"/>
                        <a:ea typeface="Meiryo UI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baseline="0" dirty="0">
                        <a:solidFill>
                          <a:schemeClr val="accent2"/>
                        </a:solidFill>
                        <a:latin typeface="Segoe UI" panose="020B0502040204020203" pitchFamily="34" charset="0"/>
                        <a:ea typeface="Meiryo UI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aseline="0" dirty="0">
                          <a:solidFill>
                            <a:schemeClr val="accent6"/>
                          </a:solidFill>
                          <a:latin typeface="Segoe UI" panose="020B0502040204020203" pitchFamily="34" charset="0"/>
                          <a:ea typeface="Meiryo UI" panose="020B0604030504040204" pitchFamily="50" charset="-128"/>
                          <a:sym typeface="Wingdings" panose="05000000000000000000" pitchFamily="2" charset="2"/>
                        </a:rPr>
                        <a:t></a:t>
                      </a:r>
                      <a:endParaRPr kumimoji="1" lang="ja-JP" altLang="en-US" sz="2000" baseline="0" dirty="0">
                        <a:solidFill>
                          <a:schemeClr val="accent6"/>
                        </a:solidFill>
                        <a:latin typeface="Segoe UI" panose="020B0502040204020203" pitchFamily="34" charset="0"/>
                        <a:ea typeface="Meiryo UI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baseline="0" dirty="0"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71.07</a:t>
                      </a:r>
                      <a:endParaRPr kumimoji="1" lang="ja-JP" altLang="en-US" sz="2000" b="0" baseline="0" dirty="0"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baseline="0" dirty="0"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65.10</a:t>
                      </a:r>
                      <a:endParaRPr kumimoji="1" lang="ja-JP" altLang="en-US" sz="2000" b="0" baseline="0" dirty="0"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baseline="0" dirty="0"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53.75</a:t>
                      </a:r>
                      <a:endParaRPr kumimoji="1" lang="ja-JP" altLang="en-US" sz="2000" b="0" baseline="0" dirty="0"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baseline="0" dirty="0"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37.65</a:t>
                      </a:r>
                      <a:endParaRPr kumimoji="1" lang="ja-JP" altLang="en-US" sz="2000" b="0" baseline="0" dirty="0"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extLst>
                  <a:ext uri="{0D108BD9-81ED-4DB2-BD59-A6C34878D82A}">
                    <a16:rowId xmlns:a16="http://schemas.microsoft.com/office/drawing/2014/main" val="1109394784"/>
                  </a:ext>
                </a:extLst>
              </a:tr>
              <a:tr h="5248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aseline="0" dirty="0">
                          <a:latin typeface="Segoe UI" panose="020B0502040204020203" pitchFamily="34" charset="0"/>
                          <a:ea typeface="Meiryo UI" panose="020B0604030504040204" pitchFamily="50" charset="-128"/>
                        </a:rPr>
                        <a:t>Ours 3</a:t>
                      </a:r>
                      <a:endParaRPr kumimoji="1" lang="ja-JP" altLang="en-US" sz="1400" baseline="0" dirty="0">
                        <a:latin typeface="Segoe UI" panose="020B0502040204020203" pitchFamily="34" charset="0"/>
                        <a:ea typeface="Meiryo UI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000" baseline="0" dirty="0">
                        <a:solidFill>
                          <a:schemeClr val="accent1"/>
                        </a:solidFill>
                        <a:latin typeface="Segoe UI" panose="020B0502040204020203" pitchFamily="34" charset="0"/>
                        <a:ea typeface="Meiryo UI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aseline="0" dirty="0">
                          <a:solidFill>
                            <a:schemeClr val="accent2"/>
                          </a:solidFill>
                          <a:latin typeface="Segoe UI" panose="020B0502040204020203" pitchFamily="34" charset="0"/>
                          <a:ea typeface="Meiryo UI" panose="020B0604030504040204" pitchFamily="50" charset="-128"/>
                          <a:sym typeface="Wingdings" panose="05000000000000000000" pitchFamily="2" charset="2"/>
                        </a:rPr>
                        <a:t></a:t>
                      </a:r>
                      <a:endParaRPr kumimoji="1" lang="ja-JP" altLang="en-US" sz="2000" baseline="0" dirty="0">
                        <a:solidFill>
                          <a:schemeClr val="accent2"/>
                        </a:solidFill>
                        <a:latin typeface="Segoe UI" panose="020B0502040204020203" pitchFamily="34" charset="0"/>
                        <a:ea typeface="Meiryo UI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aseline="0" dirty="0">
                          <a:solidFill>
                            <a:schemeClr val="accent6"/>
                          </a:solidFill>
                          <a:latin typeface="Segoe UI" panose="020B0502040204020203" pitchFamily="34" charset="0"/>
                          <a:ea typeface="Meiryo UI" panose="020B0604030504040204" pitchFamily="50" charset="-128"/>
                          <a:sym typeface="Wingdings" panose="05000000000000000000" pitchFamily="2" charset="2"/>
                        </a:rPr>
                        <a:t></a:t>
                      </a:r>
                      <a:endParaRPr kumimoji="1" lang="ja-JP" altLang="en-US" sz="2000" baseline="0" dirty="0">
                        <a:solidFill>
                          <a:schemeClr val="accent6"/>
                        </a:solidFill>
                        <a:latin typeface="Segoe UI" panose="020B0502040204020203" pitchFamily="34" charset="0"/>
                        <a:ea typeface="Meiryo UI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baseline="0" dirty="0"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77.48</a:t>
                      </a:r>
                      <a:endParaRPr kumimoji="1" lang="ja-JP" altLang="en-US" sz="2000" b="0" baseline="0" dirty="0"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baseline="0" dirty="0"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69.99</a:t>
                      </a:r>
                      <a:endParaRPr kumimoji="1" lang="ja-JP" altLang="en-US" sz="2000" b="1" baseline="0" dirty="0"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baseline="0" dirty="0"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60.85</a:t>
                      </a:r>
                      <a:endParaRPr kumimoji="1" lang="ja-JP" altLang="en-US" sz="2000" b="1" baseline="0" dirty="0"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baseline="0" dirty="0"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45.12</a:t>
                      </a:r>
                      <a:endParaRPr kumimoji="1" lang="ja-JP" altLang="en-US" sz="2000" b="1" baseline="0" dirty="0"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extLst>
                  <a:ext uri="{0D108BD9-81ED-4DB2-BD59-A6C34878D82A}">
                    <a16:rowId xmlns:a16="http://schemas.microsoft.com/office/drawing/2014/main" val="1677548981"/>
                  </a:ext>
                </a:extLst>
              </a:tr>
              <a:tr h="5248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aseline="0" dirty="0">
                          <a:latin typeface="Segoe UI" panose="020B0502040204020203" pitchFamily="34" charset="0"/>
                          <a:ea typeface="Meiryo UI" panose="020B0604030504040204" pitchFamily="50" charset="-128"/>
                        </a:rPr>
                        <a:t>Ours 4</a:t>
                      </a:r>
                      <a:endParaRPr kumimoji="1" lang="ja-JP" altLang="en-US" sz="1400" baseline="0" dirty="0">
                        <a:latin typeface="Segoe UI" panose="020B0502040204020203" pitchFamily="34" charset="0"/>
                        <a:ea typeface="Meiryo UI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aseline="0" dirty="0">
                          <a:solidFill>
                            <a:schemeClr val="accent1"/>
                          </a:solidFill>
                          <a:latin typeface="Segoe UI" panose="020B0502040204020203" pitchFamily="34" charset="0"/>
                          <a:ea typeface="Meiryo UI" panose="020B0604030504040204" pitchFamily="50" charset="-128"/>
                          <a:sym typeface="Wingdings" panose="05000000000000000000" pitchFamily="2" charset="2"/>
                        </a:rPr>
                        <a:t></a:t>
                      </a:r>
                      <a:endParaRPr kumimoji="1" lang="ja-JP" altLang="en-US" sz="2000" baseline="0" dirty="0">
                        <a:solidFill>
                          <a:schemeClr val="accent1"/>
                        </a:solidFill>
                        <a:latin typeface="Segoe UI" panose="020B0502040204020203" pitchFamily="34" charset="0"/>
                        <a:ea typeface="Meiryo UI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aseline="0" dirty="0">
                          <a:solidFill>
                            <a:schemeClr val="accent2"/>
                          </a:solidFill>
                          <a:latin typeface="Segoe UI" panose="020B0502040204020203" pitchFamily="34" charset="0"/>
                          <a:ea typeface="Meiryo UI" panose="020B0604030504040204" pitchFamily="50" charset="-128"/>
                          <a:sym typeface="Wingdings" panose="05000000000000000000" pitchFamily="2" charset="2"/>
                        </a:rPr>
                        <a:t></a:t>
                      </a:r>
                      <a:endParaRPr kumimoji="1" lang="ja-JP" altLang="en-US" sz="2000" baseline="0" dirty="0">
                        <a:solidFill>
                          <a:schemeClr val="accent2"/>
                        </a:solidFill>
                        <a:latin typeface="Segoe UI" panose="020B0502040204020203" pitchFamily="34" charset="0"/>
                        <a:ea typeface="Meiryo UI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000" baseline="0" dirty="0">
                        <a:solidFill>
                          <a:schemeClr val="accent6"/>
                        </a:solidFill>
                        <a:latin typeface="Segoe UI" panose="020B0502040204020203" pitchFamily="34" charset="0"/>
                        <a:ea typeface="Meiryo UI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80.38</a:t>
                      </a:r>
                      <a:endParaRPr kumimoji="1" lang="ja-JP" altLang="en-US" sz="2000" b="1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73.07</a:t>
                      </a:r>
                      <a:endParaRPr kumimoji="1" lang="ja-JP" altLang="en-US" sz="2000" b="1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62.76</a:t>
                      </a:r>
                      <a:endParaRPr kumimoji="1" lang="ja-JP" altLang="en-US" sz="2000" b="1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45.30</a:t>
                      </a:r>
                      <a:endParaRPr kumimoji="1" lang="ja-JP" altLang="en-US" sz="2000" b="1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extLst>
                  <a:ext uri="{0D108BD9-81ED-4DB2-BD59-A6C34878D82A}">
                    <a16:rowId xmlns:a16="http://schemas.microsoft.com/office/drawing/2014/main" val="2587326650"/>
                  </a:ext>
                </a:extLst>
              </a:tr>
              <a:tr h="5248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aseline="0" dirty="0">
                          <a:latin typeface="Segoe UI" panose="020B0502040204020203" pitchFamily="34" charset="0"/>
                          <a:ea typeface="Meiryo UI" panose="020B0604030504040204" pitchFamily="50" charset="-128"/>
                        </a:rPr>
                        <a:t>Ours 5</a:t>
                      </a:r>
                      <a:endParaRPr kumimoji="1" lang="ja-JP" altLang="en-US" sz="1400" baseline="0" dirty="0">
                        <a:latin typeface="Segoe UI" panose="020B0502040204020203" pitchFamily="34" charset="0"/>
                        <a:ea typeface="Meiryo UI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aseline="0" dirty="0">
                          <a:solidFill>
                            <a:schemeClr val="accent1"/>
                          </a:solidFill>
                          <a:latin typeface="Segoe UI" panose="020B0502040204020203" pitchFamily="34" charset="0"/>
                          <a:ea typeface="Meiryo UI" panose="020B0604030504040204" pitchFamily="50" charset="-128"/>
                          <a:sym typeface="Wingdings" panose="05000000000000000000" pitchFamily="2" charset="2"/>
                        </a:rPr>
                        <a:t></a:t>
                      </a:r>
                      <a:endParaRPr kumimoji="1" lang="ja-JP" altLang="en-US" sz="2000" baseline="0" dirty="0">
                        <a:solidFill>
                          <a:schemeClr val="accent1"/>
                        </a:solidFill>
                        <a:latin typeface="Segoe UI" panose="020B0502040204020203" pitchFamily="34" charset="0"/>
                        <a:ea typeface="Meiryo UI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000" baseline="0" dirty="0">
                        <a:solidFill>
                          <a:schemeClr val="accent2"/>
                        </a:solidFill>
                        <a:latin typeface="Segoe UI" panose="020B0502040204020203" pitchFamily="34" charset="0"/>
                        <a:ea typeface="Meiryo UI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aseline="0" dirty="0">
                          <a:solidFill>
                            <a:schemeClr val="accent6"/>
                          </a:solidFill>
                          <a:latin typeface="Segoe UI" panose="020B0502040204020203" pitchFamily="34" charset="0"/>
                          <a:ea typeface="Meiryo UI" panose="020B0604030504040204" pitchFamily="50" charset="-128"/>
                          <a:sym typeface="Wingdings" panose="05000000000000000000" pitchFamily="2" charset="2"/>
                        </a:rPr>
                        <a:t></a:t>
                      </a:r>
                      <a:endParaRPr kumimoji="1" lang="ja-JP" altLang="en-US" sz="2000" baseline="0" dirty="0">
                        <a:solidFill>
                          <a:schemeClr val="accent6"/>
                        </a:solidFill>
                        <a:latin typeface="Segoe UI" panose="020B0502040204020203" pitchFamily="34" charset="0"/>
                        <a:ea typeface="Meiryo UI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baseline="0" dirty="0"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78.05</a:t>
                      </a:r>
                      <a:endParaRPr kumimoji="1" lang="ja-JP" altLang="en-US" sz="2000" b="1" baseline="0" dirty="0"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baseline="0" dirty="0"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69.77</a:t>
                      </a:r>
                      <a:endParaRPr kumimoji="1" lang="ja-JP" altLang="en-US" sz="2000" b="1" baseline="0" dirty="0"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baseline="0" dirty="0"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58.68</a:t>
                      </a:r>
                      <a:endParaRPr kumimoji="1" lang="ja-JP" altLang="en-US" sz="2000" b="1" baseline="0" dirty="0"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baseline="0" dirty="0"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41.94</a:t>
                      </a:r>
                      <a:endParaRPr kumimoji="1" lang="ja-JP" altLang="en-US" sz="2000" b="1" baseline="0" dirty="0"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extLst>
                  <a:ext uri="{0D108BD9-81ED-4DB2-BD59-A6C34878D82A}">
                    <a16:rowId xmlns:a16="http://schemas.microsoft.com/office/drawing/2014/main" val="616022653"/>
                  </a:ext>
                </a:extLst>
              </a:tr>
              <a:tr h="5248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aseline="0" dirty="0">
                          <a:latin typeface="Segoe UI" panose="020B0502040204020203" pitchFamily="34" charset="0"/>
                          <a:ea typeface="Meiryo UI" panose="020B0604030504040204" pitchFamily="50" charset="-128"/>
                        </a:rPr>
                        <a:t>Ours 6</a:t>
                      </a:r>
                      <a:endParaRPr kumimoji="1" lang="ja-JP" altLang="en-US" sz="1400" baseline="0" dirty="0">
                        <a:latin typeface="Segoe UI" panose="020B0502040204020203" pitchFamily="34" charset="0"/>
                        <a:ea typeface="Meiryo UI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aseline="0" dirty="0">
                          <a:solidFill>
                            <a:schemeClr val="accent1"/>
                          </a:solidFill>
                          <a:latin typeface="Segoe UI" panose="020B0502040204020203" pitchFamily="34" charset="0"/>
                          <a:ea typeface="Meiryo UI" panose="020B0604030504040204" pitchFamily="50" charset="-128"/>
                          <a:sym typeface="Wingdings" panose="05000000000000000000" pitchFamily="2" charset="2"/>
                        </a:rPr>
                        <a:t></a:t>
                      </a:r>
                      <a:endParaRPr kumimoji="1" lang="ja-JP" altLang="en-US" sz="2000" baseline="0" dirty="0">
                        <a:solidFill>
                          <a:schemeClr val="accent1"/>
                        </a:solidFill>
                        <a:latin typeface="Segoe UI" panose="020B0502040204020203" pitchFamily="34" charset="0"/>
                        <a:ea typeface="Meiryo UI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aseline="0" dirty="0">
                          <a:solidFill>
                            <a:schemeClr val="accent2"/>
                          </a:solidFill>
                          <a:latin typeface="Segoe UI" panose="020B0502040204020203" pitchFamily="34" charset="0"/>
                          <a:ea typeface="Meiryo UI" panose="020B0604030504040204" pitchFamily="50" charset="-128"/>
                          <a:sym typeface="Wingdings" panose="05000000000000000000" pitchFamily="2" charset="2"/>
                        </a:rPr>
                        <a:t></a:t>
                      </a:r>
                      <a:endParaRPr kumimoji="1" lang="ja-JP" altLang="en-US" sz="2000" baseline="0" dirty="0">
                        <a:solidFill>
                          <a:schemeClr val="accent2"/>
                        </a:solidFill>
                        <a:latin typeface="Segoe UI" panose="020B0502040204020203" pitchFamily="34" charset="0"/>
                        <a:ea typeface="Meiryo UI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aseline="0" dirty="0">
                          <a:solidFill>
                            <a:schemeClr val="accent6"/>
                          </a:solidFill>
                          <a:latin typeface="Segoe UI" panose="020B0502040204020203" pitchFamily="34" charset="0"/>
                          <a:ea typeface="Meiryo UI" panose="020B0604030504040204" pitchFamily="50" charset="-128"/>
                          <a:sym typeface="Wingdings" panose="05000000000000000000" pitchFamily="2" charset="2"/>
                        </a:rPr>
                        <a:t></a:t>
                      </a:r>
                      <a:endParaRPr kumimoji="1" lang="ja-JP" altLang="en-US" sz="2000" baseline="0" dirty="0">
                        <a:solidFill>
                          <a:schemeClr val="accent6"/>
                        </a:solidFill>
                        <a:latin typeface="Segoe UI" panose="020B0502040204020203" pitchFamily="34" charset="0"/>
                        <a:ea typeface="Meiryo UI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81.13 </a:t>
                      </a:r>
                      <a:r>
                        <a:rPr kumimoji="1" lang="en-US" altLang="ja-JP" sz="2000" b="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(+15.24)</a:t>
                      </a:r>
                      <a:endParaRPr kumimoji="1" lang="ja-JP" altLang="en-US" sz="2000" b="0" baseline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73.43</a:t>
                      </a:r>
                      <a:r>
                        <a:rPr kumimoji="1" lang="en-US" altLang="ja-JP" sz="2000" b="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 (+17.29)</a:t>
                      </a:r>
                      <a:endParaRPr kumimoji="1" lang="ja-JP" altLang="en-US" sz="2000" b="0" baseline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63.61</a:t>
                      </a:r>
                      <a:r>
                        <a:rPr kumimoji="1" lang="en-US" altLang="ja-JP" sz="2000" b="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 (+16.28)</a:t>
                      </a:r>
                      <a:endParaRPr kumimoji="1" lang="ja-JP" altLang="en-US" sz="2000" b="0" baseline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47.26</a:t>
                      </a:r>
                      <a:r>
                        <a:rPr kumimoji="1" lang="en-US" altLang="ja-JP" sz="2000" b="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 (+14.78)</a:t>
                      </a:r>
                      <a:endParaRPr kumimoji="1" lang="ja-JP" altLang="en-US" sz="2000" b="0" baseline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extLst>
                  <a:ext uri="{0D108BD9-81ED-4DB2-BD59-A6C34878D82A}">
                    <a16:rowId xmlns:a16="http://schemas.microsoft.com/office/drawing/2014/main" val="2855995136"/>
                  </a:ext>
                </a:extLst>
              </a:tr>
            </a:tbl>
          </a:graphicData>
        </a:graphic>
      </p:graphicFrame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9D67EBD-28A3-4079-A75E-D26ADB9E41CB}"/>
              </a:ext>
            </a:extLst>
          </p:cNvPr>
          <p:cNvSpPr txBox="1"/>
          <p:nvPr/>
        </p:nvSpPr>
        <p:spPr>
          <a:xfrm>
            <a:off x="262423" y="6453161"/>
            <a:ext cx="108295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latin typeface="Segoe UI" panose="020B0502040204020203" pitchFamily="34" charset="0"/>
                <a:ea typeface="Meiryo UI" panose="020B0604030504040204" pitchFamily="50" charset="-128"/>
              </a:rPr>
              <a:t>最高精度を</a:t>
            </a:r>
            <a:r>
              <a:rPr lang="ja-JP" altLang="en-US" sz="1600" dirty="0">
                <a:solidFill>
                  <a:srgbClr val="FF0000"/>
                </a:solidFill>
                <a:latin typeface="Segoe UI" panose="020B0502040204020203" pitchFamily="34" charset="0"/>
                <a:ea typeface="Meiryo UI" panose="020B0604030504040204" pitchFamily="50" charset="-128"/>
              </a:rPr>
              <a:t>赤色</a:t>
            </a:r>
            <a:r>
              <a:rPr lang="ja-JP" altLang="en-US" sz="1600" dirty="0">
                <a:latin typeface="Segoe UI" panose="020B0502040204020203" pitchFamily="34" charset="0"/>
                <a:ea typeface="Meiryo UI" panose="020B0604030504040204" pitchFamily="50" charset="-128"/>
              </a:rPr>
              <a:t>、</a:t>
            </a:r>
            <a:r>
              <a:rPr lang="en-US" altLang="ja-JP" sz="1600" dirty="0">
                <a:latin typeface="Segoe UI" panose="020B0502040204020203" pitchFamily="34" charset="0"/>
                <a:ea typeface="Meiryo UI" panose="020B0604030504040204" pitchFamily="50" charset="-128"/>
              </a:rPr>
              <a:t>Baseline2</a:t>
            </a:r>
            <a:r>
              <a:rPr lang="ja-JP" altLang="en-US" sz="1600" dirty="0">
                <a:latin typeface="Segoe UI" panose="020B0502040204020203" pitchFamily="34" charset="0"/>
                <a:ea typeface="Meiryo UI" panose="020B0604030504040204" pitchFamily="50" charset="-128"/>
              </a:rPr>
              <a:t>より精度が良いものを</a:t>
            </a:r>
            <a:r>
              <a:rPr lang="ja-JP" altLang="en-US" sz="1600" b="1" dirty="0">
                <a:latin typeface="Segoe UI" panose="020B0502040204020203" pitchFamily="34" charset="0"/>
                <a:ea typeface="Meiryo UI" panose="020B0604030504040204" pitchFamily="50" charset="-128"/>
              </a:rPr>
              <a:t>太字</a:t>
            </a:r>
            <a:r>
              <a:rPr lang="ja-JP" altLang="en-US" sz="1600" dirty="0">
                <a:latin typeface="Segoe UI" panose="020B0502040204020203" pitchFamily="34" charset="0"/>
                <a:ea typeface="Meiryo UI" panose="020B0604030504040204" pitchFamily="50" charset="-128"/>
              </a:rPr>
              <a:t>で表記。括弧内の数値は従来手法</a:t>
            </a:r>
            <a:r>
              <a:rPr lang="en-US" altLang="ja-JP" sz="1600" dirty="0">
                <a:latin typeface="Segoe UI" panose="020B0502040204020203" pitchFamily="34" charset="0"/>
                <a:ea typeface="Meiryo UI" panose="020B0604030504040204" pitchFamily="50" charset="-128"/>
              </a:rPr>
              <a:t>(Baseline1)</a:t>
            </a:r>
            <a:r>
              <a:rPr lang="ja-JP" altLang="en-US" sz="1600" dirty="0">
                <a:latin typeface="Segoe UI" panose="020B0502040204020203" pitchFamily="34" charset="0"/>
                <a:ea typeface="Meiryo UI" panose="020B0604030504040204" pitchFamily="50" charset="-128"/>
              </a:rPr>
              <a:t>との差分。</a:t>
            </a:r>
            <a:endParaRPr kumimoji="1" lang="ja-JP" altLang="en-US" sz="1600" dirty="0"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D81E336-BA1A-41A8-AC65-17AA639F5D41}"/>
              </a:ext>
            </a:extLst>
          </p:cNvPr>
          <p:cNvSpPr txBox="1"/>
          <p:nvPr/>
        </p:nvSpPr>
        <p:spPr>
          <a:xfrm>
            <a:off x="1229470" y="1051368"/>
            <a:ext cx="98624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WLASL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での実験結果．数値は正解率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(%)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．</a:t>
            </a:r>
          </a:p>
        </p:txBody>
      </p:sp>
    </p:spTree>
    <p:extLst>
      <p:ext uri="{BB962C8B-B14F-4D97-AF65-F5344CB8AC3E}">
        <p14:creationId xmlns:p14="http://schemas.microsoft.com/office/powerpoint/2010/main" val="12613490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A4444B-EB39-402A-9B18-489F041C3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実験結果　</a:t>
            </a:r>
            <a:r>
              <a:rPr kumimoji="1" lang="ja-JP" altLang="en-US" sz="3600" dirty="0"/>
              <a:t>－</a:t>
            </a:r>
            <a:r>
              <a:rPr kumimoji="1" lang="en-US" altLang="ja-JP" sz="3600" dirty="0"/>
              <a:t>WLASL100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87CA72E-A6C8-4852-93AD-FB7145F25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05D0-D92D-49EF-9140-33A0789B8273}" type="slidenum">
              <a:rPr kumimoji="1" lang="ja-JP" altLang="en-US" smtClean="0"/>
              <a:t>31</a:t>
            </a:fld>
            <a:endParaRPr kumimoji="1" lang="ja-JP" altLang="en-US"/>
          </a:p>
        </p:txBody>
      </p:sp>
      <p:graphicFrame>
        <p:nvGraphicFramePr>
          <p:cNvPr id="5" name="コンテンツ プレースホルダー 4">
            <a:extLst>
              <a:ext uri="{FF2B5EF4-FFF2-40B4-BE49-F238E27FC236}">
                <a16:creationId xmlns:a16="http://schemas.microsoft.com/office/drawing/2014/main" id="{B651B1AF-0256-4742-BBB7-10283BCA0D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5956249"/>
              </p:ext>
            </p:extLst>
          </p:nvPr>
        </p:nvGraphicFramePr>
        <p:xfrm>
          <a:off x="1234150" y="1382879"/>
          <a:ext cx="9723700" cy="508165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06270">
                  <a:extLst>
                    <a:ext uri="{9D8B030D-6E8A-4147-A177-3AD203B41FA5}">
                      <a16:colId xmlns:a16="http://schemas.microsoft.com/office/drawing/2014/main" val="2755918223"/>
                    </a:ext>
                  </a:extLst>
                </a:gridCol>
                <a:gridCol w="893770">
                  <a:extLst>
                    <a:ext uri="{9D8B030D-6E8A-4147-A177-3AD203B41FA5}">
                      <a16:colId xmlns:a16="http://schemas.microsoft.com/office/drawing/2014/main" val="1702575097"/>
                    </a:ext>
                  </a:extLst>
                </a:gridCol>
                <a:gridCol w="893770">
                  <a:extLst>
                    <a:ext uri="{9D8B030D-6E8A-4147-A177-3AD203B41FA5}">
                      <a16:colId xmlns:a16="http://schemas.microsoft.com/office/drawing/2014/main" val="2380073559"/>
                    </a:ext>
                  </a:extLst>
                </a:gridCol>
                <a:gridCol w="1228080">
                  <a:extLst>
                    <a:ext uri="{9D8B030D-6E8A-4147-A177-3AD203B41FA5}">
                      <a16:colId xmlns:a16="http://schemas.microsoft.com/office/drawing/2014/main" val="4043703620"/>
                    </a:ext>
                  </a:extLst>
                </a:gridCol>
                <a:gridCol w="1767270">
                  <a:extLst>
                    <a:ext uri="{9D8B030D-6E8A-4147-A177-3AD203B41FA5}">
                      <a16:colId xmlns:a16="http://schemas.microsoft.com/office/drawing/2014/main" val="3917947098"/>
                    </a:ext>
                  </a:extLst>
                </a:gridCol>
                <a:gridCol w="1767270">
                  <a:extLst>
                    <a:ext uri="{9D8B030D-6E8A-4147-A177-3AD203B41FA5}">
                      <a16:colId xmlns:a16="http://schemas.microsoft.com/office/drawing/2014/main" val="4102779783"/>
                    </a:ext>
                  </a:extLst>
                </a:gridCol>
                <a:gridCol w="1767270">
                  <a:extLst>
                    <a:ext uri="{9D8B030D-6E8A-4147-A177-3AD203B41FA5}">
                      <a16:colId xmlns:a16="http://schemas.microsoft.com/office/drawing/2014/main" val="2545278823"/>
                    </a:ext>
                  </a:extLst>
                </a:gridCol>
              </a:tblGrid>
              <a:tr h="70840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Model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Flow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Local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Skeleton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WLASL100</a:t>
                      </a:r>
                    </a:p>
                    <a:p>
                      <a:pPr algn="ctr"/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Top1 </a:t>
                      </a:r>
                      <a:r>
                        <a:rPr kumimoji="1" lang="ja-JP" altLang="en-US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　　　　  </a:t>
                      </a:r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Top5</a:t>
                      </a:r>
                      <a:r>
                        <a:rPr kumimoji="1" lang="ja-JP" altLang="en-US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　　　    </a:t>
                      </a:r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Top10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6116664"/>
                  </a:ext>
                </a:extLst>
              </a:tr>
              <a:tr h="52483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Baseline 1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solidFill>
                          <a:schemeClr val="accent4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solidFill>
                          <a:schemeClr val="accent6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65.89</a:t>
                      </a:r>
                      <a:endParaRPr kumimoji="1" lang="ja-JP" alt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84.11</a:t>
                      </a:r>
                      <a:endParaRPr kumimoji="1" lang="ja-JP" alt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89.92</a:t>
                      </a:r>
                      <a:endParaRPr kumimoji="1" lang="ja-JP" alt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extLst>
                  <a:ext uri="{0D108BD9-81ED-4DB2-BD59-A6C34878D82A}">
                    <a16:rowId xmlns:a16="http://schemas.microsoft.com/office/drawing/2014/main" val="2009039471"/>
                  </a:ext>
                </a:extLst>
              </a:tr>
              <a:tr h="5248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Baseline 2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solidFill>
                            <a:schemeClr val="accent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kumimoji="1" lang="ja-JP" altLang="en-US" sz="2000" dirty="0">
                        <a:solidFill>
                          <a:schemeClr val="accent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solidFill>
                          <a:schemeClr val="accent2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solidFill>
                          <a:schemeClr val="accent6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77.55</a:t>
                      </a:r>
                      <a:endParaRPr kumimoji="1" lang="ja-JP" alt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91.25</a:t>
                      </a:r>
                      <a:endParaRPr kumimoji="1" lang="ja-JP" alt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94.92</a:t>
                      </a:r>
                      <a:endParaRPr kumimoji="1" lang="ja-JP" alt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7976855"/>
                  </a:ext>
                </a:extLst>
              </a:tr>
              <a:tr h="5248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Ours 1</a:t>
                      </a:r>
                      <a:endParaRPr kumimoji="1" lang="ja-JP" altLang="en-US" sz="14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solidFill>
                            <a:schemeClr val="accent2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kumimoji="1" lang="ja-JP" altLang="en-US" sz="2000" dirty="0">
                        <a:solidFill>
                          <a:schemeClr val="accent2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solidFill>
                          <a:schemeClr val="accent6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76.43</a:t>
                      </a:r>
                      <a:endParaRPr kumimoji="1" lang="ja-JP" alt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89.13</a:t>
                      </a:r>
                      <a:endParaRPr kumimoji="1" lang="ja-JP" alt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92.80</a:t>
                      </a:r>
                      <a:endParaRPr kumimoji="1" lang="ja-JP" alt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84514476"/>
                  </a:ext>
                </a:extLst>
              </a:tr>
              <a:tr h="5248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Ours 2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solidFill>
                          <a:schemeClr val="accent2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solidFill>
                            <a:schemeClr val="accent6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kumimoji="1" lang="ja-JP" altLang="en-US" sz="2000" dirty="0">
                        <a:solidFill>
                          <a:schemeClr val="accent6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71.07</a:t>
                      </a:r>
                      <a:endParaRPr kumimoji="1" lang="ja-JP" alt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90.13</a:t>
                      </a:r>
                      <a:endParaRPr kumimoji="1" lang="ja-JP" alt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93.42</a:t>
                      </a:r>
                      <a:endParaRPr kumimoji="1" lang="ja-JP" alt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extLst>
                  <a:ext uri="{0D108BD9-81ED-4DB2-BD59-A6C34878D82A}">
                    <a16:rowId xmlns:a16="http://schemas.microsoft.com/office/drawing/2014/main" val="955330549"/>
                  </a:ext>
                </a:extLst>
              </a:tr>
              <a:tr h="5248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Ours 3</a:t>
                      </a:r>
                      <a:endParaRPr kumimoji="1" lang="ja-JP" altLang="en-US" sz="14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solidFill>
                            <a:schemeClr val="accent2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kumimoji="1" lang="ja-JP" altLang="en-US" sz="2000" dirty="0">
                        <a:solidFill>
                          <a:schemeClr val="accent2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solidFill>
                            <a:schemeClr val="accent6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kumimoji="1" lang="ja-JP" altLang="en-US" sz="2000" dirty="0">
                        <a:solidFill>
                          <a:schemeClr val="accent6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77.48</a:t>
                      </a:r>
                      <a:endParaRPr kumimoji="1" lang="ja-JP" alt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92.38</a:t>
                      </a:r>
                      <a:endParaRPr kumimoji="1" lang="ja-JP" alt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95.72</a:t>
                      </a:r>
                      <a:endParaRPr kumimoji="1" lang="ja-JP" alt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extLst>
                  <a:ext uri="{0D108BD9-81ED-4DB2-BD59-A6C34878D82A}">
                    <a16:rowId xmlns:a16="http://schemas.microsoft.com/office/drawing/2014/main" val="576903229"/>
                  </a:ext>
                </a:extLst>
              </a:tr>
              <a:tr h="5248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Ours 4</a:t>
                      </a:r>
                      <a:endParaRPr kumimoji="1" lang="ja-JP" altLang="en-US" sz="14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solidFill>
                            <a:schemeClr val="accent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kumimoji="1" lang="ja-JP" altLang="en-US" sz="2000" dirty="0">
                        <a:solidFill>
                          <a:schemeClr val="accent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solidFill>
                            <a:schemeClr val="accent2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kumimoji="1" lang="ja-JP" altLang="en-US" sz="2000" dirty="0">
                        <a:solidFill>
                          <a:schemeClr val="accent2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000" dirty="0">
                        <a:solidFill>
                          <a:schemeClr val="accent6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80.38</a:t>
                      </a:r>
                      <a:endParaRPr kumimoji="1" lang="ja-JP" alt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93.38</a:t>
                      </a:r>
                      <a:endParaRPr kumimoji="1" lang="ja-JP" alt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95.97</a:t>
                      </a:r>
                      <a:endParaRPr kumimoji="1" lang="ja-JP" alt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extLst>
                  <a:ext uri="{0D108BD9-81ED-4DB2-BD59-A6C34878D82A}">
                    <a16:rowId xmlns:a16="http://schemas.microsoft.com/office/drawing/2014/main" val="1305601885"/>
                  </a:ext>
                </a:extLst>
              </a:tr>
              <a:tr h="5248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Ours 5</a:t>
                      </a:r>
                      <a:endParaRPr kumimoji="1" lang="ja-JP" altLang="en-US" sz="14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solidFill>
                            <a:schemeClr val="accent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kumimoji="1" lang="ja-JP" altLang="en-US" sz="2000" dirty="0">
                        <a:solidFill>
                          <a:schemeClr val="accent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000" dirty="0">
                        <a:solidFill>
                          <a:schemeClr val="accent2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solidFill>
                            <a:schemeClr val="accent6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kumimoji="1" lang="ja-JP" altLang="en-US" sz="2000" dirty="0">
                        <a:solidFill>
                          <a:schemeClr val="accent6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78.05</a:t>
                      </a:r>
                      <a:endParaRPr kumimoji="1" lang="ja-JP" alt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91.63</a:t>
                      </a:r>
                      <a:endParaRPr kumimoji="1" lang="ja-JP" alt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95.42</a:t>
                      </a:r>
                      <a:endParaRPr kumimoji="1" lang="ja-JP" alt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extLst>
                  <a:ext uri="{0D108BD9-81ED-4DB2-BD59-A6C34878D82A}">
                    <a16:rowId xmlns:a16="http://schemas.microsoft.com/office/drawing/2014/main" val="936130519"/>
                  </a:ext>
                </a:extLst>
              </a:tr>
              <a:tr h="5248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Ours 6</a:t>
                      </a:r>
                      <a:endParaRPr kumimoji="1" lang="ja-JP" altLang="en-US" sz="14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solidFill>
                            <a:schemeClr val="accent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kumimoji="1" lang="ja-JP" altLang="en-US" sz="2000" dirty="0">
                        <a:solidFill>
                          <a:schemeClr val="accent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solidFill>
                            <a:schemeClr val="accent2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kumimoji="1" lang="ja-JP" altLang="en-US" sz="2000" dirty="0">
                        <a:solidFill>
                          <a:schemeClr val="accent2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solidFill>
                            <a:schemeClr val="accent6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kumimoji="1" lang="ja-JP" altLang="en-US" sz="2000" dirty="0">
                        <a:solidFill>
                          <a:schemeClr val="accent6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81.13 </a:t>
                      </a:r>
                      <a:r>
                        <a:rPr kumimoji="1" lang="en-US" altLang="ja-JP" sz="20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(+15.24)</a:t>
                      </a:r>
                      <a:endParaRPr kumimoji="1" lang="ja-JP" altLang="en-US" sz="2000" b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94.13</a:t>
                      </a:r>
                    </a:p>
                    <a:p>
                      <a:pPr algn="ctr"/>
                      <a:r>
                        <a:rPr kumimoji="1" lang="en-US" altLang="ja-JP" sz="20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(+10.02)</a:t>
                      </a:r>
                      <a:endParaRPr kumimoji="1" lang="ja-JP" altLang="en-US" sz="2000" b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96.05</a:t>
                      </a:r>
                    </a:p>
                    <a:p>
                      <a:pPr algn="ctr"/>
                      <a:r>
                        <a:rPr kumimoji="1" lang="en-US" altLang="ja-JP" sz="20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(+6.13)</a:t>
                      </a:r>
                      <a:endParaRPr kumimoji="1" lang="ja-JP" altLang="en-US" sz="2000" b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25" marR="89825" marT="44913" marB="44913" anchor="ctr"/>
                </a:tc>
                <a:extLst>
                  <a:ext uri="{0D108BD9-81ED-4DB2-BD59-A6C34878D82A}">
                    <a16:rowId xmlns:a16="http://schemas.microsoft.com/office/drawing/2014/main" val="72098261"/>
                  </a:ext>
                </a:extLst>
              </a:tr>
            </a:tbl>
          </a:graphicData>
        </a:graphic>
      </p:graphicFrame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0F8D37E-E87A-4DC1-B654-92FFDA7E9901}"/>
              </a:ext>
            </a:extLst>
          </p:cNvPr>
          <p:cNvSpPr txBox="1"/>
          <p:nvPr/>
        </p:nvSpPr>
        <p:spPr>
          <a:xfrm>
            <a:off x="2964607" y="1013547"/>
            <a:ext cx="62627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latin typeface="Segoe UI" panose="020B0502040204020203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WLASL100</a:t>
            </a:r>
            <a:r>
              <a:rPr lang="ja-JP" altLang="en-US" dirty="0">
                <a:latin typeface="Segoe UI" panose="020B0502040204020203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での実験結果．数値は正解率</a:t>
            </a:r>
            <a:r>
              <a:rPr lang="en-US" altLang="ja-JP" dirty="0">
                <a:latin typeface="Segoe UI" panose="020B0502040204020203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(%)</a:t>
            </a:r>
            <a:r>
              <a:rPr lang="ja-JP" altLang="en-US" dirty="0">
                <a:latin typeface="Segoe UI" panose="020B0502040204020203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．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340A737-6514-4783-A306-385FCB1ABAB4}"/>
              </a:ext>
            </a:extLst>
          </p:cNvPr>
          <p:cNvSpPr txBox="1"/>
          <p:nvPr/>
        </p:nvSpPr>
        <p:spPr>
          <a:xfrm>
            <a:off x="262423" y="6453161"/>
            <a:ext cx="108295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latin typeface="Segoe UI" panose="020B0502040204020203" pitchFamily="34" charset="0"/>
                <a:ea typeface="Meiryo UI" panose="020B0604030504040204" pitchFamily="50" charset="-128"/>
              </a:rPr>
              <a:t>最高精度を</a:t>
            </a:r>
            <a:r>
              <a:rPr lang="ja-JP" altLang="en-US" sz="1600" dirty="0">
                <a:solidFill>
                  <a:srgbClr val="FF0000"/>
                </a:solidFill>
                <a:latin typeface="Segoe UI" panose="020B0502040204020203" pitchFamily="34" charset="0"/>
                <a:ea typeface="Meiryo UI" panose="020B0604030504040204" pitchFamily="50" charset="-128"/>
              </a:rPr>
              <a:t>赤色</a:t>
            </a:r>
            <a:r>
              <a:rPr lang="ja-JP" altLang="en-US" sz="1600" dirty="0">
                <a:latin typeface="Segoe UI" panose="020B0502040204020203" pitchFamily="34" charset="0"/>
                <a:ea typeface="Meiryo UI" panose="020B0604030504040204" pitchFamily="50" charset="-128"/>
              </a:rPr>
              <a:t>、</a:t>
            </a:r>
            <a:r>
              <a:rPr lang="en-US" altLang="ja-JP" sz="1600" dirty="0">
                <a:latin typeface="Segoe UI" panose="020B0502040204020203" pitchFamily="34" charset="0"/>
                <a:ea typeface="Meiryo UI" panose="020B0604030504040204" pitchFamily="50" charset="-128"/>
              </a:rPr>
              <a:t>Baseline2</a:t>
            </a:r>
            <a:r>
              <a:rPr lang="ja-JP" altLang="en-US" sz="1600" dirty="0">
                <a:latin typeface="Segoe UI" panose="020B0502040204020203" pitchFamily="34" charset="0"/>
                <a:ea typeface="Meiryo UI" panose="020B0604030504040204" pitchFamily="50" charset="-128"/>
              </a:rPr>
              <a:t>より精度が良いものを</a:t>
            </a:r>
            <a:r>
              <a:rPr lang="ja-JP" altLang="en-US" sz="1600" b="1" dirty="0">
                <a:latin typeface="Segoe UI" panose="020B0502040204020203" pitchFamily="34" charset="0"/>
                <a:ea typeface="Meiryo UI" panose="020B0604030504040204" pitchFamily="50" charset="-128"/>
              </a:rPr>
              <a:t>太字</a:t>
            </a:r>
            <a:r>
              <a:rPr lang="ja-JP" altLang="en-US" sz="1600" dirty="0">
                <a:latin typeface="Segoe UI" panose="020B0502040204020203" pitchFamily="34" charset="0"/>
                <a:ea typeface="Meiryo UI" panose="020B0604030504040204" pitchFamily="50" charset="-128"/>
              </a:rPr>
              <a:t>で表記。括弧内の数値は従来手法</a:t>
            </a:r>
            <a:r>
              <a:rPr lang="en-US" altLang="ja-JP" sz="1600" dirty="0">
                <a:latin typeface="Segoe UI" panose="020B0502040204020203" pitchFamily="34" charset="0"/>
                <a:ea typeface="Meiryo UI" panose="020B0604030504040204" pitchFamily="50" charset="-128"/>
              </a:rPr>
              <a:t>(Baseline1)</a:t>
            </a:r>
            <a:r>
              <a:rPr lang="ja-JP" altLang="en-US" sz="1600" dirty="0">
                <a:latin typeface="Segoe UI" panose="020B0502040204020203" pitchFamily="34" charset="0"/>
                <a:ea typeface="Meiryo UI" panose="020B0604030504040204" pitchFamily="50" charset="-128"/>
              </a:rPr>
              <a:t>との差分。</a:t>
            </a:r>
            <a:endParaRPr kumimoji="1" lang="ja-JP" altLang="en-US" sz="1600" dirty="0"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2544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1EF59B-E3B4-400B-A84A-84750E36F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導入　</a:t>
            </a:r>
            <a:r>
              <a:rPr lang="ja-JP" altLang="en-US" sz="3600" dirty="0"/>
              <a:t>－手話単語認識の</a:t>
            </a:r>
            <a:r>
              <a:rPr lang="en-US" altLang="ja-JP" sz="3600" dirty="0"/>
              <a:t>State-of-the-art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44C14A3-8875-479A-87E1-90B66DA020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3600" u="sng" dirty="0"/>
              <a:t>I3D</a:t>
            </a:r>
            <a:r>
              <a:rPr kumimoji="1" lang="ja-JP" altLang="en-US" sz="3600" u="sng" dirty="0"/>
              <a:t>ネットワーク</a:t>
            </a:r>
            <a:r>
              <a:rPr kumimoji="1" lang="ja-JP" altLang="en-US" sz="3600" dirty="0"/>
              <a:t>を用いた手法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6AFF6B1-7C85-4325-B14B-2645AB8FD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05D0-D92D-49EF-9140-33A0789B8273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A37F2913-AB4F-4B34-8A4C-1912284DD9EA}"/>
              </a:ext>
            </a:extLst>
          </p:cNvPr>
          <p:cNvSpPr txBox="1"/>
          <p:nvPr/>
        </p:nvSpPr>
        <p:spPr>
          <a:xfrm>
            <a:off x="6748042" y="2010122"/>
            <a:ext cx="5067156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latin typeface="Segoe UI" panose="020B0502040204020203" pitchFamily="34" charset="0"/>
                <a:ea typeface="Meiryo UI" panose="020B0604030504040204" pitchFamily="50" charset="-128"/>
              </a:rPr>
              <a:t>行動認識タスクのために提案された</a:t>
            </a:r>
            <a:r>
              <a:rPr lang="en-US" altLang="ja-JP" sz="2800" dirty="0">
                <a:latin typeface="Segoe UI" panose="020B0502040204020203" pitchFamily="34" charset="0"/>
                <a:ea typeface="Meiryo UI" panose="020B0604030504040204" pitchFamily="50" charset="-128"/>
              </a:rPr>
              <a:t>3DCNN</a:t>
            </a:r>
            <a:r>
              <a:rPr lang="ja-JP" altLang="en-US" sz="2800" dirty="0">
                <a:latin typeface="Segoe UI" panose="020B0502040204020203" pitchFamily="34" charset="0"/>
                <a:ea typeface="Meiryo UI" panose="020B0604030504040204" pitchFamily="50" charset="-128"/>
              </a:rPr>
              <a:t>ベースのネットワーク</a:t>
            </a:r>
            <a:endParaRPr kumimoji="1" lang="ja-JP" altLang="en-US" sz="2800" dirty="0"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cxnSp>
        <p:nvCxnSpPr>
          <p:cNvPr id="8" name="コネクタ: カギ線 7">
            <a:extLst>
              <a:ext uri="{FF2B5EF4-FFF2-40B4-BE49-F238E27FC236}">
                <a16:creationId xmlns:a16="http://schemas.microsoft.com/office/drawing/2014/main" id="{57CC73DD-0585-4267-AC03-830AA37A5475}"/>
              </a:ext>
            </a:extLst>
          </p:cNvPr>
          <p:cNvCxnSpPr>
            <a:cxnSpLocks/>
            <a:stCxn id="36" idx="1"/>
          </p:cNvCxnSpPr>
          <p:nvPr/>
        </p:nvCxnSpPr>
        <p:spPr>
          <a:xfrm rot="10800000">
            <a:off x="2020348" y="2007820"/>
            <a:ext cx="4727695" cy="479356"/>
          </a:xfrm>
          <a:prstGeom prst="bentConnector3">
            <a:avLst>
              <a:gd name="adj1" fmla="val 99945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BC995EC6-1FB5-4BC0-BEF4-17DF5DC77EDF}"/>
              </a:ext>
            </a:extLst>
          </p:cNvPr>
          <p:cNvGrpSpPr/>
          <p:nvPr/>
        </p:nvGrpSpPr>
        <p:grpSpPr>
          <a:xfrm>
            <a:off x="2484599" y="4282490"/>
            <a:ext cx="2526140" cy="2211829"/>
            <a:chOff x="4397576" y="2630629"/>
            <a:chExt cx="3864052" cy="3383273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D9AFCC97-7B71-467D-9EAB-729D2113B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65777" y="2630629"/>
              <a:ext cx="2895851" cy="26276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8CB0399D-CCF8-401F-A680-5611BAF19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1662" y="2887628"/>
              <a:ext cx="2895851" cy="26276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ABD0AABA-BC8A-4F42-BD82-D17F04F4B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7547" y="3129299"/>
              <a:ext cx="2895851" cy="26276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DF930323-4E33-48C4-A6B8-1A3E3CD1A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7576" y="3386298"/>
              <a:ext cx="2895851" cy="26276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20" name="吹き出し: 角を丸めた四角形 19">
            <a:extLst>
              <a:ext uri="{FF2B5EF4-FFF2-40B4-BE49-F238E27FC236}">
                <a16:creationId xmlns:a16="http://schemas.microsoft.com/office/drawing/2014/main" id="{2EEC21EA-BE79-4E0D-BFAF-8329F0157472}"/>
              </a:ext>
            </a:extLst>
          </p:cNvPr>
          <p:cNvSpPr/>
          <p:nvPr/>
        </p:nvSpPr>
        <p:spPr>
          <a:xfrm>
            <a:off x="392066" y="2819708"/>
            <a:ext cx="5260916" cy="1115227"/>
          </a:xfrm>
          <a:prstGeom prst="wedgeRoundRectCallout">
            <a:avLst>
              <a:gd name="adj1" fmla="val -4205"/>
              <a:gd name="adj2" fmla="val 7513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入力データ：</a:t>
            </a:r>
            <a:endParaRPr kumimoji="1" lang="en-US" altLang="ja-JP" sz="2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手話動画の各フレーム画像の全体</a:t>
            </a:r>
            <a:endParaRPr kumimoji="1" lang="ja-JP" altLang="en-US" sz="2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フローチャート: 代替処理 18">
            <a:extLst>
              <a:ext uri="{FF2B5EF4-FFF2-40B4-BE49-F238E27FC236}">
                <a16:creationId xmlns:a16="http://schemas.microsoft.com/office/drawing/2014/main" id="{6BF21041-E0D6-4284-B946-5AD82342C6ED}"/>
              </a:ext>
            </a:extLst>
          </p:cNvPr>
          <p:cNvSpPr/>
          <p:nvPr/>
        </p:nvSpPr>
        <p:spPr>
          <a:xfrm>
            <a:off x="5726068" y="4751794"/>
            <a:ext cx="1872067" cy="1115226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I3D</a:t>
            </a:r>
            <a:endParaRPr kumimoji="1" lang="ja-JP" altLang="en-US" sz="2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B8626F7-50A2-4AFA-ACA5-7582AFC576ED}"/>
              </a:ext>
            </a:extLst>
          </p:cNvPr>
          <p:cNvSpPr txBox="1"/>
          <p:nvPr/>
        </p:nvSpPr>
        <p:spPr>
          <a:xfrm>
            <a:off x="8447283" y="5153593"/>
            <a:ext cx="1594348" cy="4053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認識結果</a:t>
            </a:r>
          </a:p>
        </p:txBody>
      </p:sp>
      <p:sp>
        <p:nvSpPr>
          <p:cNvPr id="23" name="右矢印 9">
            <a:extLst>
              <a:ext uri="{FF2B5EF4-FFF2-40B4-BE49-F238E27FC236}">
                <a16:creationId xmlns:a16="http://schemas.microsoft.com/office/drawing/2014/main" id="{610C8F1B-3F16-422F-92EB-D1D5836A741E}"/>
              </a:ext>
            </a:extLst>
          </p:cNvPr>
          <p:cNvSpPr/>
          <p:nvPr/>
        </p:nvSpPr>
        <p:spPr>
          <a:xfrm>
            <a:off x="7843618" y="5200442"/>
            <a:ext cx="489942" cy="311626"/>
          </a:xfrm>
          <a:prstGeom prst="rightArrow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 dirty="0">
              <a:solidFill>
                <a:sysClr val="windowText" lastClr="000000"/>
              </a:solidFill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9AC28A3D-F9A6-4A85-9DB5-E3D409B34A3B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5010739" y="5141394"/>
            <a:ext cx="71532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17F18FDD-8B4B-4006-BE15-2A2BC350C108}"/>
              </a:ext>
            </a:extLst>
          </p:cNvPr>
          <p:cNvCxnSpPr>
            <a:cxnSpLocks/>
            <a:stCxn id="16" idx="3"/>
            <a:endCxn id="19" idx="1"/>
          </p:cNvCxnSpPr>
          <p:nvPr/>
        </p:nvCxnSpPr>
        <p:spPr>
          <a:xfrm flipV="1">
            <a:off x="4798848" y="5309407"/>
            <a:ext cx="927220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90C1B76C-7260-46CD-A7AD-1EA0456E5689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4586956" y="5467402"/>
            <a:ext cx="113911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41A26666-59BA-4E77-A87A-91AC784DB40C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4377774" y="5635415"/>
            <a:ext cx="1348294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842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1EF59B-E3B4-400B-A84A-84750E36F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導入　</a:t>
            </a:r>
            <a:r>
              <a:rPr lang="ja-JP" altLang="en-US" sz="3600" dirty="0"/>
              <a:t>－従来手法の問題点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6AFF6B1-7C85-4325-B14B-2645AB8FD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05D0-D92D-49EF-9140-33A0789B8273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44" name="バスケ_ドリブル">
            <a:hlinkClick r:id="" action="ppaction://media"/>
            <a:extLst>
              <a:ext uri="{FF2B5EF4-FFF2-40B4-BE49-F238E27FC236}">
                <a16:creationId xmlns:a16="http://schemas.microsoft.com/office/drawing/2014/main" id="{A05CE0F7-B9F2-47CF-B0CE-E1537D9605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18152" r="19981"/>
          <a:stretch>
            <a:fillRect/>
          </a:stretch>
        </p:blipFill>
        <p:spPr>
          <a:xfrm>
            <a:off x="1023257" y="1953627"/>
            <a:ext cx="2191582" cy="1992578"/>
          </a:xfrm>
          <a:prstGeom prst="rect">
            <a:avLst/>
          </a:prstGeom>
        </p:spPr>
      </p:pic>
      <p:pic>
        <p:nvPicPr>
          <p:cNvPr id="45" name="自転車">
            <a:hlinkClick r:id="" action="ppaction://media"/>
            <a:extLst>
              <a:ext uri="{FF2B5EF4-FFF2-40B4-BE49-F238E27FC236}">
                <a16:creationId xmlns:a16="http://schemas.microsoft.com/office/drawing/2014/main" id="{B2BB6EEA-ECE8-4811-BC34-1381C633E61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2"/>
          <a:srcRect l="29404" t="16252" r="23878" b="8236"/>
          <a:stretch>
            <a:fillRect/>
          </a:stretch>
        </p:blipFill>
        <p:spPr>
          <a:xfrm>
            <a:off x="3346197" y="1953627"/>
            <a:ext cx="2191582" cy="1992578"/>
          </a:xfrm>
          <a:prstGeom prst="rect">
            <a:avLst/>
          </a:prstGeom>
        </p:spPr>
      </p:pic>
      <p:pic>
        <p:nvPicPr>
          <p:cNvPr id="46" name="school_clip">
            <a:hlinkClick r:id="" action="ppaction://media"/>
            <a:extLst>
              <a:ext uri="{FF2B5EF4-FFF2-40B4-BE49-F238E27FC236}">
                <a16:creationId xmlns:a16="http://schemas.microsoft.com/office/drawing/2014/main" id="{C280D38E-F3E2-4AD6-8FD4-8C4B78B696D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3"/>
          <a:srcRect l="14564" r="24034"/>
          <a:stretch/>
        </p:blipFill>
        <p:spPr>
          <a:xfrm>
            <a:off x="3346197" y="4685352"/>
            <a:ext cx="2191582" cy="1992577"/>
          </a:xfrm>
          <a:prstGeom prst="rect">
            <a:avLst/>
          </a:prstGeom>
        </p:spPr>
      </p:pic>
      <p:pic>
        <p:nvPicPr>
          <p:cNvPr id="47" name="paper_clip">
            <a:hlinkClick r:id="" action="ppaction://media"/>
            <a:extLst>
              <a:ext uri="{FF2B5EF4-FFF2-40B4-BE49-F238E27FC236}">
                <a16:creationId xmlns:a16="http://schemas.microsoft.com/office/drawing/2014/main" id="{10D955AD-A4D2-4B67-8B4E-BA99A440C2AA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4"/>
          <a:srcRect l="18880" t="1" r="18882" b="492"/>
          <a:stretch/>
        </p:blipFill>
        <p:spPr>
          <a:xfrm>
            <a:off x="1023257" y="4685352"/>
            <a:ext cx="2191581" cy="1992578"/>
          </a:xfrm>
          <a:prstGeom prst="rect">
            <a:avLst/>
          </a:prstGeom>
        </p:spPr>
      </p:pic>
      <p:sp>
        <p:nvSpPr>
          <p:cNvPr id="51" name="フローチャート: 代替処理 50">
            <a:extLst>
              <a:ext uri="{FF2B5EF4-FFF2-40B4-BE49-F238E27FC236}">
                <a16:creationId xmlns:a16="http://schemas.microsoft.com/office/drawing/2014/main" id="{E72B710B-2FC5-400B-BA23-C67D9E57189E}"/>
              </a:ext>
            </a:extLst>
          </p:cNvPr>
          <p:cNvSpPr/>
          <p:nvPr/>
        </p:nvSpPr>
        <p:spPr>
          <a:xfrm>
            <a:off x="1023258" y="1404255"/>
            <a:ext cx="2191580" cy="523914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行動認識</a:t>
            </a:r>
          </a:p>
        </p:txBody>
      </p:sp>
      <p:sp>
        <p:nvSpPr>
          <p:cNvPr id="52" name="フローチャート: 代替処理 51">
            <a:extLst>
              <a:ext uri="{FF2B5EF4-FFF2-40B4-BE49-F238E27FC236}">
                <a16:creationId xmlns:a16="http://schemas.microsoft.com/office/drawing/2014/main" id="{42931322-8708-42DC-AE59-93E8845B21BA}"/>
              </a:ext>
            </a:extLst>
          </p:cNvPr>
          <p:cNvSpPr/>
          <p:nvPr/>
        </p:nvSpPr>
        <p:spPr>
          <a:xfrm>
            <a:off x="1023257" y="4127382"/>
            <a:ext cx="2191581" cy="523914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手話単語認識</a:t>
            </a:r>
          </a:p>
        </p:txBody>
      </p:sp>
      <p:sp>
        <p:nvSpPr>
          <p:cNvPr id="54" name="矢印: 右 53">
            <a:extLst>
              <a:ext uri="{FF2B5EF4-FFF2-40B4-BE49-F238E27FC236}">
                <a16:creationId xmlns:a16="http://schemas.microsoft.com/office/drawing/2014/main" id="{2543C5BC-F0AD-4CAE-9612-F2677D127B88}"/>
              </a:ext>
            </a:extLst>
          </p:cNvPr>
          <p:cNvSpPr/>
          <p:nvPr/>
        </p:nvSpPr>
        <p:spPr>
          <a:xfrm>
            <a:off x="6063343" y="2656001"/>
            <a:ext cx="786824" cy="587829"/>
          </a:xfrm>
          <a:prstGeom prst="rightArrow">
            <a:avLst>
              <a:gd name="adj1" fmla="val 50000"/>
              <a:gd name="adj2" fmla="val 592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矢印: 右 54">
            <a:extLst>
              <a:ext uri="{FF2B5EF4-FFF2-40B4-BE49-F238E27FC236}">
                <a16:creationId xmlns:a16="http://schemas.microsoft.com/office/drawing/2014/main" id="{E7DC9064-D4C3-4897-A6B1-2639F0229C1E}"/>
              </a:ext>
            </a:extLst>
          </p:cNvPr>
          <p:cNvSpPr/>
          <p:nvPr/>
        </p:nvSpPr>
        <p:spPr>
          <a:xfrm>
            <a:off x="6063343" y="5387725"/>
            <a:ext cx="786824" cy="587829"/>
          </a:xfrm>
          <a:prstGeom prst="rightArrow">
            <a:avLst>
              <a:gd name="adj1" fmla="val 50000"/>
              <a:gd name="adj2" fmla="val 592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4E730794-4F43-4BBD-B869-F5B822615E65}"/>
              </a:ext>
            </a:extLst>
          </p:cNvPr>
          <p:cNvSpPr txBox="1"/>
          <p:nvPr/>
        </p:nvSpPr>
        <p:spPr>
          <a:xfrm>
            <a:off x="7239000" y="2534416"/>
            <a:ext cx="44173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latin typeface="Segoe UI" panose="020B0502040204020203" pitchFamily="34" charset="0"/>
                <a:ea typeface="Meiryo UI" panose="020B0604030504040204" pitchFamily="50" charset="-128"/>
              </a:rPr>
              <a:t>画像の全体を観測することで</a:t>
            </a:r>
            <a:br>
              <a:rPr kumimoji="1" lang="en-US" altLang="ja-JP" sz="2800" dirty="0">
                <a:latin typeface="Segoe UI" panose="020B0502040204020203" pitchFamily="34" charset="0"/>
                <a:ea typeface="Meiryo UI" panose="020B0604030504040204" pitchFamily="50" charset="-128"/>
              </a:rPr>
            </a:br>
            <a:r>
              <a:rPr kumimoji="1" lang="ja-JP" altLang="en-US" sz="2800" dirty="0">
                <a:latin typeface="Segoe UI" panose="020B0502040204020203" pitchFamily="34" charset="0"/>
                <a:ea typeface="Meiryo UI" panose="020B0604030504040204" pitchFamily="50" charset="-128"/>
              </a:rPr>
              <a:t>理解できるタスク</a:t>
            </a: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AB582595-1607-4016-85F5-F12EB5CF21BB}"/>
              </a:ext>
            </a:extLst>
          </p:cNvPr>
          <p:cNvSpPr txBox="1"/>
          <p:nvPr/>
        </p:nvSpPr>
        <p:spPr>
          <a:xfrm>
            <a:off x="7239000" y="5204585"/>
            <a:ext cx="44173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latin typeface="Segoe UI" panose="020B0502040204020203" pitchFamily="34" charset="0"/>
                <a:ea typeface="Meiryo UI" panose="020B0604030504040204" pitchFamily="50" charset="-128"/>
              </a:rPr>
              <a:t>局所領域の情報が</a:t>
            </a:r>
            <a:br>
              <a:rPr kumimoji="1" lang="en-US" altLang="ja-JP" sz="2800" dirty="0">
                <a:latin typeface="Segoe UI" panose="020B0502040204020203" pitchFamily="34" charset="0"/>
                <a:ea typeface="Meiryo UI" panose="020B0604030504040204" pitchFamily="50" charset="-128"/>
              </a:rPr>
            </a:br>
            <a:r>
              <a:rPr kumimoji="1" lang="ja-JP" altLang="en-US" sz="2800" dirty="0">
                <a:latin typeface="Segoe UI" panose="020B0502040204020203" pitchFamily="34" charset="0"/>
                <a:ea typeface="Meiryo UI" panose="020B0604030504040204" pitchFamily="50" charset="-128"/>
              </a:rPr>
              <a:t>重要であるタスク</a:t>
            </a:r>
          </a:p>
        </p:txBody>
      </p:sp>
    </p:spTree>
    <p:extLst>
      <p:ext uri="{BB962C8B-B14F-4D97-AF65-F5344CB8AC3E}">
        <p14:creationId xmlns:p14="http://schemas.microsoft.com/office/powerpoint/2010/main" val="29514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45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39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218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  <p:video>
              <p:cMediaNode vol="80000" mute="1">
                <p:cTn id="32" repeatCount="indefinite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  <p:video>
              <p:cMediaNode vol="80000" mute="1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  <p:video>
              <p:cMediaNode vol="80000" mute="1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47"/>
                </p:tgtEl>
              </p:cMediaNode>
            </p:video>
          </p:childTnLst>
        </p:cTn>
      </p:par>
    </p:tnLst>
    <p:bldLst>
      <p:bldP spid="54" grpId="0" animBg="1"/>
      <p:bldP spid="55" grpId="0" animBg="1"/>
      <p:bldP spid="56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1EF59B-E3B4-400B-A84A-84750E36F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導入　</a:t>
            </a:r>
            <a:r>
              <a:rPr lang="ja-JP" altLang="en-US" sz="3600" dirty="0"/>
              <a:t>－従来手法の問題点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6AFF6B1-7C85-4325-B14B-2645AB8FD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05D0-D92D-49EF-9140-33A0789B8273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51" name="フローチャート: 代替処理 50">
            <a:extLst>
              <a:ext uri="{FF2B5EF4-FFF2-40B4-BE49-F238E27FC236}">
                <a16:creationId xmlns:a16="http://schemas.microsoft.com/office/drawing/2014/main" id="{E72B710B-2FC5-400B-BA23-C67D9E57189E}"/>
              </a:ext>
            </a:extLst>
          </p:cNvPr>
          <p:cNvSpPr/>
          <p:nvPr/>
        </p:nvSpPr>
        <p:spPr>
          <a:xfrm>
            <a:off x="1023258" y="1404255"/>
            <a:ext cx="2191580" cy="523914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行動認識</a:t>
            </a:r>
          </a:p>
        </p:txBody>
      </p:sp>
      <p:sp>
        <p:nvSpPr>
          <p:cNvPr id="52" name="フローチャート: 代替処理 51">
            <a:extLst>
              <a:ext uri="{FF2B5EF4-FFF2-40B4-BE49-F238E27FC236}">
                <a16:creationId xmlns:a16="http://schemas.microsoft.com/office/drawing/2014/main" id="{42931322-8708-42DC-AE59-93E8845B21BA}"/>
              </a:ext>
            </a:extLst>
          </p:cNvPr>
          <p:cNvSpPr/>
          <p:nvPr/>
        </p:nvSpPr>
        <p:spPr>
          <a:xfrm>
            <a:off x="1023257" y="4127382"/>
            <a:ext cx="2191581" cy="523914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手話単語認識</a:t>
            </a:r>
          </a:p>
        </p:txBody>
      </p:sp>
      <p:sp>
        <p:nvSpPr>
          <p:cNvPr id="54" name="矢印: 右 53">
            <a:extLst>
              <a:ext uri="{FF2B5EF4-FFF2-40B4-BE49-F238E27FC236}">
                <a16:creationId xmlns:a16="http://schemas.microsoft.com/office/drawing/2014/main" id="{2543C5BC-F0AD-4CAE-9612-F2677D127B88}"/>
              </a:ext>
            </a:extLst>
          </p:cNvPr>
          <p:cNvSpPr/>
          <p:nvPr/>
        </p:nvSpPr>
        <p:spPr>
          <a:xfrm>
            <a:off x="6063343" y="2656001"/>
            <a:ext cx="786824" cy="587829"/>
          </a:xfrm>
          <a:prstGeom prst="rightArrow">
            <a:avLst>
              <a:gd name="adj1" fmla="val 50000"/>
              <a:gd name="adj2" fmla="val 592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矢印: 右 54">
            <a:extLst>
              <a:ext uri="{FF2B5EF4-FFF2-40B4-BE49-F238E27FC236}">
                <a16:creationId xmlns:a16="http://schemas.microsoft.com/office/drawing/2014/main" id="{E7DC9064-D4C3-4897-A6B1-2639F0229C1E}"/>
              </a:ext>
            </a:extLst>
          </p:cNvPr>
          <p:cNvSpPr/>
          <p:nvPr/>
        </p:nvSpPr>
        <p:spPr>
          <a:xfrm>
            <a:off x="6063343" y="5387725"/>
            <a:ext cx="786824" cy="587829"/>
          </a:xfrm>
          <a:prstGeom prst="rightArrow">
            <a:avLst>
              <a:gd name="adj1" fmla="val 50000"/>
              <a:gd name="adj2" fmla="val 592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4E730794-4F43-4BBD-B869-F5B822615E65}"/>
              </a:ext>
            </a:extLst>
          </p:cNvPr>
          <p:cNvSpPr txBox="1"/>
          <p:nvPr/>
        </p:nvSpPr>
        <p:spPr>
          <a:xfrm>
            <a:off x="7239000" y="2534416"/>
            <a:ext cx="44173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latin typeface="Segoe UI" panose="020B0502040204020203" pitchFamily="34" charset="0"/>
                <a:ea typeface="Meiryo UI" panose="020B0604030504040204" pitchFamily="50" charset="-128"/>
              </a:rPr>
              <a:t>画像の全体を観測することで</a:t>
            </a:r>
            <a:br>
              <a:rPr kumimoji="1" lang="en-US" altLang="ja-JP" sz="2800" dirty="0">
                <a:latin typeface="Segoe UI" panose="020B0502040204020203" pitchFamily="34" charset="0"/>
                <a:ea typeface="Meiryo UI" panose="020B0604030504040204" pitchFamily="50" charset="-128"/>
              </a:rPr>
            </a:br>
            <a:r>
              <a:rPr kumimoji="1" lang="ja-JP" altLang="en-US" sz="2800" dirty="0">
                <a:latin typeface="Segoe UI" panose="020B0502040204020203" pitchFamily="34" charset="0"/>
                <a:ea typeface="Meiryo UI" panose="020B0604030504040204" pitchFamily="50" charset="-128"/>
              </a:rPr>
              <a:t>理解できるタスク</a:t>
            </a: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AB582595-1607-4016-85F5-F12EB5CF21BB}"/>
              </a:ext>
            </a:extLst>
          </p:cNvPr>
          <p:cNvSpPr txBox="1"/>
          <p:nvPr/>
        </p:nvSpPr>
        <p:spPr>
          <a:xfrm>
            <a:off x="7239000" y="5204585"/>
            <a:ext cx="44173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latin typeface="Segoe UI" panose="020B0502040204020203" pitchFamily="34" charset="0"/>
                <a:ea typeface="Meiryo UI" panose="020B0604030504040204" pitchFamily="50" charset="-128"/>
              </a:rPr>
              <a:t>局所領域の情報が</a:t>
            </a:r>
            <a:br>
              <a:rPr kumimoji="1" lang="en-US" altLang="ja-JP" sz="2800" dirty="0">
                <a:latin typeface="Segoe UI" panose="020B0502040204020203" pitchFamily="34" charset="0"/>
                <a:ea typeface="Meiryo UI" panose="020B0604030504040204" pitchFamily="50" charset="-128"/>
              </a:rPr>
            </a:br>
            <a:r>
              <a:rPr kumimoji="1" lang="ja-JP" altLang="en-US" sz="2800" dirty="0">
                <a:latin typeface="Segoe UI" panose="020B0502040204020203" pitchFamily="34" charset="0"/>
                <a:ea typeface="Meiryo UI" panose="020B0604030504040204" pitchFamily="50" charset="-128"/>
              </a:rPr>
              <a:t>重要であるタスク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66EA4BE-EB9B-42FC-9F8E-50CAEA2747A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184" y="1976208"/>
            <a:ext cx="2188654" cy="199356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81246DB-D66B-45BB-B758-F7EF752DF08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6197" y="1976207"/>
            <a:ext cx="2188654" cy="199356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DEC2403-BD7A-41F1-95D3-42E8BD53EED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184" y="4685352"/>
            <a:ext cx="2188654" cy="198746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B25D10D-6BDE-40BF-A29D-FF985C98DEFE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6197" y="4685352"/>
            <a:ext cx="2188654" cy="1987468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484AFDC9-DBDB-4AEE-8598-CE613EFB518B}"/>
              </a:ext>
            </a:extLst>
          </p:cNvPr>
          <p:cNvSpPr/>
          <p:nvPr/>
        </p:nvSpPr>
        <p:spPr>
          <a:xfrm>
            <a:off x="587829" y="1509204"/>
            <a:ext cx="11179628" cy="48541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kumimoji="1" lang="ja-JP" altLang="en-US" sz="3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手話単語認識において、</a:t>
            </a:r>
            <a:endParaRPr kumimoji="1" lang="en-US" altLang="ja-JP" sz="3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kumimoji="1" lang="ja-JP" altLang="en-US" sz="3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入力データとして</a:t>
            </a:r>
            <a:r>
              <a:rPr kumimoji="1" lang="ja-JP" altLang="en-US" sz="3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全体画像だけでは不十分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AA9E0FA-53FC-47AD-AC71-35AF64B2315F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5095" y="136525"/>
            <a:ext cx="4562278" cy="1345523"/>
          </a:xfrm>
          <a:prstGeom prst="rect">
            <a:avLst/>
          </a:prstGeom>
        </p:spPr>
      </p:pic>
      <p:pic>
        <p:nvPicPr>
          <p:cNvPr id="21" name="man">
            <a:hlinkClick r:id="" action="ppaction://media"/>
            <a:extLst>
              <a:ext uri="{FF2B5EF4-FFF2-40B4-BE49-F238E27FC236}">
                <a16:creationId xmlns:a16="http://schemas.microsoft.com/office/drawing/2014/main" id="{834A9A84-298E-4458-9FED-5B6CD2B246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4"/>
          <a:srcRect l="25019" t="9435" r="25018"/>
          <a:stretch>
            <a:fillRect/>
          </a:stretch>
        </p:blipFill>
        <p:spPr>
          <a:xfrm>
            <a:off x="1898046" y="3797831"/>
            <a:ext cx="2058491" cy="2072974"/>
          </a:xfrm>
          <a:prstGeom prst="rect">
            <a:avLst/>
          </a:prstGeom>
        </p:spPr>
      </p:pic>
      <p:pic>
        <p:nvPicPr>
          <p:cNvPr id="22" name="woman">
            <a:hlinkClick r:id="" action="ppaction://media"/>
            <a:extLst>
              <a:ext uri="{FF2B5EF4-FFF2-40B4-BE49-F238E27FC236}">
                <a16:creationId xmlns:a16="http://schemas.microsoft.com/office/drawing/2014/main" id="{93AE4564-4EE5-4B98-B161-9614F88DAFE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5"/>
          <a:srcRect l="24958" t="6493" r="25080" b="2942"/>
          <a:stretch>
            <a:fillRect/>
          </a:stretch>
        </p:blipFill>
        <p:spPr>
          <a:xfrm>
            <a:off x="5180508" y="3797831"/>
            <a:ext cx="2058492" cy="2072975"/>
          </a:xfrm>
          <a:prstGeom prst="rect">
            <a:avLst/>
          </a:prstGeom>
        </p:spPr>
      </p:pic>
      <p:pic>
        <p:nvPicPr>
          <p:cNvPr id="24" name="full">
            <a:hlinkClick r:id="" action="ppaction://media"/>
            <a:extLst>
              <a:ext uri="{FF2B5EF4-FFF2-40B4-BE49-F238E27FC236}">
                <a16:creationId xmlns:a16="http://schemas.microsoft.com/office/drawing/2014/main" id="{1E3D1AFE-701F-4468-96E5-0CD8EB3E6DA9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6"/>
          <a:srcRect l="9275" r="15724"/>
          <a:stretch>
            <a:fillRect/>
          </a:stretch>
        </p:blipFill>
        <p:spPr>
          <a:xfrm>
            <a:off x="8312361" y="3797832"/>
            <a:ext cx="2072974" cy="2072974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F0E0E62-0EE2-404A-8F53-CF6E8F55D831}"/>
              </a:ext>
            </a:extLst>
          </p:cNvPr>
          <p:cNvSpPr txBox="1"/>
          <p:nvPr/>
        </p:nvSpPr>
        <p:spPr>
          <a:xfrm>
            <a:off x="5584238" y="5853424"/>
            <a:ext cx="1251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latin typeface="Segoe UI" panose="020B0502040204020203" pitchFamily="34" charset="0"/>
                <a:ea typeface="Meiryo UI" panose="020B0604030504040204" pitchFamily="50" charset="-128"/>
              </a:rPr>
              <a:t>woman</a:t>
            </a:r>
            <a:endParaRPr kumimoji="1" lang="ja-JP" altLang="en-US" sz="2400" dirty="0"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297CE6D-A6AD-40EA-8E8E-153ABC1167FC}"/>
              </a:ext>
            </a:extLst>
          </p:cNvPr>
          <p:cNvSpPr txBox="1"/>
          <p:nvPr/>
        </p:nvSpPr>
        <p:spPr>
          <a:xfrm>
            <a:off x="8723332" y="5853424"/>
            <a:ext cx="1251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latin typeface="Segoe UI" panose="020B0502040204020203" pitchFamily="34" charset="0"/>
                <a:ea typeface="Meiryo UI" panose="020B0604030504040204" pitchFamily="50" charset="-128"/>
              </a:rPr>
              <a:t>full</a:t>
            </a:r>
            <a:endParaRPr kumimoji="1" lang="ja-JP" altLang="en-US" sz="2400" dirty="0"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99E5014-1CC7-4A55-A0BC-D622CE90351C}"/>
              </a:ext>
            </a:extLst>
          </p:cNvPr>
          <p:cNvSpPr txBox="1"/>
          <p:nvPr/>
        </p:nvSpPr>
        <p:spPr>
          <a:xfrm>
            <a:off x="2301775" y="5853424"/>
            <a:ext cx="1251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latin typeface="Segoe UI" panose="020B0502040204020203" pitchFamily="34" charset="0"/>
                <a:ea typeface="Meiryo UI" panose="020B0604030504040204" pitchFamily="50" charset="-128"/>
              </a:rPr>
              <a:t>man</a:t>
            </a:r>
            <a:endParaRPr kumimoji="1" lang="ja-JP" altLang="en-US" sz="2400" dirty="0">
              <a:latin typeface="Segoe UI" panose="020B0502040204020203" pitchFamily="34" charset="0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133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70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29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08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 mute="1">
                <p:cTn id="67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video>
              <p:cMediaNode vol="80000" mute="1">
                <p:cTn id="68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video>
              <p:cMediaNode vol="80000" mute="1">
                <p:cTn id="69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23" grpId="0" animBg="1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934987-AF3C-4013-8A4C-2DF97783D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導入　</a:t>
            </a:r>
            <a:r>
              <a:rPr kumimoji="1" lang="ja-JP" altLang="en-US" sz="3600" dirty="0"/>
              <a:t>－従来手法の問題点改善のアイデア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7624996-916E-49A6-A4C0-8590B4A7E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05D0-D92D-49EF-9140-33A0789B8273}" type="slidenum">
              <a:rPr kumimoji="1" lang="ja-JP" altLang="en-US" smtClean="0"/>
              <a:t>6</a:t>
            </a:fld>
            <a:endParaRPr kumimoji="1" lang="ja-JP" altLang="en-US"/>
          </a:p>
        </p:txBody>
      </p: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38B16F64-7866-4E62-815B-45257F9DAB98}"/>
              </a:ext>
            </a:extLst>
          </p:cNvPr>
          <p:cNvGrpSpPr/>
          <p:nvPr/>
        </p:nvGrpSpPr>
        <p:grpSpPr>
          <a:xfrm>
            <a:off x="490859" y="4107072"/>
            <a:ext cx="1794262" cy="1811414"/>
            <a:chOff x="2831793" y="1757"/>
            <a:chExt cx="3098683" cy="3128304"/>
          </a:xfrm>
        </p:grpSpPr>
        <p:pic>
          <p:nvPicPr>
            <p:cNvPr id="36" name="図 35" descr="手を挙げている女性&#10;&#10;中程度の精度で自動的に生成された説明">
              <a:extLst>
                <a:ext uri="{FF2B5EF4-FFF2-40B4-BE49-F238E27FC236}">
                  <a16:creationId xmlns:a16="http://schemas.microsoft.com/office/drawing/2014/main" id="{68019137-CE77-4F45-AF6F-3E70375B42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31793" y="1757"/>
              <a:ext cx="2438400" cy="24384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37" name="図 36" descr="手を挙げている女性&#10;&#10;中程度の精度で自動的に生成された説明">
              <a:extLst>
                <a:ext uri="{FF2B5EF4-FFF2-40B4-BE49-F238E27FC236}">
                  <a16:creationId xmlns:a16="http://schemas.microsoft.com/office/drawing/2014/main" id="{70F356CF-7AA7-4C73-AE36-3099AAD0CD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61936" y="346710"/>
              <a:ext cx="2438401" cy="243840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38" name="図 37" descr="手を挙げている女性&#10;&#10;中程度の精度で自動的に生成された説明">
              <a:extLst>
                <a:ext uri="{FF2B5EF4-FFF2-40B4-BE49-F238E27FC236}">
                  <a16:creationId xmlns:a16="http://schemas.microsoft.com/office/drawing/2014/main" id="{3467216E-7768-4201-865C-F416DB5D96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92075" y="691660"/>
              <a:ext cx="2438401" cy="243840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B4184D97-C901-4EB7-9927-68C9BAD931DC}"/>
              </a:ext>
            </a:extLst>
          </p:cNvPr>
          <p:cNvGrpSpPr/>
          <p:nvPr/>
        </p:nvGrpSpPr>
        <p:grpSpPr>
          <a:xfrm>
            <a:off x="7975545" y="4121858"/>
            <a:ext cx="1811001" cy="1811001"/>
            <a:chOff x="1907358" y="2655745"/>
            <a:chExt cx="1099793" cy="1099793"/>
          </a:xfrm>
        </p:grpSpPr>
        <p:pic>
          <p:nvPicPr>
            <p:cNvPr id="40" name="図 39" descr="男性の顔&#10;&#10;自動的に生成された説明">
              <a:extLst>
                <a:ext uri="{FF2B5EF4-FFF2-40B4-BE49-F238E27FC236}">
                  <a16:creationId xmlns:a16="http://schemas.microsoft.com/office/drawing/2014/main" id="{9FF5A823-6937-4295-8194-6BD7366DE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7358" y="2655745"/>
              <a:ext cx="794993" cy="79499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41" name="図 40" descr="男性の顔&#10;&#10;自動的に生成された説明">
              <a:extLst>
                <a:ext uri="{FF2B5EF4-FFF2-40B4-BE49-F238E27FC236}">
                  <a16:creationId xmlns:a16="http://schemas.microsoft.com/office/drawing/2014/main" id="{57EEBA12-93F8-4902-8026-79E245178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59758" y="2808145"/>
              <a:ext cx="794993" cy="79499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42" name="図 41" descr="男性の顔&#10;&#10;自動的に生成された説明">
              <a:extLst>
                <a:ext uri="{FF2B5EF4-FFF2-40B4-BE49-F238E27FC236}">
                  <a16:creationId xmlns:a16="http://schemas.microsoft.com/office/drawing/2014/main" id="{16BDF64D-5722-490C-B590-261797943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12158" y="2960545"/>
              <a:ext cx="794993" cy="79499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5FB933EB-0797-4318-A0D4-9F989292DE0E}"/>
              </a:ext>
            </a:extLst>
          </p:cNvPr>
          <p:cNvGrpSpPr/>
          <p:nvPr/>
        </p:nvGrpSpPr>
        <p:grpSpPr>
          <a:xfrm>
            <a:off x="3732920" y="4107801"/>
            <a:ext cx="1817960" cy="1817960"/>
            <a:chOff x="4854804" y="5521494"/>
            <a:chExt cx="1241196" cy="1241196"/>
          </a:xfrm>
        </p:grpSpPr>
        <p:pic>
          <p:nvPicPr>
            <p:cNvPr id="44" name="図 43" descr="人の手&#10;&#10;中程度の精度で自動的に生成された説明">
              <a:extLst>
                <a:ext uri="{FF2B5EF4-FFF2-40B4-BE49-F238E27FC236}">
                  <a16:creationId xmlns:a16="http://schemas.microsoft.com/office/drawing/2014/main" id="{7D9624B9-08DD-4F2E-B1AA-65F68D830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4804" y="5521494"/>
              <a:ext cx="936396" cy="93639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45" name="図 44" descr="人の手&#10;&#10;中程度の精度で自動的に生成された説明">
              <a:extLst>
                <a:ext uri="{FF2B5EF4-FFF2-40B4-BE49-F238E27FC236}">
                  <a16:creationId xmlns:a16="http://schemas.microsoft.com/office/drawing/2014/main" id="{8B39B7CF-9F51-4AA6-9473-03662FE73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7204" y="5673894"/>
              <a:ext cx="936396" cy="93639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46" name="図 45" descr="人の手&#10;&#10;中程度の精度で自動的に生成された説明">
              <a:extLst>
                <a:ext uri="{FF2B5EF4-FFF2-40B4-BE49-F238E27FC236}">
                  <a16:creationId xmlns:a16="http://schemas.microsoft.com/office/drawing/2014/main" id="{9AD58ED2-C5AA-42EB-ADA9-867A807A6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604" y="5826294"/>
              <a:ext cx="936396" cy="93639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F62F4FD3-3374-4E2E-9401-50B7E9AF9B7E}"/>
              </a:ext>
            </a:extLst>
          </p:cNvPr>
          <p:cNvGrpSpPr/>
          <p:nvPr/>
        </p:nvGrpSpPr>
        <p:grpSpPr>
          <a:xfrm>
            <a:off x="5852027" y="4101440"/>
            <a:ext cx="1805290" cy="1805290"/>
            <a:chOff x="7773970" y="5421842"/>
            <a:chExt cx="1340847" cy="1340847"/>
          </a:xfrm>
        </p:grpSpPr>
        <p:pic>
          <p:nvPicPr>
            <p:cNvPr id="48" name="図 47" descr="人, 男, 探す, 手 が含まれている画像&#10;&#10;自動的に生成された説明">
              <a:extLst>
                <a:ext uri="{FF2B5EF4-FFF2-40B4-BE49-F238E27FC236}">
                  <a16:creationId xmlns:a16="http://schemas.microsoft.com/office/drawing/2014/main" id="{D0A1CC5C-E4A3-4C00-B2D9-667236D22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3970" y="5421842"/>
              <a:ext cx="1036047" cy="103604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49" name="図 48" descr="人, 男, 探す, 手 が含まれている画像&#10;&#10;自動的に生成された説明">
              <a:extLst>
                <a:ext uri="{FF2B5EF4-FFF2-40B4-BE49-F238E27FC236}">
                  <a16:creationId xmlns:a16="http://schemas.microsoft.com/office/drawing/2014/main" id="{14492596-2AFB-423D-A535-D3CAE71CD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6370" y="5574242"/>
              <a:ext cx="1036047" cy="103604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50" name="図 49" descr="人, 男, 探す, 手 が含まれている画像&#10;&#10;自動的に生成された説明">
              <a:extLst>
                <a:ext uri="{FF2B5EF4-FFF2-40B4-BE49-F238E27FC236}">
                  <a16:creationId xmlns:a16="http://schemas.microsoft.com/office/drawing/2014/main" id="{4457AF43-5708-4076-9746-13CDE011B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8770" y="5726642"/>
              <a:ext cx="1036047" cy="103604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3195AB27-09AE-4DDC-A865-DA24CBABDB61}"/>
              </a:ext>
            </a:extLst>
          </p:cNvPr>
          <p:cNvGrpSpPr/>
          <p:nvPr/>
        </p:nvGrpSpPr>
        <p:grpSpPr>
          <a:xfrm>
            <a:off x="10011269" y="4103915"/>
            <a:ext cx="1877703" cy="1814571"/>
            <a:chOff x="2677083" y="3599623"/>
            <a:chExt cx="1263321" cy="1263321"/>
          </a:xfrm>
        </p:grpSpPr>
        <p:grpSp>
          <p:nvGrpSpPr>
            <p:cNvPr id="52" name="グループ化 51">
              <a:extLst>
                <a:ext uri="{FF2B5EF4-FFF2-40B4-BE49-F238E27FC236}">
                  <a16:creationId xmlns:a16="http://schemas.microsoft.com/office/drawing/2014/main" id="{02A5205B-2BA5-4C21-ABCB-4B19B6FA1BFC}"/>
                </a:ext>
              </a:extLst>
            </p:cNvPr>
            <p:cNvGrpSpPr/>
            <p:nvPr/>
          </p:nvGrpSpPr>
          <p:grpSpPr>
            <a:xfrm>
              <a:off x="2677083" y="3599623"/>
              <a:ext cx="958521" cy="958521"/>
              <a:chOff x="2677083" y="2120943"/>
              <a:chExt cx="2437201" cy="2437201"/>
            </a:xfrm>
          </p:grpSpPr>
          <p:sp>
            <p:nvSpPr>
              <p:cNvPr id="105" name="正方形/長方形 104">
                <a:extLst>
                  <a:ext uri="{FF2B5EF4-FFF2-40B4-BE49-F238E27FC236}">
                    <a16:creationId xmlns:a16="http://schemas.microsoft.com/office/drawing/2014/main" id="{89FA905A-BCE4-4918-BB2F-E7F71B32E096}"/>
                  </a:ext>
                </a:extLst>
              </p:cNvPr>
              <p:cNvSpPr/>
              <p:nvPr/>
            </p:nvSpPr>
            <p:spPr>
              <a:xfrm>
                <a:off x="2677083" y="2120943"/>
                <a:ext cx="2437201" cy="243720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grpSp>
            <p:nvGrpSpPr>
              <p:cNvPr id="106" name="グループ化 105">
                <a:extLst>
                  <a:ext uri="{FF2B5EF4-FFF2-40B4-BE49-F238E27FC236}">
                    <a16:creationId xmlns:a16="http://schemas.microsoft.com/office/drawing/2014/main" id="{DB436CFD-4315-43D2-B8F7-59CF3747D0B6}"/>
                  </a:ext>
                </a:extLst>
              </p:cNvPr>
              <p:cNvGrpSpPr/>
              <p:nvPr/>
            </p:nvGrpSpPr>
            <p:grpSpPr>
              <a:xfrm>
                <a:off x="2818511" y="2586534"/>
                <a:ext cx="2015545" cy="1645918"/>
                <a:chOff x="2818511" y="2586534"/>
                <a:chExt cx="2015545" cy="1645918"/>
              </a:xfrm>
            </p:grpSpPr>
            <p:sp>
              <p:nvSpPr>
                <p:cNvPr id="107" name="楕円 106">
                  <a:extLst>
                    <a:ext uri="{FF2B5EF4-FFF2-40B4-BE49-F238E27FC236}">
                      <a16:creationId xmlns:a16="http://schemas.microsoft.com/office/drawing/2014/main" id="{AA6BD866-7F57-4EB4-9BE9-20E9A96468F1}"/>
                    </a:ext>
                  </a:extLst>
                </p:cNvPr>
                <p:cNvSpPr/>
                <p:nvPr/>
              </p:nvSpPr>
              <p:spPr>
                <a:xfrm>
                  <a:off x="4464247" y="3276302"/>
                  <a:ext cx="55987" cy="55987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8" name="楕円 107">
                  <a:extLst>
                    <a:ext uri="{FF2B5EF4-FFF2-40B4-BE49-F238E27FC236}">
                      <a16:creationId xmlns:a16="http://schemas.microsoft.com/office/drawing/2014/main" id="{F430933B-7526-47AD-A37D-B01FEFA1F838}"/>
                    </a:ext>
                  </a:extLst>
                </p:cNvPr>
                <p:cNvSpPr/>
                <p:nvPr/>
              </p:nvSpPr>
              <p:spPr>
                <a:xfrm>
                  <a:off x="2818511" y="3574600"/>
                  <a:ext cx="55987" cy="5598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9" name="楕円 108">
                  <a:extLst>
                    <a:ext uri="{FF2B5EF4-FFF2-40B4-BE49-F238E27FC236}">
                      <a16:creationId xmlns:a16="http://schemas.microsoft.com/office/drawing/2014/main" id="{18B1D7C1-02EB-4ED0-83F6-3969A7C551B9}"/>
                    </a:ext>
                  </a:extLst>
                </p:cNvPr>
                <p:cNvSpPr/>
                <p:nvPr/>
              </p:nvSpPr>
              <p:spPr>
                <a:xfrm>
                  <a:off x="4778069" y="3518613"/>
                  <a:ext cx="55987" cy="559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0" name="楕円 109">
                  <a:extLst>
                    <a:ext uri="{FF2B5EF4-FFF2-40B4-BE49-F238E27FC236}">
                      <a16:creationId xmlns:a16="http://schemas.microsoft.com/office/drawing/2014/main" id="{D51F00D4-32AA-448B-B738-F9FE3713BF16}"/>
                    </a:ext>
                  </a:extLst>
                </p:cNvPr>
                <p:cNvSpPr/>
                <p:nvPr/>
              </p:nvSpPr>
              <p:spPr>
                <a:xfrm>
                  <a:off x="3622163" y="2742079"/>
                  <a:ext cx="55987" cy="55987"/>
                </a:xfrm>
                <a:prstGeom prst="ellipse">
                  <a:avLst/>
                </a:prstGeom>
                <a:solidFill>
                  <a:srgbClr val="FF66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11" name="直線コネクタ 110">
                  <a:extLst>
                    <a:ext uri="{FF2B5EF4-FFF2-40B4-BE49-F238E27FC236}">
                      <a16:creationId xmlns:a16="http://schemas.microsoft.com/office/drawing/2014/main" id="{5570A6A9-507F-42F9-999A-E7B3EEB00FCF}"/>
                    </a:ext>
                  </a:extLst>
                </p:cNvPr>
                <p:cNvCxnSpPr>
                  <a:cxnSpLocks/>
                  <a:stCxn id="113" idx="3"/>
                  <a:endCxn id="114" idx="3"/>
                </p:cNvCxnSpPr>
                <p:nvPr/>
              </p:nvCxnSpPr>
              <p:spPr>
                <a:xfrm flipV="1">
                  <a:off x="3078654" y="3359947"/>
                  <a:ext cx="433902" cy="689345"/>
                </a:xfrm>
                <a:prstGeom prst="line">
                  <a:avLst/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直線コネクタ 111">
                  <a:extLst>
                    <a:ext uri="{FF2B5EF4-FFF2-40B4-BE49-F238E27FC236}">
                      <a16:creationId xmlns:a16="http://schemas.microsoft.com/office/drawing/2014/main" id="{768D77D0-978C-4698-AF18-AB99715C66FD}"/>
                    </a:ext>
                  </a:extLst>
                </p:cNvPr>
                <p:cNvCxnSpPr>
                  <a:cxnSpLocks/>
                  <a:stCxn id="113" idx="4"/>
                  <a:endCxn id="108" idx="1"/>
                </p:cNvCxnSpPr>
                <p:nvPr/>
              </p:nvCxnSpPr>
              <p:spPr>
                <a:xfrm flipH="1" flipV="1">
                  <a:off x="2826710" y="3582799"/>
                  <a:ext cx="271738" cy="474692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3" name="楕円 112">
                  <a:extLst>
                    <a:ext uri="{FF2B5EF4-FFF2-40B4-BE49-F238E27FC236}">
                      <a16:creationId xmlns:a16="http://schemas.microsoft.com/office/drawing/2014/main" id="{DBEBA265-3280-4992-A43C-0E2F320F7E96}"/>
                    </a:ext>
                  </a:extLst>
                </p:cNvPr>
                <p:cNvSpPr/>
                <p:nvPr/>
              </p:nvSpPr>
              <p:spPr>
                <a:xfrm>
                  <a:off x="3070455" y="4001504"/>
                  <a:ext cx="55987" cy="55987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4" name="楕円 113">
                  <a:extLst>
                    <a:ext uri="{FF2B5EF4-FFF2-40B4-BE49-F238E27FC236}">
                      <a16:creationId xmlns:a16="http://schemas.microsoft.com/office/drawing/2014/main" id="{7B0FA21D-C440-49A8-954E-9C276BB5738D}"/>
                    </a:ext>
                  </a:extLst>
                </p:cNvPr>
                <p:cNvSpPr/>
                <p:nvPr/>
              </p:nvSpPr>
              <p:spPr>
                <a:xfrm>
                  <a:off x="3504356" y="3312159"/>
                  <a:ext cx="55987" cy="55987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15" name="直線コネクタ 114">
                  <a:extLst>
                    <a:ext uri="{FF2B5EF4-FFF2-40B4-BE49-F238E27FC236}">
                      <a16:creationId xmlns:a16="http://schemas.microsoft.com/office/drawing/2014/main" id="{78CCD08E-4319-41A1-8177-3CD509A3E59A}"/>
                    </a:ext>
                  </a:extLst>
                </p:cNvPr>
                <p:cNvCxnSpPr>
                  <a:cxnSpLocks/>
                  <a:stCxn id="117" idx="4"/>
                  <a:endCxn id="109" idx="0"/>
                </p:cNvCxnSpPr>
                <p:nvPr/>
              </p:nvCxnSpPr>
              <p:spPr>
                <a:xfrm flipV="1">
                  <a:off x="4778070" y="3518613"/>
                  <a:ext cx="27994" cy="713839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直線コネクタ 115">
                  <a:extLst>
                    <a:ext uri="{FF2B5EF4-FFF2-40B4-BE49-F238E27FC236}">
                      <a16:creationId xmlns:a16="http://schemas.microsoft.com/office/drawing/2014/main" id="{68B08638-13BC-45D0-905A-ABAA65D6FB1B}"/>
                    </a:ext>
                  </a:extLst>
                </p:cNvPr>
                <p:cNvCxnSpPr>
                  <a:cxnSpLocks/>
                  <a:stCxn id="107" idx="4"/>
                  <a:endCxn id="117" idx="4"/>
                </p:cNvCxnSpPr>
                <p:nvPr/>
              </p:nvCxnSpPr>
              <p:spPr>
                <a:xfrm>
                  <a:off x="4492241" y="3332290"/>
                  <a:ext cx="285829" cy="900162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7" name="楕円 116">
                  <a:extLst>
                    <a:ext uri="{FF2B5EF4-FFF2-40B4-BE49-F238E27FC236}">
                      <a16:creationId xmlns:a16="http://schemas.microsoft.com/office/drawing/2014/main" id="{96FFE554-828D-4AE5-A1C5-8AD6E689F87B}"/>
                    </a:ext>
                  </a:extLst>
                </p:cNvPr>
                <p:cNvSpPr/>
                <p:nvPr/>
              </p:nvSpPr>
              <p:spPr>
                <a:xfrm>
                  <a:off x="4750076" y="4176464"/>
                  <a:ext cx="55987" cy="55987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18" name="直線コネクタ 117">
                  <a:extLst>
                    <a:ext uri="{FF2B5EF4-FFF2-40B4-BE49-F238E27FC236}">
                      <a16:creationId xmlns:a16="http://schemas.microsoft.com/office/drawing/2014/main" id="{52FF4790-6DA7-4F15-BAB4-DF0B226165F8}"/>
                    </a:ext>
                  </a:extLst>
                </p:cNvPr>
                <p:cNvCxnSpPr>
                  <a:cxnSpLocks/>
                  <a:stCxn id="107" idx="6"/>
                  <a:endCxn id="121" idx="2"/>
                </p:cNvCxnSpPr>
                <p:nvPr/>
              </p:nvCxnSpPr>
              <p:spPr>
                <a:xfrm flipH="1" flipV="1">
                  <a:off x="3923679" y="3220597"/>
                  <a:ext cx="596556" cy="83699"/>
                </a:xfrm>
                <a:prstGeom prst="line">
                  <a:avLst/>
                </a:prstGeom>
                <a:ln w="38100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直線コネクタ 118">
                  <a:extLst>
                    <a:ext uri="{FF2B5EF4-FFF2-40B4-BE49-F238E27FC236}">
                      <a16:creationId xmlns:a16="http://schemas.microsoft.com/office/drawing/2014/main" id="{1B6F9747-E2B9-4004-9BF6-A92DB2A9FA1D}"/>
                    </a:ext>
                  </a:extLst>
                </p:cNvPr>
                <p:cNvCxnSpPr>
                  <a:cxnSpLocks/>
                  <a:stCxn id="121" idx="4"/>
                  <a:endCxn id="129" idx="0"/>
                </p:cNvCxnSpPr>
                <p:nvPr/>
              </p:nvCxnSpPr>
              <p:spPr>
                <a:xfrm flipH="1" flipV="1">
                  <a:off x="3895685" y="2686092"/>
                  <a:ext cx="55987" cy="562499"/>
                </a:xfrm>
                <a:prstGeom prst="line">
                  <a:avLst/>
                </a:prstGeom>
                <a:ln w="38100">
                  <a:solidFill>
                    <a:srgbClr val="FF006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直線コネクタ 119">
                  <a:extLst>
                    <a:ext uri="{FF2B5EF4-FFF2-40B4-BE49-F238E27FC236}">
                      <a16:creationId xmlns:a16="http://schemas.microsoft.com/office/drawing/2014/main" id="{9F6591D0-2E30-46EE-A80D-270BC39F69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1540000" flipV="1">
                  <a:off x="3521628" y="3216986"/>
                  <a:ext cx="450816" cy="118633"/>
                </a:xfrm>
                <a:prstGeom prst="line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1" name="楕円 120">
                  <a:extLst>
                    <a:ext uri="{FF2B5EF4-FFF2-40B4-BE49-F238E27FC236}">
                      <a16:creationId xmlns:a16="http://schemas.microsoft.com/office/drawing/2014/main" id="{6C1F0798-165E-438F-9D7A-C9825E342574}"/>
                    </a:ext>
                  </a:extLst>
                </p:cNvPr>
                <p:cNvSpPr/>
                <p:nvPr/>
              </p:nvSpPr>
              <p:spPr>
                <a:xfrm>
                  <a:off x="3923679" y="3192603"/>
                  <a:ext cx="55987" cy="559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22" name="直線コネクタ 121">
                  <a:extLst>
                    <a:ext uri="{FF2B5EF4-FFF2-40B4-BE49-F238E27FC236}">
                      <a16:creationId xmlns:a16="http://schemas.microsoft.com/office/drawing/2014/main" id="{4134F620-7712-4C28-8A02-B4E8B8495C53}"/>
                    </a:ext>
                  </a:extLst>
                </p:cNvPr>
                <p:cNvCxnSpPr>
                  <a:cxnSpLocks/>
                  <a:stCxn id="127" idx="1"/>
                  <a:endCxn id="126" idx="5"/>
                </p:cNvCxnSpPr>
                <p:nvPr/>
              </p:nvCxnSpPr>
              <p:spPr>
                <a:xfrm>
                  <a:off x="3984366" y="2594733"/>
                  <a:ext cx="176642" cy="167140"/>
                </a:xfrm>
                <a:prstGeom prst="line">
                  <a:avLst/>
                </a:prstGeom>
                <a:ln w="38100">
                  <a:solidFill>
                    <a:srgbClr val="66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直線コネクタ 122">
                  <a:extLst>
                    <a:ext uri="{FF2B5EF4-FFF2-40B4-BE49-F238E27FC236}">
                      <a16:creationId xmlns:a16="http://schemas.microsoft.com/office/drawing/2014/main" id="{8F495D2D-FBF0-4F83-BB7B-DAA6480F564C}"/>
                    </a:ext>
                  </a:extLst>
                </p:cNvPr>
                <p:cNvCxnSpPr>
                  <a:cxnSpLocks/>
                  <a:stCxn id="129" idx="3"/>
                  <a:endCxn id="127" idx="0"/>
                </p:cNvCxnSpPr>
                <p:nvPr/>
              </p:nvCxnSpPr>
              <p:spPr>
                <a:xfrm flipV="1">
                  <a:off x="3875890" y="2586534"/>
                  <a:ext cx="128270" cy="147346"/>
                </a:xfrm>
                <a:prstGeom prst="line">
                  <a:avLst/>
                </a:prstGeom>
                <a:ln w="38100">
                  <a:solidFill>
                    <a:srgbClr val="CC00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直線コネクタ 123">
                  <a:extLst>
                    <a:ext uri="{FF2B5EF4-FFF2-40B4-BE49-F238E27FC236}">
                      <a16:creationId xmlns:a16="http://schemas.microsoft.com/office/drawing/2014/main" id="{70DEA048-58A1-4382-BA3A-08A7B91A5A4F}"/>
                    </a:ext>
                  </a:extLst>
                </p:cNvPr>
                <p:cNvCxnSpPr>
                  <a:cxnSpLocks/>
                  <a:stCxn id="110" idx="3"/>
                  <a:endCxn id="128" idx="7"/>
                </p:cNvCxnSpPr>
                <p:nvPr/>
              </p:nvCxnSpPr>
              <p:spPr>
                <a:xfrm flipV="1">
                  <a:off x="3630362" y="2622727"/>
                  <a:ext cx="189764" cy="167140"/>
                </a:xfrm>
                <a:prstGeom prst="line">
                  <a:avLst/>
                </a:prstGeom>
                <a:ln w="38100">
                  <a:solidFill>
                    <a:srgbClr val="FF6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直線コネクタ 124">
                  <a:extLst>
                    <a:ext uri="{FF2B5EF4-FFF2-40B4-BE49-F238E27FC236}">
                      <a16:creationId xmlns:a16="http://schemas.microsoft.com/office/drawing/2014/main" id="{C019A97E-6B59-44D7-969C-71AB30F19564}"/>
                    </a:ext>
                  </a:extLst>
                </p:cNvPr>
                <p:cNvCxnSpPr>
                  <a:cxnSpLocks/>
                  <a:stCxn id="128" idx="1"/>
                  <a:endCxn id="129" idx="5"/>
                </p:cNvCxnSpPr>
                <p:nvPr/>
              </p:nvCxnSpPr>
              <p:spPr>
                <a:xfrm>
                  <a:off x="3780537" y="2622727"/>
                  <a:ext cx="134943" cy="111153"/>
                </a:xfrm>
                <a:prstGeom prst="line">
                  <a:avLst/>
                </a:prstGeom>
                <a:ln w="38100">
                  <a:solidFill>
                    <a:srgbClr val="FF3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6" name="楕円 125">
                  <a:extLst>
                    <a:ext uri="{FF2B5EF4-FFF2-40B4-BE49-F238E27FC236}">
                      <a16:creationId xmlns:a16="http://schemas.microsoft.com/office/drawing/2014/main" id="{E5AED0C3-5865-412D-AA96-B36DC7417D94}"/>
                    </a:ext>
                  </a:extLst>
                </p:cNvPr>
                <p:cNvSpPr/>
                <p:nvPr/>
              </p:nvSpPr>
              <p:spPr>
                <a:xfrm>
                  <a:off x="4113220" y="2714085"/>
                  <a:ext cx="55987" cy="55987"/>
                </a:xfrm>
                <a:prstGeom prst="ellipse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7" name="楕円 126">
                  <a:extLst>
                    <a:ext uri="{FF2B5EF4-FFF2-40B4-BE49-F238E27FC236}">
                      <a16:creationId xmlns:a16="http://schemas.microsoft.com/office/drawing/2014/main" id="{60E7E53D-D4BD-47C0-A6FD-A2F16E85C02C}"/>
                    </a:ext>
                  </a:extLst>
                </p:cNvPr>
                <p:cNvSpPr/>
                <p:nvPr/>
              </p:nvSpPr>
              <p:spPr>
                <a:xfrm>
                  <a:off x="3976167" y="2586534"/>
                  <a:ext cx="55987" cy="55987"/>
                </a:xfrm>
                <a:prstGeom prst="ellipse">
                  <a:avLst/>
                </a:prstGeom>
                <a:solidFill>
                  <a:srgbClr val="CC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8" name="楕円 127">
                  <a:extLst>
                    <a:ext uri="{FF2B5EF4-FFF2-40B4-BE49-F238E27FC236}">
                      <a16:creationId xmlns:a16="http://schemas.microsoft.com/office/drawing/2014/main" id="{C36FF620-17BB-4726-A142-4032000B61AD}"/>
                    </a:ext>
                  </a:extLst>
                </p:cNvPr>
                <p:cNvSpPr/>
                <p:nvPr/>
              </p:nvSpPr>
              <p:spPr>
                <a:xfrm>
                  <a:off x="3772338" y="2614528"/>
                  <a:ext cx="55987" cy="55987"/>
                </a:xfrm>
                <a:prstGeom prst="ellipse">
                  <a:avLst/>
                </a:prstGeom>
                <a:solidFill>
                  <a:srgbClr val="FF33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9" name="楕円 128">
                  <a:extLst>
                    <a:ext uri="{FF2B5EF4-FFF2-40B4-BE49-F238E27FC236}">
                      <a16:creationId xmlns:a16="http://schemas.microsoft.com/office/drawing/2014/main" id="{4BE857E3-A122-4E30-A064-022D02A2C458}"/>
                    </a:ext>
                  </a:extLst>
                </p:cNvPr>
                <p:cNvSpPr/>
                <p:nvPr/>
              </p:nvSpPr>
              <p:spPr>
                <a:xfrm>
                  <a:off x="3867691" y="2686092"/>
                  <a:ext cx="55987" cy="55987"/>
                </a:xfrm>
                <a:prstGeom prst="ellipse">
                  <a:avLst/>
                </a:prstGeom>
                <a:solidFill>
                  <a:srgbClr val="FF00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53" name="グループ化 52">
              <a:extLst>
                <a:ext uri="{FF2B5EF4-FFF2-40B4-BE49-F238E27FC236}">
                  <a16:creationId xmlns:a16="http://schemas.microsoft.com/office/drawing/2014/main" id="{9E914A24-B9CD-403B-AEF7-804D9B83F58D}"/>
                </a:ext>
              </a:extLst>
            </p:cNvPr>
            <p:cNvGrpSpPr/>
            <p:nvPr/>
          </p:nvGrpSpPr>
          <p:grpSpPr>
            <a:xfrm>
              <a:off x="2829483" y="3752023"/>
              <a:ext cx="958521" cy="958521"/>
              <a:chOff x="2677083" y="2120943"/>
              <a:chExt cx="2437201" cy="2437201"/>
            </a:xfrm>
          </p:grpSpPr>
          <p:sp>
            <p:nvSpPr>
              <p:cNvPr id="80" name="正方形/長方形 79">
                <a:extLst>
                  <a:ext uri="{FF2B5EF4-FFF2-40B4-BE49-F238E27FC236}">
                    <a16:creationId xmlns:a16="http://schemas.microsoft.com/office/drawing/2014/main" id="{E17A6644-102A-41FB-823B-AD299E5ACA7E}"/>
                  </a:ext>
                </a:extLst>
              </p:cNvPr>
              <p:cNvSpPr/>
              <p:nvPr/>
            </p:nvSpPr>
            <p:spPr>
              <a:xfrm>
                <a:off x="2677083" y="2120943"/>
                <a:ext cx="2437201" cy="243720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grpSp>
            <p:nvGrpSpPr>
              <p:cNvPr id="81" name="グループ化 80">
                <a:extLst>
                  <a:ext uri="{FF2B5EF4-FFF2-40B4-BE49-F238E27FC236}">
                    <a16:creationId xmlns:a16="http://schemas.microsoft.com/office/drawing/2014/main" id="{BB061778-DE63-475A-BDBF-7854DC5CAD0B}"/>
                  </a:ext>
                </a:extLst>
              </p:cNvPr>
              <p:cNvGrpSpPr/>
              <p:nvPr/>
            </p:nvGrpSpPr>
            <p:grpSpPr>
              <a:xfrm>
                <a:off x="2818511" y="2586534"/>
                <a:ext cx="2015545" cy="1645918"/>
                <a:chOff x="2818511" y="2586534"/>
                <a:chExt cx="2015545" cy="1645918"/>
              </a:xfrm>
            </p:grpSpPr>
            <p:sp>
              <p:nvSpPr>
                <p:cNvPr id="82" name="楕円 81">
                  <a:extLst>
                    <a:ext uri="{FF2B5EF4-FFF2-40B4-BE49-F238E27FC236}">
                      <a16:creationId xmlns:a16="http://schemas.microsoft.com/office/drawing/2014/main" id="{743F319E-5B8E-45E2-BADA-9EA86BA73400}"/>
                    </a:ext>
                  </a:extLst>
                </p:cNvPr>
                <p:cNvSpPr/>
                <p:nvPr/>
              </p:nvSpPr>
              <p:spPr>
                <a:xfrm>
                  <a:off x="4464247" y="3276302"/>
                  <a:ext cx="55987" cy="55987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3" name="楕円 82">
                  <a:extLst>
                    <a:ext uri="{FF2B5EF4-FFF2-40B4-BE49-F238E27FC236}">
                      <a16:creationId xmlns:a16="http://schemas.microsoft.com/office/drawing/2014/main" id="{56CD9164-B89D-4BE2-AD30-95948B4DFE92}"/>
                    </a:ext>
                  </a:extLst>
                </p:cNvPr>
                <p:cNvSpPr/>
                <p:nvPr/>
              </p:nvSpPr>
              <p:spPr>
                <a:xfrm>
                  <a:off x="2818511" y="3574600"/>
                  <a:ext cx="55987" cy="5598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4" name="楕円 83">
                  <a:extLst>
                    <a:ext uri="{FF2B5EF4-FFF2-40B4-BE49-F238E27FC236}">
                      <a16:creationId xmlns:a16="http://schemas.microsoft.com/office/drawing/2014/main" id="{C85D7418-5B97-4E45-8DA4-F061FF916CF5}"/>
                    </a:ext>
                  </a:extLst>
                </p:cNvPr>
                <p:cNvSpPr/>
                <p:nvPr/>
              </p:nvSpPr>
              <p:spPr>
                <a:xfrm>
                  <a:off x="4778069" y="3518613"/>
                  <a:ext cx="55987" cy="559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5" name="楕円 84">
                  <a:extLst>
                    <a:ext uri="{FF2B5EF4-FFF2-40B4-BE49-F238E27FC236}">
                      <a16:creationId xmlns:a16="http://schemas.microsoft.com/office/drawing/2014/main" id="{B3F6BB41-D961-40B2-97F5-A624183E162C}"/>
                    </a:ext>
                  </a:extLst>
                </p:cNvPr>
                <p:cNvSpPr/>
                <p:nvPr/>
              </p:nvSpPr>
              <p:spPr>
                <a:xfrm>
                  <a:off x="3622163" y="2742079"/>
                  <a:ext cx="55987" cy="55987"/>
                </a:xfrm>
                <a:prstGeom prst="ellipse">
                  <a:avLst/>
                </a:prstGeom>
                <a:solidFill>
                  <a:srgbClr val="FF66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86" name="直線コネクタ 85">
                  <a:extLst>
                    <a:ext uri="{FF2B5EF4-FFF2-40B4-BE49-F238E27FC236}">
                      <a16:creationId xmlns:a16="http://schemas.microsoft.com/office/drawing/2014/main" id="{68F6581E-125A-4D3C-B8B6-FB1ADF55543B}"/>
                    </a:ext>
                  </a:extLst>
                </p:cNvPr>
                <p:cNvCxnSpPr>
                  <a:cxnSpLocks/>
                  <a:stCxn id="88" idx="3"/>
                  <a:endCxn id="89" idx="3"/>
                </p:cNvCxnSpPr>
                <p:nvPr/>
              </p:nvCxnSpPr>
              <p:spPr>
                <a:xfrm flipV="1">
                  <a:off x="3078654" y="3359947"/>
                  <a:ext cx="433902" cy="689345"/>
                </a:xfrm>
                <a:prstGeom prst="line">
                  <a:avLst/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直線コネクタ 86">
                  <a:extLst>
                    <a:ext uri="{FF2B5EF4-FFF2-40B4-BE49-F238E27FC236}">
                      <a16:creationId xmlns:a16="http://schemas.microsoft.com/office/drawing/2014/main" id="{DD0B4745-BD86-47D2-BCED-9AD14C1914F9}"/>
                    </a:ext>
                  </a:extLst>
                </p:cNvPr>
                <p:cNvCxnSpPr>
                  <a:cxnSpLocks/>
                  <a:stCxn id="88" idx="4"/>
                  <a:endCxn id="83" idx="1"/>
                </p:cNvCxnSpPr>
                <p:nvPr/>
              </p:nvCxnSpPr>
              <p:spPr>
                <a:xfrm flipH="1" flipV="1">
                  <a:off x="2826710" y="3582799"/>
                  <a:ext cx="271738" cy="474692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8" name="楕円 87">
                  <a:extLst>
                    <a:ext uri="{FF2B5EF4-FFF2-40B4-BE49-F238E27FC236}">
                      <a16:creationId xmlns:a16="http://schemas.microsoft.com/office/drawing/2014/main" id="{5E52F5BE-9982-406C-B6BD-439669089E7A}"/>
                    </a:ext>
                  </a:extLst>
                </p:cNvPr>
                <p:cNvSpPr/>
                <p:nvPr/>
              </p:nvSpPr>
              <p:spPr>
                <a:xfrm>
                  <a:off x="3070455" y="4001504"/>
                  <a:ext cx="55987" cy="55987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9" name="楕円 88">
                  <a:extLst>
                    <a:ext uri="{FF2B5EF4-FFF2-40B4-BE49-F238E27FC236}">
                      <a16:creationId xmlns:a16="http://schemas.microsoft.com/office/drawing/2014/main" id="{7A135F56-058E-43CA-88AB-93248A898037}"/>
                    </a:ext>
                  </a:extLst>
                </p:cNvPr>
                <p:cNvSpPr/>
                <p:nvPr/>
              </p:nvSpPr>
              <p:spPr>
                <a:xfrm>
                  <a:off x="3504356" y="3312159"/>
                  <a:ext cx="55987" cy="55987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0" name="直線コネクタ 89">
                  <a:extLst>
                    <a:ext uri="{FF2B5EF4-FFF2-40B4-BE49-F238E27FC236}">
                      <a16:creationId xmlns:a16="http://schemas.microsoft.com/office/drawing/2014/main" id="{150F5090-06A2-43E4-83DA-F3AD2D3A3AAA}"/>
                    </a:ext>
                  </a:extLst>
                </p:cNvPr>
                <p:cNvCxnSpPr>
                  <a:cxnSpLocks/>
                  <a:stCxn id="92" idx="4"/>
                  <a:endCxn id="84" idx="0"/>
                </p:cNvCxnSpPr>
                <p:nvPr/>
              </p:nvCxnSpPr>
              <p:spPr>
                <a:xfrm flipV="1">
                  <a:off x="4778070" y="3518613"/>
                  <a:ext cx="27994" cy="713839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直線コネクタ 90">
                  <a:extLst>
                    <a:ext uri="{FF2B5EF4-FFF2-40B4-BE49-F238E27FC236}">
                      <a16:creationId xmlns:a16="http://schemas.microsoft.com/office/drawing/2014/main" id="{8B5E8E05-FF0D-48CD-A1CB-330EE92F080B}"/>
                    </a:ext>
                  </a:extLst>
                </p:cNvPr>
                <p:cNvCxnSpPr>
                  <a:cxnSpLocks/>
                  <a:stCxn id="82" idx="4"/>
                  <a:endCxn id="92" idx="4"/>
                </p:cNvCxnSpPr>
                <p:nvPr/>
              </p:nvCxnSpPr>
              <p:spPr>
                <a:xfrm>
                  <a:off x="4492241" y="3332290"/>
                  <a:ext cx="285829" cy="900162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2" name="楕円 91">
                  <a:extLst>
                    <a:ext uri="{FF2B5EF4-FFF2-40B4-BE49-F238E27FC236}">
                      <a16:creationId xmlns:a16="http://schemas.microsoft.com/office/drawing/2014/main" id="{50FD2DA9-F960-493A-BF3A-D52047E76435}"/>
                    </a:ext>
                  </a:extLst>
                </p:cNvPr>
                <p:cNvSpPr/>
                <p:nvPr/>
              </p:nvSpPr>
              <p:spPr>
                <a:xfrm>
                  <a:off x="4750076" y="4176464"/>
                  <a:ext cx="55987" cy="55987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3" name="直線コネクタ 92">
                  <a:extLst>
                    <a:ext uri="{FF2B5EF4-FFF2-40B4-BE49-F238E27FC236}">
                      <a16:creationId xmlns:a16="http://schemas.microsoft.com/office/drawing/2014/main" id="{27759EC3-96BC-42FB-9224-DD083842DC9E}"/>
                    </a:ext>
                  </a:extLst>
                </p:cNvPr>
                <p:cNvCxnSpPr>
                  <a:cxnSpLocks/>
                  <a:stCxn id="82" idx="6"/>
                  <a:endCxn id="96" idx="2"/>
                </p:cNvCxnSpPr>
                <p:nvPr/>
              </p:nvCxnSpPr>
              <p:spPr>
                <a:xfrm flipH="1" flipV="1">
                  <a:off x="3923679" y="3220597"/>
                  <a:ext cx="596556" cy="83699"/>
                </a:xfrm>
                <a:prstGeom prst="line">
                  <a:avLst/>
                </a:prstGeom>
                <a:ln w="38100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直線コネクタ 93">
                  <a:extLst>
                    <a:ext uri="{FF2B5EF4-FFF2-40B4-BE49-F238E27FC236}">
                      <a16:creationId xmlns:a16="http://schemas.microsoft.com/office/drawing/2014/main" id="{A61D505A-6556-46F2-BC12-78FC966C1798}"/>
                    </a:ext>
                  </a:extLst>
                </p:cNvPr>
                <p:cNvCxnSpPr>
                  <a:cxnSpLocks/>
                  <a:stCxn id="96" idx="4"/>
                  <a:endCxn id="104" idx="0"/>
                </p:cNvCxnSpPr>
                <p:nvPr/>
              </p:nvCxnSpPr>
              <p:spPr>
                <a:xfrm flipH="1" flipV="1">
                  <a:off x="3895685" y="2686092"/>
                  <a:ext cx="55987" cy="562499"/>
                </a:xfrm>
                <a:prstGeom prst="line">
                  <a:avLst/>
                </a:prstGeom>
                <a:ln w="38100">
                  <a:solidFill>
                    <a:srgbClr val="FF006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線コネクタ 94">
                  <a:extLst>
                    <a:ext uri="{FF2B5EF4-FFF2-40B4-BE49-F238E27FC236}">
                      <a16:creationId xmlns:a16="http://schemas.microsoft.com/office/drawing/2014/main" id="{24765C9F-C556-4124-B668-AA9258FA8C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1540000" flipV="1">
                  <a:off x="3521628" y="3216986"/>
                  <a:ext cx="450816" cy="118633"/>
                </a:xfrm>
                <a:prstGeom prst="line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6" name="楕円 95">
                  <a:extLst>
                    <a:ext uri="{FF2B5EF4-FFF2-40B4-BE49-F238E27FC236}">
                      <a16:creationId xmlns:a16="http://schemas.microsoft.com/office/drawing/2014/main" id="{14869BAF-56A8-4BAA-8FBF-F049C75FABE1}"/>
                    </a:ext>
                  </a:extLst>
                </p:cNvPr>
                <p:cNvSpPr/>
                <p:nvPr/>
              </p:nvSpPr>
              <p:spPr>
                <a:xfrm>
                  <a:off x="3923679" y="3192603"/>
                  <a:ext cx="55987" cy="559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7" name="直線コネクタ 96">
                  <a:extLst>
                    <a:ext uri="{FF2B5EF4-FFF2-40B4-BE49-F238E27FC236}">
                      <a16:creationId xmlns:a16="http://schemas.microsoft.com/office/drawing/2014/main" id="{9130A17A-711A-482E-9C57-701E95A237CD}"/>
                    </a:ext>
                  </a:extLst>
                </p:cNvPr>
                <p:cNvCxnSpPr>
                  <a:cxnSpLocks/>
                  <a:stCxn id="102" idx="1"/>
                  <a:endCxn id="101" idx="5"/>
                </p:cNvCxnSpPr>
                <p:nvPr/>
              </p:nvCxnSpPr>
              <p:spPr>
                <a:xfrm>
                  <a:off x="3984366" y="2594733"/>
                  <a:ext cx="176642" cy="167140"/>
                </a:xfrm>
                <a:prstGeom prst="line">
                  <a:avLst/>
                </a:prstGeom>
                <a:ln w="38100">
                  <a:solidFill>
                    <a:srgbClr val="66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直線コネクタ 97">
                  <a:extLst>
                    <a:ext uri="{FF2B5EF4-FFF2-40B4-BE49-F238E27FC236}">
                      <a16:creationId xmlns:a16="http://schemas.microsoft.com/office/drawing/2014/main" id="{D7EBA20C-9D52-49E4-A291-E9EC129D026E}"/>
                    </a:ext>
                  </a:extLst>
                </p:cNvPr>
                <p:cNvCxnSpPr>
                  <a:cxnSpLocks/>
                  <a:stCxn id="104" idx="3"/>
                  <a:endCxn id="102" idx="0"/>
                </p:cNvCxnSpPr>
                <p:nvPr/>
              </p:nvCxnSpPr>
              <p:spPr>
                <a:xfrm flipV="1">
                  <a:off x="3875890" y="2586534"/>
                  <a:ext cx="128270" cy="147346"/>
                </a:xfrm>
                <a:prstGeom prst="line">
                  <a:avLst/>
                </a:prstGeom>
                <a:ln w="38100">
                  <a:solidFill>
                    <a:srgbClr val="CC00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直線コネクタ 98">
                  <a:extLst>
                    <a:ext uri="{FF2B5EF4-FFF2-40B4-BE49-F238E27FC236}">
                      <a16:creationId xmlns:a16="http://schemas.microsoft.com/office/drawing/2014/main" id="{D3E3AE31-2C28-4FD9-B62C-4963D5C9D453}"/>
                    </a:ext>
                  </a:extLst>
                </p:cNvPr>
                <p:cNvCxnSpPr>
                  <a:cxnSpLocks/>
                  <a:stCxn id="85" idx="3"/>
                  <a:endCxn id="103" idx="7"/>
                </p:cNvCxnSpPr>
                <p:nvPr/>
              </p:nvCxnSpPr>
              <p:spPr>
                <a:xfrm flipV="1">
                  <a:off x="3630362" y="2622727"/>
                  <a:ext cx="189764" cy="167140"/>
                </a:xfrm>
                <a:prstGeom prst="line">
                  <a:avLst/>
                </a:prstGeom>
                <a:ln w="38100">
                  <a:solidFill>
                    <a:srgbClr val="FF6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直線コネクタ 99">
                  <a:extLst>
                    <a:ext uri="{FF2B5EF4-FFF2-40B4-BE49-F238E27FC236}">
                      <a16:creationId xmlns:a16="http://schemas.microsoft.com/office/drawing/2014/main" id="{A3407FEF-C8D3-453A-9F53-6BFAB753A13A}"/>
                    </a:ext>
                  </a:extLst>
                </p:cNvPr>
                <p:cNvCxnSpPr>
                  <a:cxnSpLocks/>
                  <a:stCxn id="103" idx="1"/>
                  <a:endCxn id="104" idx="5"/>
                </p:cNvCxnSpPr>
                <p:nvPr/>
              </p:nvCxnSpPr>
              <p:spPr>
                <a:xfrm>
                  <a:off x="3780537" y="2622727"/>
                  <a:ext cx="134943" cy="111153"/>
                </a:xfrm>
                <a:prstGeom prst="line">
                  <a:avLst/>
                </a:prstGeom>
                <a:ln w="38100">
                  <a:solidFill>
                    <a:srgbClr val="FF3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楕円 100">
                  <a:extLst>
                    <a:ext uri="{FF2B5EF4-FFF2-40B4-BE49-F238E27FC236}">
                      <a16:creationId xmlns:a16="http://schemas.microsoft.com/office/drawing/2014/main" id="{3ABCDD73-2186-4719-BE1B-FB46C79353C8}"/>
                    </a:ext>
                  </a:extLst>
                </p:cNvPr>
                <p:cNvSpPr/>
                <p:nvPr/>
              </p:nvSpPr>
              <p:spPr>
                <a:xfrm>
                  <a:off x="4113220" y="2714085"/>
                  <a:ext cx="55987" cy="55987"/>
                </a:xfrm>
                <a:prstGeom prst="ellipse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2" name="楕円 101">
                  <a:extLst>
                    <a:ext uri="{FF2B5EF4-FFF2-40B4-BE49-F238E27FC236}">
                      <a16:creationId xmlns:a16="http://schemas.microsoft.com/office/drawing/2014/main" id="{8DBEE621-93D4-4739-BFC4-0F1247BB6FD1}"/>
                    </a:ext>
                  </a:extLst>
                </p:cNvPr>
                <p:cNvSpPr/>
                <p:nvPr/>
              </p:nvSpPr>
              <p:spPr>
                <a:xfrm>
                  <a:off x="3976167" y="2586534"/>
                  <a:ext cx="55987" cy="55987"/>
                </a:xfrm>
                <a:prstGeom prst="ellipse">
                  <a:avLst/>
                </a:prstGeom>
                <a:solidFill>
                  <a:srgbClr val="CC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3" name="楕円 102">
                  <a:extLst>
                    <a:ext uri="{FF2B5EF4-FFF2-40B4-BE49-F238E27FC236}">
                      <a16:creationId xmlns:a16="http://schemas.microsoft.com/office/drawing/2014/main" id="{0FE07BC2-C3AB-4352-821F-8C3D3922E08E}"/>
                    </a:ext>
                  </a:extLst>
                </p:cNvPr>
                <p:cNvSpPr/>
                <p:nvPr/>
              </p:nvSpPr>
              <p:spPr>
                <a:xfrm>
                  <a:off x="3772338" y="2614528"/>
                  <a:ext cx="55987" cy="55987"/>
                </a:xfrm>
                <a:prstGeom prst="ellipse">
                  <a:avLst/>
                </a:prstGeom>
                <a:solidFill>
                  <a:srgbClr val="FF33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4" name="楕円 103">
                  <a:extLst>
                    <a:ext uri="{FF2B5EF4-FFF2-40B4-BE49-F238E27FC236}">
                      <a16:creationId xmlns:a16="http://schemas.microsoft.com/office/drawing/2014/main" id="{72B15115-A9C3-4192-B5CB-0686F2710594}"/>
                    </a:ext>
                  </a:extLst>
                </p:cNvPr>
                <p:cNvSpPr/>
                <p:nvPr/>
              </p:nvSpPr>
              <p:spPr>
                <a:xfrm>
                  <a:off x="3867691" y="2686092"/>
                  <a:ext cx="55987" cy="55987"/>
                </a:xfrm>
                <a:prstGeom prst="ellipse">
                  <a:avLst/>
                </a:prstGeom>
                <a:solidFill>
                  <a:srgbClr val="FF00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54" name="グループ化 53">
              <a:extLst>
                <a:ext uri="{FF2B5EF4-FFF2-40B4-BE49-F238E27FC236}">
                  <a16:creationId xmlns:a16="http://schemas.microsoft.com/office/drawing/2014/main" id="{EAB459B1-3D69-4381-857B-9E767C0B8CB3}"/>
                </a:ext>
              </a:extLst>
            </p:cNvPr>
            <p:cNvGrpSpPr/>
            <p:nvPr/>
          </p:nvGrpSpPr>
          <p:grpSpPr>
            <a:xfrm>
              <a:off x="2981883" y="3904423"/>
              <a:ext cx="958521" cy="958521"/>
              <a:chOff x="2677083" y="2120943"/>
              <a:chExt cx="2437201" cy="2437201"/>
            </a:xfrm>
          </p:grpSpPr>
          <p:sp>
            <p:nvSpPr>
              <p:cNvPr id="55" name="正方形/長方形 54">
                <a:extLst>
                  <a:ext uri="{FF2B5EF4-FFF2-40B4-BE49-F238E27FC236}">
                    <a16:creationId xmlns:a16="http://schemas.microsoft.com/office/drawing/2014/main" id="{76F01D40-F2D4-42C9-BC6F-0554B7FAAB36}"/>
                  </a:ext>
                </a:extLst>
              </p:cNvPr>
              <p:cNvSpPr/>
              <p:nvPr/>
            </p:nvSpPr>
            <p:spPr>
              <a:xfrm>
                <a:off x="2677083" y="2120943"/>
                <a:ext cx="2437201" cy="243720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grpSp>
            <p:nvGrpSpPr>
              <p:cNvPr id="56" name="グループ化 55">
                <a:extLst>
                  <a:ext uri="{FF2B5EF4-FFF2-40B4-BE49-F238E27FC236}">
                    <a16:creationId xmlns:a16="http://schemas.microsoft.com/office/drawing/2014/main" id="{67A4F226-8B99-49C4-8687-C53B61102150}"/>
                  </a:ext>
                </a:extLst>
              </p:cNvPr>
              <p:cNvGrpSpPr/>
              <p:nvPr/>
            </p:nvGrpSpPr>
            <p:grpSpPr>
              <a:xfrm>
                <a:off x="2818511" y="2586534"/>
                <a:ext cx="2015545" cy="1645918"/>
                <a:chOff x="2818511" y="2586534"/>
                <a:chExt cx="2015545" cy="1645918"/>
              </a:xfrm>
            </p:grpSpPr>
            <p:sp>
              <p:nvSpPr>
                <p:cNvPr id="57" name="楕円 56">
                  <a:extLst>
                    <a:ext uri="{FF2B5EF4-FFF2-40B4-BE49-F238E27FC236}">
                      <a16:creationId xmlns:a16="http://schemas.microsoft.com/office/drawing/2014/main" id="{8480FD91-0474-4DC7-A66D-A5D15C9ACC51}"/>
                    </a:ext>
                  </a:extLst>
                </p:cNvPr>
                <p:cNvSpPr/>
                <p:nvPr/>
              </p:nvSpPr>
              <p:spPr>
                <a:xfrm>
                  <a:off x="4464247" y="3276302"/>
                  <a:ext cx="55987" cy="55987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8" name="楕円 57">
                  <a:extLst>
                    <a:ext uri="{FF2B5EF4-FFF2-40B4-BE49-F238E27FC236}">
                      <a16:creationId xmlns:a16="http://schemas.microsoft.com/office/drawing/2014/main" id="{B6659496-6A12-402A-9329-E6FB310A8578}"/>
                    </a:ext>
                  </a:extLst>
                </p:cNvPr>
                <p:cNvSpPr/>
                <p:nvPr/>
              </p:nvSpPr>
              <p:spPr>
                <a:xfrm>
                  <a:off x="2818511" y="3574600"/>
                  <a:ext cx="55987" cy="5598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9" name="楕円 58">
                  <a:extLst>
                    <a:ext uri="{FF2B5EF4-FFF2-40B4-BE49-F238E27FC236}">
                      <a16:creationId xmlns:a16="http://schemas.microsoft.com/office/drawing/2014/main" id="{9C2D12AE-6E61-4952-B5D5-EEFB51244E43}"/>
                    </a:ext>
                  </a:extLst>
                </p:cNvPr>
                <p:cNvSpPr/>
                <p:nvPr/>
              </p:nvSpPr>
              <p:spPr>
                <a:xfrm>
                  <a:off x="4778069" y="3518613"/>
                  <a:ext cx="55987" cy="559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0" name="楕円 59">
                  <a:extLst>
                    <a:ext uri="{FF2B5EF4-FFF2-40B4-BE49-F238E27FC236}">
                      <a16:creationId xmlns:a16="http://schemas.microsoft.com/office/drawing/2014/main" id="{E0642861-DBAB-49B7-8332-BF17A320403D}"/>
                    </a:ext>
                  </a:extLst>
                </p:cNvPr>
                <p:cNvSpPr/>
                <p:nvPr/>
              </p:nvSpPr>
              <p:spPr>
                <a:xfrm>
                  <a:off x="3622163" y="2742079"/>
                  <a:ext cx="55987" cy="55987"/>
                </a:xfrm>
                <a:prstGeom prst="ellipse">
                  <a:avLst/>
                </a:prstGeom>
                <a:solidFill>
                  <a:srgbClr val="FF66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1" name="直線コネクタ 60">
                  <a:extLst>
                    <a:ext uri="{FF2B5EF4-FFF2-40B4-BE49-F238E27FC236}">
                      <a16:creationId xmlns:a16="http://schemas.microsoft.com/office/drawing/2014/main" id="{E4B9B7F3-FFD5-4177-87D0-C76FE89E9D31}"/>
                    </a:ext>
                  </a:extLst>
                </p:cNvPr>
                <p:cNvCxnSpPr>
                  <a:cxnSpLocks/>
                  <a:stCxn id="63" idx="3"/>
                  <a:endCxn id="64" idx="3"/>
                </p:cNvCxnSpPr>
                <p:nvPr/>
              </p:nvCxnSpPr>
              <p:spPr>
                <a:xfrm flipV="1">
                  <a:off x="3078654" y="3359947"/>
                  <a:ext cx="433902" cy="689345"/>
                </a:xfrm>
                <a:prstGeom prst="line">
                  <a:avLst/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線コネクタ 61">
                  <a:extLst>
                    <a:ext uri="{FF2B5EF4-FFF2-40B4-BE49-F238E27FC236}">
                      <a16:creationId xmlns:a16="http://schemas.microsoft.com/office/drawing/2014/main" id="{7675B969-3509-4CBD-BF3D-BE16BA829B51}"/>
                    </a:ext>
                  </a:extLst>
                </p:cNvPr>
                <p:cNvCxnSpPr>
                  <a:cxnSpLocks/>
                  <a:stCxn id="63" idx="4"/>
                  <a:endCxn id="58" idx="1"/>
                </p:cNvCxnSpPr>
                <p:nvPr/>
              </p:nvCxnSpPr>
              <p:spPr>
                <a:xfrm flipH="1" flipV="1">
                  <a:off x="2826710" y="3582799"/>
                  <a:ext cx="271738" cy="474692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3" name="楕円 62">
                  <a:extLst>
                    <a:ext uri="{FF2B5EF4-FFF2-40B4-BE49-F238E27FC236}">
                      <a16:creationId xmlns:a16="http://schemas.microsoft.com/office/drawing/2014/main" id="{395F79E4-F06C-4E5B-A666-B578EB1A8785}"/>
                    </a:ext>
                  </a:extLst>
                </p:cNvPr>
                <p:cNvSpPr/>
                <p:nvPr/>
              </p:nvSpPr>
              <p:spPr>
                <a:xfrm>
                  <a:off x="3070455" y="4001504"/>
                  <a:ext cx="55987" cy="55987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4" name="楕円 63">
                  <a:extLst>
                    <a:ext uri="{FF2B5EF4-FFF2-40B4-BE49-F238E27FC236}">
                      <a16:creationId xmlns:a16="http://schemas.microsoft.com/office/drawing/2014/main" id="{DE721728-8118-4E72-80E6-74924520BA9D}"/>
                    </a:ext>
                  </a:extLst>
                </p:cNvPr>
                <p:cNvSpPr/>
                <p:nvPr/>
              </p:nvSpPr>
              <p:spPr>
                <a:xfrm>
                  <a:off x="3504356" y="3312159"/>
                  <a:ext cx="55987" cy="55987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5" name="直線コネクタ 64">
                  <a:extLst>
                    <a:ext uri="{FF2B5EF4-FFF2-40B4-BE49-F238E27FC236}">
                      <a16:creationId xmlns:a16="http://schemas.microsoft.com/office/drawing/2014/main" id="{7504450D-10A7-4A92-8C67-3F5A5642A088}"/>
                    </a:ext>
                  </a:extLst>
                </p:cNvPr>
                <p:cNvCxnSpPr>
                  <a:cxnSpLocks/>
                  <a:stCxn id="67" idx="4"/>
                  <a:endCxn id="59" idx="0"/>
                </p:cNvCxnSpPr>
                <p:nvPr/>
              </p:nvCxnSpPr>
              <p:spPr>
                <a:xfrm flipV="1">
                  <a:off x="4778070" y="3518613"/>
                  <a:ext cx="27994" cy="713839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直線コネクタ 65">
                  <a:extLst>
                    <a:ext uri="{FF2B5EF4-FFF2-40B4-BE49-F238E27FC236}">
                      <a16:creationId xmlns:a16="http://schemas.microsoft.com/office/drawing/2014/main" id="{EEA0B0BD-574E-4270-8482-7B5E9F69758F}"/>
                    </a:ext>
                  </a:extLst>
                </p:cNvPr>
                <p:cNvCxnSpPr>
                  <a:cxnSpLocks/>
                  <a:stCxn id="57" idx="4"/>
                  <a:endCxn id="67" idx="4"/>
                </p:cNvCxnSpPr>
                <p:nvPr/>
              </p:nvCxnSpPr>
              <p:spPr>
                <a:xfrm>
                  <a:off x="4492241" y="3332290"/>
                  <a:ext cx="285829" cy="900162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7" name="楕円 66">
                  <a:extLst>
                    <a:ext uri="{FF2B5EF4-FFF2-40B4-BE49-F238E27FC236}">
                      <a16:creationId xmlns:a16="http://schemas.microsoft.com/office/drawing/2014/main" id="{EAA2D962-F89A-488B-816F-413DFE2966C3}"/>
                    </a:ext>
                  </a:extLst>
                </p:cNvPr>
                <p:cNvSpPr/>
                <p:nvPr/>
              </p:nvSpPr>
              <p:spPr>
                <a:xfrm>
                  <a:off x="4750076" y="4176464"/>
                  <a:ext cx="55987" cy="55987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8" name="直線コネクタ 67">
                  <a:extLst>
                    <a:ext uri="{FF2B5EF4-FFF2-40B4-BE49-F238E27FC236}">
                      <a16:creationId xmlns:a16="http://schemas.microsoft.com/office/drawing/2014/main" id="{90BC7D07-1BD3-411F-9200-0534D1EB47E9}"/>
                    </a:ext>
                  </a:extLst>
                </p:cNvPr>
                <p:cNvCxnSpPr>
                  <a:cxnSpLocks/>
                  <a:stCxn id="57" idx="6"/>
                  <a:endCxn id="71" idx="2"/>
                </p:cNvCxnSpPr>
                <p:nvPr/>
              </p:nvCxnSpPr>
              <p:spPr>
                <a:xfrm flipH="1" flipV="1">
                  <a:off x="3923679" y="3220597"/>
                  <a:ext cx="596556" cy="83699"/>
                </a:xfrm>
                <a:prstGeom prst="line">
                  <a:avLst/>
                </a:prstGeom>
                <a:ln w="38100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直線コネクタ 68">
                  <a:extLst>
                    <a:ext uri="{FF2B5EF4-FFF2-40B4-BE49-F238E27FC236}">
                      <a16:creationId xmlns:a16="http://schemas.microsoft.com/office/drawing/2014/main" id="{0B6D3C57-DE2C-4EE4-BFE8-77E752237D1C}"/>
                    </a:ext>
                  </a:extLst>
                </p:cNvPr>
                <p:cNvCxnSpPr>
                  <a:cxnSpLocks/>
                  <a:stCxn id="71" idx="4"/>
                  <a:endCxn id="79" idx="0"/>
                </p:cNvCxnSpPr>
                <p:nvPr/>
              </p:nvCxnSpPr>
              <p:spPr>
                <a:xfrm flipH="1" flipV="1">
                  <a:off x="3895685" y="2686092"/>
                  <a:ext cx="55987" cy="562499"/>
                </a:xfrm>
                <a:prstGeom prst="line">
                  <a:avLst/>
                </a:prstGeom>
                <a:ln w="38100">
                  <a:solidFill>
                    <a:srgbClr val="FF006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線コネクタ 69">
                  <a:extLst>
                    <a:ext uri="{FF2B5EF4-FFF2-40B4-BE49-F238E27FC236}">
                      <a16:creationId xmlns:a16="http://schemas.microsoft.com/office/drawing/2014/main" id="{E027ED6D-3089-43CA-9000-910175BE1D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1540000" flipV="1">
                  <a:off x="3521628" y="3216986"/>
                  <a:ext cx="450816" cy="118633"/>
                </a:xfrm>
                <a:prstGeom prst="line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楕円 70">
                  <a:extLst>
                    <a:ext uri="{FF2B5EF4-FFF2-40B4-BE49-F238E27FC236}">
                      <a16:creationId xmlns:a16="http://schemas.microsoft.com/office/drawing/2014/main" id="{8CFF1428-2B77-4381-9809-546116D3DF1A}"/>
                    </a:ext>
                  </a:extLst>
                </p:cNvPr>
                <p:cNvSpPr/>
                <p:nvPr/>
              </p:nvSpPr>
              <p:spPr>
                <a:xfrm>
                  <a:off x="3923679" y="3192603"/>
                  <a:ext cx="55987" cy="559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72" name="直線コネクタ 71">
                  <a:extLst>
                    <a:ext uri="{FF2B5EF4-FFF2-40B4-BE49-F238E27FC236}">
                      <a16:creationId xmlns:a16="http://schemas.microsoft.com/office/drawing/2014/main" id="{8B6117B6-5ED0-4278-994B-A5DBD83F1673}"/>
                    </a:ext>
                  </a:extLst>
                </p:cNvPr>
                <p:cNvCxnSpPr>
                  <a:cxnSpLocks/>
                  <a:stCxn id="77" idx="1"/>
                  <a:endCxn id="76" idx="5"/>
                </p:cNvCxnSpPr>
                <p:nvPr/>
              </p:nvCxnSpPr>
              <p:spPr>
                <a:xfrm>
                  <a:off x="3984366" y="2594733"/>
                  <a:ext cx="176642" cy="167140"/>
                </a:xfrm>
                <a:prstGeom prst="line">
                  <a:avLst/>
                </a:prstGeom>
                <a:ln w="38100">
                  <a:solidFill>
                    <a:srgbClr val="66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直線コネクタ 72">
                  <a:extLst>
                    <a:ext uri="{FF2B5EF4-FFF2-40B4-BE49-F238E27FC236}">
                      <a16:creationId xmlns:a16="http://schemas.microsoft.com/office/drawing/2014/main" id="{808D7FB0-DE3B-4192-ACD4-8A163CEE18AC}"/>
                    </a:ext>
                  </a:extLst>
                </p:cNvPr>
                <p:cNvCxnSpPr>
                  <a:cxnSpLocks/>
                  <a:stCxn id="79" idx="3"/>
                  <a:endCxn id="77" idx="0"/>
                </p:cNvCxnSpPr>
                <p:nvPr/>
              </p:nvCxnSpPr>
              <p:spPr>
                <a:xfrm flipV="1">
                  <a:off x="3875890" y="2586534"/>
                  <a:ext cx="128270" cy="147346"/>
                </a:xfrm>
                <a:prstGeom prst="line">
                  <a:avLst/>
                </a:prstGeom>
                <a:ln w="38100">
                  <a:solidFill>
                    <a:srgbClr val="CC00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直線コネクタ 73">
                  <a:extLst>
                    <a:ext uri="{FF2B5EF4-FFF2-40B4-BE49-F238E27FC236}">
                      <a16:creationId xmlns:a16="http://schemas.microsoft.com/office/drawing/2014/main" id="{280609AF-A1AB-409F-9144-6BD845899B49}"/>
                    </a:ext>
                  </a:extLst>
                </p:cNvPr>
                <p:cNvCxnSpPr>
                  <a:cxnSpLocks/>
                  <a:stCxn id="60" idx="3"/>
                  <a:endCxn id="78" idx="7"/>
                </p:cNvCxnSpPr>
                <p:nvPr/>
              </p:nvCxnSpPr>
              <p:spPr>
                <a:xfrm flipV="1">
                  <a:off x="3630362" y="2622727"/>
                  <a:ext cx="189764" cy="167140"/>
                </a:xfrm>
                <a:prstGeom prst="line">
                  <a:avLst/>
                </a:prstGeom>
                <a:ln w="38100">
                  <a:solidFill>
                    <a:srgbClr val="FF6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線コネクタ 74">
                  <a:extLst>
                    <a:ext uri="{FF2B5EF4-FFF2-40B4-BE49-F238E27FC236}">
                      <a16:creationId xmlns:a16="http://schemas.microsoft.com/office/drawing/2014/main" id="{58CD7BBD-DD4D-4284-B0E6-903000CB5C68}"/>
                    </a:ext>
                  </a:extLst>
                </p:cNvPr>
                <p:cNvCxnSpPr>
                  <a:cxnSpLocks/>
                  <a:stCxn id="78" idx="1"/>
                  <a:endCxn id="79" idx="5"/>
                </p:cNvCxnSpPr>
                <p:nvPr/>
              </p:nvCxnSpPr>
              <p:spPr>
                <a:xfrm>
                  <a:off x="3780537" y="2622727"/>
                  <a:ext cx="134943" cy="111153"/>
                </a:xfrm>
                <a:prstGeom prst="line">
                  <a:avLst/>
                </a:prstGeom>
                <a:ln w="38100">
                  <a:solidFill>
                    <a:srgbClr val="FF3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6" name="楕円 75">
                  <a:extLst>
                    <a:ext uri="{FF2B5EF4-FFF2-40B4-BE49-F238E27FC236}">
                      <a16:creationId xmlns:a16="http://schemas.microsoft.com/office/drawing/2014/main" id="{35F030C5-3714-426D-BE27-30AE412DDABA}"/>
                    </a:ext>
                  </a:extLst>
                </p:cNvPr>
                <p:cNvSpPr/>
                <p:nvPr/>
              </p:nvSpPr>
              <p:spPr>
                <a:xfrm>
                  <a:off x="4113220" y="2714085"/>
                  <a:ext cx="55987" cy="55987"/>
                </a:xfrm>
                <a:prstGeom prst="ellipse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7" name="楕円 76">
                  <a:extLst>
                    <a:ext uri="{FF2B5EF4-FFF2-40B4-BE49-F238E27FC236}">
                      <a16:creationId xmlns:a16="http://schemas.microsoft.com/office/drawing/2014/main" id="{33A667E8-F8D2-49B7-B462-A4B1999527BF}"/>
                    </a:ext>
                  </a:extLst>
                </p:cNvPr>
                <p:cNvSpPr/>
                <p:nvPr/>
              </p:nvSpPr>
              <p:spPr>
                <a:xfrm>
                  <a:off x="3976167" y="2586534"/>
                  <a:ext cx="55987" cy="55987"/>
                </a:xfrm>
                <a:prstGeom prst="ellipse">
                  <a:avLst/>
                </a:prstGeom>
                <a:solidFill>
                  <a:srgbClr val="CC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8" name="楕円 77">
                  <a:extLst>
                    <a:ext uri="{FF2B5EF4-FFF2-40B4-BE49-F238E27FC236}">
                      <a16:creationId xmlns:a16="http://schemas.microsoft.com/office/drawing/2014/main" id="{FC9F0375-10F8-4DAB-9B64-34729B0311E9}"/>
                    </a:ext>
                  </a:extLst>
                </p:cNvPr>
                <p:cNvSpPr/>
                <p:nvPr/>
              </p:nvSpPr>
              <p:spPr>
                <a:xfrm>
                  <a:off x="3772338" y="2614528"/>
                  <a:ext cx="55987" cy="55987"/>
                </a:xfrm>
                <a:prstGeom prst="ellipse">
                  <a:avLst/>
                </a:prstGeom>
                <a:solidFill>
                  <a:srgbClr val="FF33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9" name="楕円 78">
                  <a:extLst>
                    <a:ext uri="{FF2B5EF4-FFF2-40B4-BE49-F238E27FC236}">
                      <a16:creationId xmlns:a16="http://schemas.microsoft.com/office/drawing/2014/main" id="{13CF949D-EF10-4F70-B366-F842A6DDA3EB}"/>
                    </a:ext>
                  </a:extLst>
                </p:cNvPr>
                <p:cNvSpPr/>
                <p:nvPr/>
              </p:nvSpPr>
              <p:spPr>
                <a:xfrm>
                  <a:off x="3867691" y="2686092"/>
                  <a:ext cx="55987" cy="55987"/>
                </a:xfrm>
                <a:prstGeom prst="ellipse">
                  <a:avLst/>
                </a:prstGeom>
                <a:solidFill>
                  <a:srgbClr val="FF00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</p:grpSp>
      <p:sp>
        <p:nvSpPr>
          <p:cNvPr id="131" name="フローチャート: 代替処理 130">
            <a:extLst>
              <a:ext uri="{FF2B5EF4-FFF2-40B4-BE49-F238E27FC236}">
                <a16:creationId xmlns:a16="http://schemas.microsoft.com/office/drawing/2014/main" id="{783724F5-5E96-4FF4-8825-9527104EF3D9}"/>
              </a:ext>
            </a:extLst>
          </p:cNvPr>
          <p:cNvSpPr/>
          <p:nvPr/>
        </p:nvSpPr>
        <p:spPr>
          <a:xfrm>
            <a:off x="2123209" y="1466622"/>
            <a:ext cx="7945582" cy="887037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入力に用いる情報を増やす</a:t>
            </a:r>
          </a:p>
        </p:txBody>
      </p:sp>
      <p:sp>
        <p:nvSpPr>
          <p:cNvPr id="132" name="テキスト ボックス 131">
            <a:extLst>
              <a:ext uri="{FF2B5EF4-FFF2-40B4-BE49-F238E27FC236}">
                <a16:creationId xmlns:a16="http://schemas.microsoft.com/office/drawing/2014/main" id="{A4508AB3-5055-4E21-92A6-68847CD52DA8}"/>
              </a:ext>
            </a:extLst>
          </p:cNvPr>
          <p:cNvSpPr txBox="1"/>
          <p:nvPr/>
        </p:nvSpPr>
        <p:spPr>
          <a:xfrm>
            <a:off x="2482705" y="4654997"/>
            <a:ext cx="93022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4000" dirty="0">
                <a:latin typeface="Segoe UI" panose="020B0502040204020203" pitchFamily="34" charset="0"/>
                <a:ea typeface="Meiryo UI" panose="020B0604030504040204" pitchFamily="50" charset="-128"/>
              </a:rPr>
              <a:t>＋</a:t>
            </a:r>
          </a:p>
        </p:txBody>
      </p:sp>
      <p:sp>
        <p:nvSpPr>
          <p:cNvPr id="133" name="フローチャート: 代替処理 132">
            <a:extLst>
              <a:ext uri="{FF2B5EF4-FFF2-40B4-BE49-F238E27FC236}">
                <a16:creationId xmlns:a16="http://schemas.microsoft.com/office/drawing/2014/main" id="{433B8ABC-FAF7-4F50-AEF8-2348BBF33038}"/>
              </a:ext>
            </a:extLst>
          </p:cNvPr>
          <p:cNvSpPr/>
          <p:nvPr/>
        </p:nvSpPr>
        <p:spPr>
          <a:xfrm>
            <a:off x="3732920" y="3091543"/>
            <a:ext cx="3924397" cy="786679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手の形状</a:t>
            </a:r>
          </a:p>
        </p:txBody>
      </p:sp>
      <p:sp>
        <p:nvSpPr>
          <p:cNvPr id="134" name="フローチャート: 代替処理 133">
            <a:extLst>
              <a:ext uri="{FF2B5EF4-FFF2-40B4-BE49-F238E27FC236}">
                <a16:creationId xmlns:a16="http://schemas.microsoft.com/office/drawing/2014/main" id="{45DDD176-8082-4B35-814E-CC7923666AF0}"/>
              </a:ext>
            </a:extLst>
          </p:cNvPr>
          <p:cNvSpPr/>
          <p:nvPr/>
        </p:nvSpPr>
        <p:spPr>
          <a:xfrm>
            <a:off x="7964575" y="3091542"/>
            <a:ext cx="1821971" cy="786679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表情</a:t>
            </a:r>
          </a:p>
        </p:txBody>
      </p:sp>
      <p:sp>
        <p:nvSpPr>
          <p:cNvPr id="135" name="フローチャート: 代替処理 134">
            <a:extLst>
              <a:ext uri="{FF2B5EF4-FFF2-40B4-BE49-F238E27FC236}">
                <a16:creationId xmlns:a16="http://schemas.microsoft.com/office/drawing/2014/main" id="{6CDC8E2B-55E7-4E1F-9DF2-4801E2D1602B}"/>
              </a:ext>
            </a:extLst>
          </p:cNvPr>
          <p:cNvSpPr/>
          <p:nvPr/>
        </p:nvSpPr>
        <p:spPr>
          <a:xfrm>
            <a:off x="10071863" y="3091541"/>
            <a:ext cx="1817109" cy="786679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体と手の</a:t>
            </a:r>
            <a:endParaRPr lang="en-US" altLang="ja-JP" sz="2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2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位置関係</a:t>
            </a:r>
          </a:p>
        </p:txBody>
      </p:sp>
    </p:spTree>
    <p:extLst>
      <p:ext uri="{BB962C8B-B14F-4D97-AF65-F5344CB8AC3E}">
        <p14:creationId xmlns:p14="http://schemas.microsoft.com/office/powerpoint/2010/main" val="175963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133" grpId="0" animBg="1"/>
      <p:bldP spid="134" grpId="0" animBg="1"/>
      <p:bldP spid="1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CD618EF-CBA4-4037-A482-ABC30F250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導入　</a:t>
            </a:r>
            <a:r>
              <a:rPr kumimoji="1" lang="ja-JP" altLang="en-US" sz="3600" dirty="0"/>
              <a:t>－従来手法の問題点改善のアイデア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94C299D-B0C7-43D7-B0F0-6CA6BC472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sz="2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局所領域の情報・骨格情報を、画像全体の情報と組み合わせるために</a:t>
            </a:r>
            <a:r>
              <a:rPr lang="en-US" altLang="ja-JP" dirty="0">
                <a:latin typeface="Meiryo UI" panose="020B0604030504040204" pitchFamily="50" charset="-128"/>
              </a:rPr>
              <a:t>…</a:t>
            </a:r>
            <a:endParaRPr kumimoji="1" lang="ja-JP" altLang="en-US" sz="2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67998BB-2A5B-4F74-80C2-B64ADA1A6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045781" cy="365125"/>
          </a:xfrm>
        </p:spPr>
        <p:txBody>
          <a:bodyPr/>
          <a:lstStyle/>
          <a:p>
            <a:fld id="{2AFD05D0-D92D-49EF-9140-33A0789B8273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5" name="フローチャート: 代替処理 4">
            <a:extLst>
              <a:ext uri="{FF2B5EF4-FFF2-40B4-BE49-F238E27FC236}">
                <a16:creationId xmlns:a16="http://schemas.microsoft.com/office/drawing/2014/main" id="{A52289C7-D33E-4910-9451-CB256F08B288}"/>
              </a:ext>
            </a:extLst>
          </p:cNvPr>
          <p:cNvSpPr/>
          <p:nvPr/>
        </p:nvSpPr>
        <p:spPr>
          <a:xfrm>
            <a:off x="2123209" y="2178635"/>
            <a:ext cx="7945582" cy="814683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b="1" dirty="0">
                <a:solidFill>
                  <a:schemeClr val="tx1"/>
                </a:solidFill>
                <a:latin typeface="Segoe UI" panose="020B0502040204020203" pitchFamily="34" charset="0"/>
                <a:ea typeface="Meiryo UI" panose="020B0604030504040204" pitchFamily="50" charset="-128"/>
                <a:cs typeface="Segoe UI" panose="020B0502040204020203" pitchFamily="34" charset="0"/>
              </a:rPr>
              <a:t>Multi-stream Neural Networks</a:t>
            </a:r>
            <a:r>
              <a:rPr kumimoji="1" lang="ja-JP" altLang="en-US" sz="3200" dirty="0">
                <a:solidFill>
                  <a:schemeClr val="tx1"/>
                </a:solidFill>
                <a:latin typeface="Segoe UI" panose="020B0502040204020203" pitchFamily="34" charset="0"/>
                <a:ea typeface="Meiryo UI" panose="020B0604030504040204" pitchFamily="50" charset="-128"/>
                <a:cs typeface="Segoe UI" panose="020B0502040204020203" pitchFamily="34" charset="0"/>
              </a:rPr>
              <a:t> を採用</a:t>
            </a:r>
          </a:p>
        </p:txBody>
      </p:sp>
      <p:grpSp>
        <p:nvGrpSpPr>
          <p:cNvPr id="63" name="グループ化 62">
            <a:extLst>
              <a:ext uri="{FF2B5EF4-FFF2-40B4-BE49-F238E27FC236}">
                <a16:creationId xmlns:a16="http://schemas.microsoft.com/office/drawing/2014/main" id="{4F2F377E-4AEE-4201-8AAD-F58D144EC927}"/>
              </a:ext>
            </a:extLst>
          </p:cNvPr>
          <p:cNvGrpSpPr/>
          <p:nvPr/>
        </p:nvGrpSpPr>
        <p:grpSpPr>
          <a:xfrm>
            <a:off x="1854987" y="3226043"/>
            <a:ext cx="8611421" cy="3495431"/>
            <a:chOff x="1273923" y="3268813"/>
            <a:chExt cx="8611421" cy="3495431"/>
          </a:xfrm>
        </p:grpSpPr>
        <p:sp>
          <p:nvSpPr>
            <p:cNvPr id="40" name="矢印: 右 39">
              <a:extLst>
                <a:ext uri="{FF2B5EF4-FFF2-40B4-BE49-F238E27FC236}">
                  <a16:creationId xmlns:a16="http://schemas.microsoft.com/office/drawing/2014/main" id="{251EC0C6-12F5-4E65-90A5-A263A78E0170}"/>
                </a:ext>
              </a:extLst>
            </p:cNvPr>
            <p:cNvSpPr/>
            <p:nvPr/>
          </p:nvSpPr>
          <p:spPr>
            <a:xfrm>
              <a:off x="2474699" y="4700119"/>
              <a:ext cx="2653388" cy="224138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矢印: 右 40">
              <a:extLst>
                <a:ext uri="{FF2B5EF4-FFF2-40B4-BE49-F238E27FC236}">
                  <a16:creationId xmlns:a16="http://schemas.microsoft.com/office/drawing/2014/main" id="{253AC39E-FF3C-421B-9EDD-36E3D4130FEE}"/>
                </a:ext>
              </a:extLst>
            </p:cNvPr>
            <p:cNvSpPr/>
            <p:nvPr/>
          </p:nvSpPr>
          <p:spPr>
            <a:xfrm>
              <a:off x="2474699" y="5689874"/>
              <a:ext cx="2653388" cy="224138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矢印: 右 38">
              <a:extLst>
                <a:ext uri="{FF2B5EF4-FFF2-40B4-BE49-F238E27FC236}">
                  <a16:creationId xmlns:a16="http://schemas.microsoft.com/office/drawing/2014/main" id="{0C0BC82B-20AF-4384-ACAD-00B7A42844B4}"/>
                </a:ext>
              </a:extLst>
            </p:cNvPr>
            <p:cNvSpPr/>
            <p:nvPr/>
          </p:nvSpPr>
          <p:spPr>
            <a:xfrm>
              <a:off x="2474699" y="3652444"/>
              <a:ext cx="2653388" cy="224138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71E550DB-FDB7-4188-A677-EA51BC437438}"/>
                </a:ext>
              </a:extLst>
            </p:cNvPr>
            <p:cNvGrpSpPr/>
            <p:nvPr/>
          </p:nvGrpSpPr>
          <p:grpSpPr>
            <a:xfrm>
              <a:off x="1273923" y="3268813"/>
              <a:ext cx="944785" cy="953816"/>
              <a:chOff x="2831793" y="1757"/>
              <a:chExt cx="3098683" cy="3128304"/>
            </a:xfrm>
          </p:grpSpPr>
          <p:pic>
            <p:nvPicPr>
              <p:cNvPr id="7" name="図 6" descr="手を挙げている女性&#10;&#10;中程度の精度で自動的に生成された説明">
                <a:extLst>
                  <a:ext uri="{FF2B5EF4-FFF2-40B4-BE49-F238E27FC236}">
                    <a16:creationId xmlns:a16="http://schemas.microsoft.com/office/drawing/2014/main" id="{4AB200D4-3850-4E90-81AB-1ADC296451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831793" y="1757"/>
                <a:ext cx="2438400" cy="243840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8" name="図 7" descr="手を挙げている女性&#10;&#10;中程度の精度で自動的に生成された説明">
                <a:extLst>
                  <a:ext uri="{FF2B5EF4-FFF2-40B4-BE49-F238E27FC236}">
                    <a16:creationId xmlns:a16="http://schemas.microsoft.com/office/drawing/2014/main" id="{000F3620-2B56-4897-8AB2-EF9B7FE3FC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161936" y="346710"/>
                <a:ext cx="2438401" cy="2438401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9" name="図 8" descr="手を挙げている女性&#10;&#10;中程度の精度で自動的に生成された説明">
                <a:extLst>
                  <a:ext uri="{FF2B5EF4-FFF2-40B4-BE49-F238E27FC236}">
                    <a16:creationId xmlns:a16="http://schemas.microsoft.com/office/drawing/2014/main" id="{F737010E-AD8E-46A8-B256-08DEFB556A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92075" y="691660"/>
                <a:ext cx="2438401" cy="2438401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</p:grp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5F4949B3-B495-440A-8F81-45445FA95059}"/>
                </a:ext>
              </a:extLst>
            </p:cNvPr>
            <p:cNvGrpSpPr/>
            <p:nvPr/>
          </p:nvGrpSpPr>
          <p:grpSpPr>
            <a:xfrm>
              <a:off x="1273923" y="4302278"/>
              <a:ext cx="930546" cy="930546"/>
              <a:chOff x="4854804" y="5521494"/>
              <a:chExt cx="1241196" cy="1241196"/>
            </a:xfrm>
          </p:grpSpPr>
          <p:pic>
            <p:nvPicPr>
              <p:cNvPr id="11" name="図 10" descr="人の手&#10;&#10;中程度の精度で自動的に生成された説明">
                <a:extLst>
                  <a:ext uri="{FF2B5EF4-FFF2-40B4-BE49-F238E27FC236}">
                    <a16:creationId xmlns:a16="http://schemas.microsoft.com/office/drawing/2014/main" id="{31B92354-75E4-470D-BA02-3765F77FEA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54804" y="5521494"/>
                <a:ext cx="936396" cy="936396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12" name="図 11" descr="人の手&#10;&#10;中程度の精度で自動的に生成された説明">
                <a:extLst>
                  <a:ext uri="{FF2B5EF4-FFF2-40B4-BE49-F238E27FC236}">
                    <a16:creationId xmlns:a16="http://schemas.microsoft.com/office/drawing/2014/main" id="{CA8B6BDD-2F5F-4B6B-A8EC-425025C8B5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07204" y="5673894"/>
                <a:ext cx="936396" cy="936396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13" name="図 12" descr="人の手&#10;&#10;中程度の精度で自動的に生成された説明">
                <a:extLst>
                  <a:ext uri="{FF2B5EF4-FFF2-40B4-BE49-F238E27FC236}">
                    <a16:creationId xmlns:a16="http://schemas.microsoft.com/office/drawing/2014/main" id="{0000EFE5-5AC2-4F60-A8FE-CCAE476CC8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59604" y="5826294"/>
                <a:ext cx="936396" cy="936396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</p:grpSp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E43229C5-B216-425A-B1D5-49346E5CD805}"/>
                </a:ext>
              </a:extLst>
            </p:cNvPr>
            <p:cNvGrpSpPr/>
            <p:nvPr/>
          </p:nvGrpSpPr>
          <p:grpSpPr>
            <a:xfrm>
              <a:off x="1273923" y="5328623"/>
              <a:ext cx="900948" cy="900948"/>
              <a:chOff x="7773970" y="5421842"/>
              <a:chExt cx="1340847" cy="1340847"/>
            </a:xfrm>
          </p:grpSpPr>
          <p:pic>
            <p:nvPicPr>
              <p:cNvPr id="15" name="図 14" descr="人, 男, 探す, 手 が含まれている画像&#10;&#10;自動的に生成された説明">
                <a:extLst>
                  <a:ext uri="{FF2B5EF4-FFF2-40B4-BE49-F238E27FC236}">
                    <a16:creationId xmlns:a16="http://schemas.microsoft.com/office/drawing/2014/main" id="{094ADCC6-E47A-4AE0-94E6-481520490C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73970" y="5421842"/>
                <a:ext cx="1036047" cy="1036047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16" name="図 15" descr="人, 男, 探す, 手 が含まれている画像&#10;&#10;自動的に生成された説明">
                <a:extLst>
                  <a:ext uri="{FF2B5EF4-FFF2-40B4-BE49-F238E27FC236}">
                    <a16:creationId xmlns:a16="http://schemas.microsoft.com/office/drawing/2014/main" id="{0FA42EA1-3AC9-4B6F-93EB-3ED47CAF06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926370" y="5574242"/>
                <a:ext cx="1036047" cy="1036047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17" name="図 16" descr="人, 男, 探す, 手 が含まれている画像&#10;&#10;自動的に生成された説明">
                <a:extLst>
                  <a:ext uri="{FF2B5EF4-FFF2-40B4-BE49-F238E27FC236}">
                    <a16:creationId xmlns:a16="http://schemas.microsoft.com/office/drawing/2014/main" id="{5DA2A49B-A391-4926-84F2-FBDFA8CF22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78770" y="5726642"/>
                <a:ext cx="1036047" cy="1036047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</p:grp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E8FDE156-65CA-4146-AC01-3CB448267B0C}"/>
                </a:ext>
              </a:extLst>
            </p:cNvPr>
            <p:cNvSpPr txBox="1"/>
            <p:nvPr/>
          </p:nvSpPr>
          <p:spPr>
            <a:xfrm rot="16200000">
              <a:off x="1397639" y="6278278"/>
              <a:ext cx="448712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ja-JP" sz="2800" dirty="0">
                  <a:latin typeface="Segoe UI" panose="020B0502040204020203" pitchFamily="34" charset="0"/>
                  <a:ea typeface="Meiryo UI" panose="020B0604030504040204" pitchFamily="50" charset="-128"/>
                </a:rPr>
                <a:t>…</a:t>
              </a:r>
              <a:endParaRPr kumimoji="1" lang="ja-JP" altLang="en-US" sz="2800" dirty="0">
                <a:latin typeface="Segoe UI" panose="020B0502040204020203" pitchFamily="34" charset="0"/>
                <a:ea typeface="Meiryo UI" panose="020B0604030504040204" pitchFamily="50" charset="-128"/>
              </a:endParaRPr>
            </a:p>
          </p:txBody>
        </p:sp>
        <p:sp>
          <p:nvSpPr>
            <p:cNvPr id="19" name="フローチャート: 代替処理 18">
              <a:extLst>
                <a:ext uri="{FF2B5EF4-FFF2-40B4-BE49-F238E27FC236}">
                  <a16:creationId xmlns:a16="http://schemas.microsoft.com/office/drawing/2014/main" id="{013CF7FB-8ADE-494F-864A-5DA975403816}"/>
                </a:ext>
              </a:extLst>
            </p:cNvPr>
            <p:cNvSpPr/>
            <p:nvPr/>
          </p:nvSpPr>
          <p:spPr>
            <a:xfrm>
              <a:off x="2977725" y="3338379"/>
              <a:ext cx="1651941" cy="814683"/>
            </a:xfrm>
            <a:prstGeom prst="flowChartAlternateProcess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4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ネットワーク</a:t>
              </a:r>
              <a:r>
                <a:rPr lang="en-US" altLang="ja-JP" sz="24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 1</a:t>
              </a:r>
              <a:endParaRPr kumimoji="1" lang="ja-JP" altLang="en-US" sz="2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0" name="フローチャート: 代替処理 19">
              <a:extLst>
                <a:ext uri="{FF2B5EF4-FFF2-40B4-BE49-F238E27FC236}">
                  <a16:creationId xmlns:a16="http://schemas.microsoft.com/office/drawing/2014/main" id="{BA2DF299-3B70-4541-A9AE-A08D6D08038D}"/>
                </a:ext>
              </a:extLst>
            </p:cNvPr>
            <p:cNvSpPr/>
            <p:nvPr/>
          </p:nvSpPr>
          <p:spPr>
            <a:xfrm>
              <a:off x="2977725" y="4366125"/>
              <a:ext cx="1651941" cy="814683"/>
            </a:xfrm>
            <a:prstGeom prst="flowChartAlternateProcess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4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ネットワーク</a:t>
              </a:r>
              <a:r>
                <a:rPr lang="en-US" altLang="ja-JP" sz="24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 2</a:t>
              </a:r>
              <a:endParaRPr kumimoji="1" lang="ja-JP" altLang="en-US" sz="2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1" name="フローチャート: 代替処理 20">
              <a:extLst>
                <a:ext uri="{FF2B5EF4-FFF2-40B4-BE49-F238E27FC236}">
                  <a16:creationId xmlns:a16="http://schemas.microsoft.com/office/drawing/2014/main" id="{7EAA4E82-12BF-4AC6-B9D3-D47106B2241D}"/>
                </a:ext>
              </a:extLst>
            </p:cNvPr>
            <p:cNvSpPr/>
            <p:nvPr/>
          </p:nvSpPr>
          <p:spPr>
            <a:xfrm>
              <a:off x="2977724" y="5371754"/>
              <a:ext cx="1651941" cy="814683"/>
            </a:xfrm>
            <a:prstGeom prst="flowChartAlternateProcess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4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ネットワーク</a:t>
              </a:r>
              <a:r>
                <a:rPr lang="en-US" altLang="ja-JP" sz="24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 3</a:t>
              </a:r>
              <a:endParaRPr kumimoji="1" lang="ja-JP" altLang="en-US" sz="2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A56405F3-C110-4F79-8CB1-ABCF5BE6834F}"/>
                </a:ext>
              </a:extLst>
            </p:cNvPr>
            <p:cNvSpPr txBox="1"/>
            <p:nvPr/>
          </p:nvSpPr>
          <p:spPr>
            <a:xfrm rot="16200000">
              <a:off x="3487696" y="6278278"/>
              <a:ext cx="448712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ja-JP" sz="2800" dirty="0">
                  <a:latin typeface="Segoe UI" panose="020B0502040204020203" pitchFamily="34" charset="0"/>
                  <a:ea typeface="Meiryo UI" panose="020B0604030504040204" pitchFamily="50" charset="-128"/>
                </a:rPr>
                <a:t>…</a:t>
              </a:r>
              <a:endParaRPr kumimoji="1" lang="ja-JP" altLang="en-US" sz="2800" dirty="0">
                <a:latin typeface="Segoe UI" panose="020B0502040204020203" pitchFamily="34" charset="0"/>
                <a:ea typeface="Meiryo UI" panose="020B0604030504040204" pitchFamily="50" charset="-128"/>
              </a:endParaRPr>
            </a:p>
          </p:txBody>
        </p:sp>
        <p:grpSp>
          <p:nvGrpSpPr>
            <p:cNvPr id="23" name="グループ化 22">
              <a:extLst>
                <a:ext uri="{FF2B5EF4-FFF2-40B4-BE49-F238E27FC236}">
                  <a16:creationId xmlns:a16="http://schemas.microsoft.com/office/drawing/2014/main" id="{A977D714-5CA5-42CB-9ABF-EAC2CCBE79DA}"/>
                </a:ext>
              </a:extLst>
            </p:cNvPr>
            <p:cNvGrpSpPr/>
            <p:nvPr/>
          </p:nvGrpSpPr>
          <p:grpSpPr>
            <a:xfrm>
              <a:off x="5274841" y="5480208"/>
              <a:ext cx="713117" cy="549636"/>
              <a:chOff x="6174705" y="3395294"/>
              <a:chExt cx="1041744" cy="802925"/>
            </a:xfrm>
          </p:grpSpPr>
          <p:cxnSp>
            <p:nvCxnSpPr>
              <p:cNvPr id="24" name="直線コネクタ 23">
                <a:extLst>
                  <a:ext uri="{FF2B5EF4-FFF2-40B4-BE49-F238E27FC236}">
                    <a16:creationId xmlns:a16="http://schemas.microsoft.com/office/drawing/2014/main" id="{08578EB9-FF64-4AD1-A695-3A3E64D7F0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74705" y="4198212"/>
                <a:ext cx="1041744" cy="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正方形/長方形 24">
                <a:extLst>
                  <a:ext uri="{FF2B5EF4-FFF2-40B4-BE49-F238E27FC236}">
                    <a16:creationId xmlns:a16="http://schemas.microsoft.com/office/drawing/2014/main" id="{39269292-6D8E-4B2A-906D-F7F480A6A53F}"/>
                  </a:ext>
                </a:extLst>
              </p:cNvPr>
              <p:cNvSpPr/>
              <p:nvPr/>
            </p:nvSpPr>
            <p:spPr>
              <a:xfrm>
                <a:off x="6325238" y="3395294"/>
                <a:ext cx="161364" cy="802919"/>
              </a:xfrm>
              <a:prstGeom prst="rect">
                <a:avLst/>
              </a:prstGeom>
              <a:solidFill>
                <a:schemeClr val="accent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dirty="0">
                  <a:solidFill>
                    <a:sysClr val="windowText" lastClr="000000"/>
                  </a:solidFill>
                  <a:latin typeface="Segoe UI" panose="020B0502040204020203" pitchFamily="34" charset="0"/>
                  <a:ea typeface="Meiryo UI" panose="020B0604030504040204" pitchFamily="50" charset="-128"/>
                </a:endParaRPr>
              </a:p>
            </p:txBody>
          </p:sp>
          <p:sp>
            <p:nvSpPr>
              <p:cNvPr id="26" name="正方形/長方形 25">
                <a:extLst>
                  <a:ext uri="{FF2B5EF4-FFF2-40B4-BE49-F238E27FC236}">
                    <a16:creationId xmlns:a16="http://schemas.microsoft.com/office/drawing/2014/main" id="{C8F715DA-39F5-4AA1-97A0-7A935C324887}"/>
                  </a:ext>
                </a:extLst>
              </p:cNvPr>
              <p:cNvSpPr/>
              <p:nvPr/>
            </p:nvSpPr>
            <p:spPr>
              <a:xfrm>
                <a:off x="6637136" y="3792155"/>
                <a:ext cx="161358" cy="406057"/>
              </a:xfrm>
              <a:prstGeom prst="rect">
                <a:avLst/>
              </a:prstGeom>
              <a:solidFill>
                <a:schemeClr val="accent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dirty="0">
                  <a:solidFill>
                    <a:sysClr val="windowText" lastClr="000000"/>
                  </a:solidFill>
                  <a:latin typeface="Segoe UI" panose="020B0502040204020203" pitchFamily="34" charset="0"/>
                  <a:ea typeface="Meiryo UI" panose="020B0604030504040204" pitchFamily="50" charset="-128"/>
                </a:endParaRPr>
              </a:p>
            </p:txBody>
          </p:sp>
          <p:sp>
            <p:nvSpPr>
              <p:cNvPr id="27" name="正方形/長方形 26">
                <a:extLst>
                  <a:ext uri="{FF2B5EF4-FFF2-40B4-BE49-F238E27FC236}">
                    <a16:creationId xmlns:a16="http://schemas.microsoft.com/office/drawing/2014/main" id="{75EBB3F2-D907-4D34-943A-BBB82AF5E5D1}"/>
                  </a:ext>
                </a:extLst>
              </p:cNvPr>
              <p:cNvSpPr/>
              <p:nvPr/>
            </p:nvSpPr>
            <p:spPr>
              <a:xfrm>
                <a:off x="6949032" y="3985155"/>
                <a:ext cx="161364" cy="213057"/>
              </a:xfrm>
              <a:prstGeom prst="rect">
                <a:avLst/>
              </a:prstGeom>
              <a:solidFill>
                <a:schemeClr val="accent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dirty="0">
                  <a:solidFill>
                    <a:sysClr val="windowText" lastClr="000000"/>
                  </a:solidFill>
                  <a:latin typeface="Segoe UI" panose="020B0502040204020203" pitchFamily="34" charset="0"/>
                  <a:ea typeface="Meiryo UI" panose="020B0604030504040204" pitchFamily="50" charset="-128"/>
                </a:endParaRPr>
              </a:p>
            </p:txBody>
          </p:sp>
        </p:grpSp>
        <p:grpSp>
          <p:nvGrpSpPr>
            <p:cNvPr id="28" name="グループ化 27">
              <a:extLst>
                <a:ext uri="{FF2B5EF4-FFF2-40B4-BE49-F238E27FC236}">
                  <a16:creationId xmlns:a16="http://schemas.microsoft.com/office/drawing/2014/main" id="{9367D770-6591-4AC6-B40E-20FA2076A1D7}"/>
                </a:ext>
              </a:extLst>
            </p:cNvPr>
            <p:cNvGrpSpPr/>
            <p:nvPr/>
          </p:nvGrpSpPr>
          <p:grpSpPr>
            <a:xfrm>
              <a:off x="5274846" y="3429000"/>
              <a:ext cx="713117" cy="549636"/>
              <a:chOff x="6174705" y="3395294"/>
              <a:chExt cx="1041744" cy="802925"/>
            </a:xfrm>
          </p:grpSpPr>
          <p:cxnSp>
            <p:nvCxnSpPr>
              <p:cNvPr id="29" name="直線コネクタ 28">
                <a:extLst>
                  <a:ext uri="{FF2B5EF4-FFF2-40B4-BE49-F238E27FC236}">
                    <a16:creationId xmlns:a16="http://schemas.microsoft.com/office/drawing/2014/main" id="{5D1619A1-10CA-4BA6-B0D0-ABF6097708D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74705" y="4198212"/>
                <a:ext cx="1041744" cy="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4FD6D76F-9658-4336-87AD-94447E0ECD6B}"/>
                  </a:ext>
                </a:extLst>
              </p:cNvPr>
              <p:cNvSpPr/>
              <p:nvPr/>
            </p:nvSpPr>
            <p:spPr>
              <a:xfrm>
                <a:off x="6325238" y="3395294"/>
                <a:ext cx="161364" cy="802919"/>
              </a:xfrm>
              <a:prstGeom prst="rect">
                <a:avLst/>
              </a:prstGeom>
              <a:solidFill>
                <a:schemeClr val="accent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dirty="0">
                  <a:solidFill>
                    <a:sysClr val="windowText" lastClr="000000"/>
                  </a:solidFill>
                  <a:latin typeface="Segoe UI" panose="020B0502040204020203" pitchFamily="34" charset="0"/>
                  <a:ea typeface="Meiryo UI" panose="020B0604030504040204" pitchFamily="50" charset="-128"/>
                </a:endParaRPr>
              </a:p>
            </p:txBody>
          </p:sp>
          <p:sp>
            <p:nvSpPr>
              <p:cNvPr id="31" name="正方形/長方形 30">
                <a:extLst>
                  <a:ext uri="{FF2B5EF4-FFF2-40B4-BE49-F238E27FC236}">
                    <a16:creationId xmlns:a16="http://schemas.microsoft.com/office/drawing/2014/main" id="{B716F670-1844-4470-8288-BD66AE20DEE4}"/>
                  </a:ext>
                </a:extLst>
              </p:cNvPr>
              <p:cNvSpPr/>
              <p:nvPr/>
            </p:nvSpPr>
            <p:spPr>
              <a:xfrm>
                <a:off x="6637135" y="3606553"/>
                <a:ext cx="161364" cy="591660"/>
              </a:xfrm>
              <a:prstGeom prst="rect">
                <a:avLst/>
              </a:prstGeom>
              <a:solidFill>
                <a:schemeClr val="accent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dirty="0">
                  <a:solidFill>
                    <a:sysClr val="windowText" lastClr="000000"/>
                  </a:solidFill>
                  <a:latin typeface="Segoe UI" panose="020B0502040204020203" pitchFamily="34" charset="0"/>
                  <a:ea typeface="Meiryo UI" panose="020B0604030504040204" pitchFamily="50" charset="-128"/>
                </a:endParaRPr>
              </a:p>
            </p:txBody>
          </p:sp>
          <p:sp>
            <p:nvSpPr>
              <p:cNvPr id="32" name="正方形/長方形 31">
                <a:extLst>
                  <a:ext uri="{FF2B5EF4-FFF2-40B4-BE49-F238E27FC236}">
                    <a16:creationId xmlns:a16="http://schemas.microsoft.com/office/drawing/2014/main" id="{53DFAC0C-1527-4709-AB39-351E9D8992EB}"/>
                  </a:ext>
                </a:extLst>
              </p:cNvPr>
              <p:cNvSpPr/>
              <p:nvPr/>
            </p:nvSpPr>
            <p:spPr>
              <a:xfrm>
                <a:off x="6949032" y="3985155"/>
                <a:ext cx="161364" cy="213057"/>
              </a:xfrm>
              <a:prstGeom prst="rect">
                <a:avLst/>
              </a:prstGeom>
              <a:solidFill>
                <a:schemeClr val="accent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dirty="0">
                  <a:solidFill>
                    <a:sysClr val="windowText" lastClr="000000"/>
                  </a:solidFill>
                  <a:latin typeface="Segoe UI" panose="020B0502040204020203" pitchFamily="34" charset="0"/>
                  <a:ea typeface="Meiryo UI" panose="020B0604030504040204" pitchFamily="50" charset="-128"/>
                </a:endParaRPr>
              </a:p>
            </p:txBody>
          </p:sp>
        </p:grpSp>
        <p:grpSp>
          <p:nvGrpSpPr>
            <p:cNvPr id="33" name="グループ化 32">
              <a:extLst>
                <a:ext uri="{FF2B5EF4-FFF2-40B4-BE49-F238E27FC236}">
                  <a16:creationId xmlns:a16="http://schemas.microsoft.com/office/drawing/2014/main" id="{DFE0D305-5E66-4E26-B43D-AF74441282E2}"/>
                </a:ext>
              </a:extLst>
            </p:cNvPr>
            <p:cNvGrpSpPr/>
            <p:nvPr/>
          </p:nvGrpSpPr>
          <p:grpSpPr>
            <a:xfrm>
              <a:off x="5290063" y="4545278"/>
              <a:ext cx="713117" cy="442560"/>
              <a:chOff x="6174705" y="3551714"/>
              <a:chExt cx="1041744" cy="646505"/>
            </a:xfrm>
          </p:grpSpPr>
          <p:cxnSp>
            <p:nvCxnSpPr>
              <p:cNvPr id="34" name="直線コネクタ 33">
                <a:extLst>
                  <a:ext uri="{FF2B5EF4-FFF2-40B4-BE49-F238E27FC236}">
                    <a16:creationId xmlns:a16="http://schemas.microsoft.com/office/drawing/2014/main" id="{AEA30845-1857-40C4-8523-55373713291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74705" y="4198212"/>
                <a:ext cx="1041744" cy="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正方形/長方形 34">
                <a:extLst>
                  <a:ext uri="{FF2B5EF4-FFF2-40B4-BE49-F238E27FC236}">
                    <a16:creationId xmlns:a16="http://schemas.microsoft.com/office/drawing/2014/main" id="{B4E58DDF-7716-4C83-BDE7-97327144BEEA}"/>
                  </a:ext>
                </a:extLst>
              </p:cNvPr>
              <p:cNvSpPr/>
              <p:nvPr/>
            </p:nvSpPr>
            <p:spPr>
              <a:xfrm>
                <a:off x="6325238" y="3551714"/>
                <a:ext cx="161363" cy="646498"/>
              </a:xfrm>
              <a:prstGeom prst="rect">
                <a:avLst/>
              </a:prstGeom>
              <a:solidFill>
                <a:schemeClr val="accent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dirty="0">
                  <a:solidFill>
                    <a:sysClr val="windowText" lastClr="000000"/>
                  </a:solidFill>
                  <a:latin typeface="Segoe UI" panose="020B0502040204020203" pitchFamily="34" charset="0"/>
                  <a:ea typeface="Meiryo UI" panose="020B0604030504040204" pitchFamily="50" charset="-128"/>
                </a:endParaRPr>
              </a:p>
            </p:txBody>
          </p:sp>
          <p:sp>
            <p:nvSpPr>
              <p:cNvPr id="36" name="正方形/長方形 35">
                <a:extLst>
                  <a:ext uri="{FF2B5EF4-FFF2-40B4-BE49-F238E27FC236}">
                    <a16:creationId xmlns:a16="http://schemas.microsoft.com/office/drawing/2014/main" id="{EBAB58DF-831F-4386-AE41-9C83FB71B1E8}"/>
                  </a:ext>
                </a:extLst>
              </p:cNvPr>
              <p:cNvSpPr/>
              <p:nvPr/>
            </p:nvSpPr>
            <p:spPr>
              <a:xfrm>
                <a:off x="6637135" y="3606553"/>
                <a:ext cx="161364" cy="591660"/>
              </a:xfrm>
              <a:prstGeom prst="rect">
                <a:avLst/>
              </a:prstGeom>
              <a:solidFill>
                <a:schemeClr val="accent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dirty="0">
                  <a:solidFill>
                    <a:sysClr val="windowText" lastClr="000000"/>
                  </a:solidFill>
                  <a:latin typeface="Segoe UI" panose="020B0502040204020203" pitchFamily="34" charset="0"/>
                  <a:ea typeface="Meiryo UI" panose="020B0604030504040204" pitchFamily="50" charset="-128"/>
                </a:endParaRPr>
              </a:p>
            </p:txBody>
          </p:sp>
          <p:sp>
            <p:nvSpPr>
              <p:cNvPr id="37" name="正方形/長方形 36">
                <a:extLst>
                  <a:ext uri="{FF2B5EF4-FFF2-40B4-BE49-F238E27FC236}">
                    <a16:creationId xmlns:a16="http://schemas.microsoft.com/office/drawing/2014/main" id="{46A1833F-BA97-458E-9B89-13BE264788BE}"/>
                  </a:ext>
                </a:extLst>
              </p:cNvPr>
              <p:cNvSpPr/>
              <p:nvPr/>
            </p:nvSpPr>
            <p:spPr>
              <a:xfrm>
                <a:off x="6949032" y="3985155"/>
                <a:ext cx="161364" cy="213057"/>
              </a:xfrm>
              <a:prstGeom prst="rect">
                <a:avLst/>
              </a:prstGeom>
              <a:solidFill>
                <a:schemeClr val="accent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dirty="0">
                  <a:solidFill>
                    <a:sysClr val="windowText" lastClr="000000"/>
                  </a:solidFill>
                  <a:latin typeface="Segoe UI" panose="020B0502040204020203" pitchFamily="34" charset="0"/>
                  <a:ea typeface="Meiryo UI" panose="020B0604030504040204" pitchFamily="50" charset="-128"/>
                </a:endParaRPr>
              </a:p>
            </p:txBody>
          </p:sp>
        </p:grp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DDC2ECEC-4781-4DC8-992A-FE6DF80B27B5}"/>
                </a:ext>
              </a:extLst>
            </p:cNvPr>
            <p:cNvSpPr txBox="1"/>
            <p:nvPr/>
          </p:nvSpPr>
          <p:spPr>
            <a:xfrm rot="16200000">
              <a:off x="5263991" y="6278278"/>
              <a:ext cx="448712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ja-JP" sz="2800" dirty="0">
                  <a:latin typeface="Segoe UI" panose="020B0502040204020203" pitchFamily="34" charset="0"/>
                  <a:ea typeface="Meiryo UI" panose="020B0604030504040204" pitchFamily="50" charset="-128"/>
                </a:rPr>
                <a:t>…</a:t>
              </a:r>
              <a:endParaRPr kumimoji="1" lang="ja-JP" altLang="en-US" sz="2800" dirty="0">
                <a:latin typeface="Segoe UI" panose="020B0502040204020203" pitchFamily="34" charset="0"/>
                <a:ea typeface="Meiryo UI" panose="020B0604030504040204" pitchFamily="50" charset="-128"/>
              </a:endParaRPr>
            </a:p>
          </p:txBody>
        </p:sp>
        <p:sp>
          <p:nvSpPr>
            <p:cNvPr id="42" name="フローチャート: 論理和 41">
              <a:extLst>
                <a:ext uri="{FF2B5EF4-FFF2-40B4-BE49-F238E27FC236}">
                  <a16:creationId xmlns:a16="http://schemas.microsoft.com/office/drawing/2014/main" id="{9F7578B0-8B38-44DD-8399-F399EAAE1F81}"/>
                </a:ext>
              </a:extLst>
            </p:cNvPr>
            <p:cNvSpPr/>
            <p:nvPr/>
          </p:nvSpPr>
          <p:spPr>
            <a:xfrm>
              <a:off x="6812228" y="5004310"/>
              <a:ext cx="542576" cy="529754"/>
            </a:xfrm>
            <a:prstGeom prst="flowChar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dirty="0">
                <a:solidFill>
                  <a:sysClr val="windowText" lastClr="000000"/>
                </a:solidFill>
                <a:latin typeface="Segoe UI" panose="020B0502040204020203" pitchFamily="34" charset="0"/>
                <a:ea typeface="Meiryo UI" panose="020B0604030504040204" pitchFamily="50" charset="-128"/>
              </a:endParaRPr>
            </a:p>
          </p:txBody>
        </p:sp>
        <p:cxnSp>
          <p:nvCxnSpPr>
            <p:cNvPr id="43" name="コネクタ: カギ線 42">
              <a:extLst>
                <a:ext uri="{FF2B5EF4-FFF2-40B4-BE49-F238E27FC236}">
                  <a16:creationId xmlns:a16="http://schemas.microsoft.com/office/drawing/2014/main" id="{D9DF275D-30FE-4BA2-8A79-75EF3A4E0B54}"/>
                </a:ext>
              </a:extLst>
            </p:cNvPr>
            <p:cNvCxnSpPr>
              <a:cxnSpLocks/>
              <a:endCxn id="42" idx="0"/>
            </p:cNvCxnSpPr>
            <p:nvPr/>
          </p:nvCxnSpPr>
          <p:spPr>
            <a:xfrm rot="16200000" flipH="1">
              <a:off x="5954842" y="3875636"/>
              <a:ext cx="1278122" cy="979225"/>
            </a:xfrm>
            <a:prstGeom prst="bentConnector3">
              <a:avLst>
                <a:gd name="adj1" fmla="val 602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コネクタ: カギ線 45">
              <a:extLst>
                <a:ext uri="{FF2B5EF4-FFF2-40B4-BE49-F238E27FC236}">
                  <a16:creationId xmlns:a16="http://schemas.microsoft.com/office/drawing/2014/main" id="{30F39B32-A417-4AC9-A93B-0DB391FCB807}"/>
                </a:ext>
              </a:extLst>
            </p:cNvPr>
            <p:cNvCxnSpPr>
              <a:cxnSpLocks/>
              <a:endCxn id="42" idx="0"/>
            </p:cNvCxnSpPr>
            <p:nvPr/>
          </p:nvCxnSpPr>
          <p:spPr>
            <a:xfrm>
              <a:off x="6160700" y="4766557"/>
              <a:ext cx="922816" cy="237753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コネクタ: カギ線 48">
              <a:extLst>
                <a:ext uri="{FF2B5EF4-FFF2-40B4-BE49-F238E27FC236}">
                  <a16:creationId xmlns:a16="http://schemas.microsoft.com/office/drawing/2014/main" id="{D29C0265-B1E5-45A3-B263-29A360127150}"/>
                </a:ext>
              </a:extLst>
            </p:cNvPr>
            <p:cNvCxnSpPr>
              <a:cxnSpLocks/>
              <a:endCxn id="42" idx="4"/>
            </p:cNvCxnSpPr>
            <p:nvPr/>
          </p:nvCxnSpPr>
          <p:spPr>
            <a:xfrm flipV="1">
              <a:off x="6176888" y="5534064"/>
              <a:ext cx="906628" cy="307817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F8B6D1AB-C2E8-41B2-A9F9-757B27B6A415}"/>
                </a:ext>
              </a:extLst>
            </p:cNvPr>
            <p:cNvSpPr txBox="1"/>
            <p:nvPr/>
          </p:nvSpPr>
          <p:spPr>
            <a:xfrm rot="16200000">
              <a:off x="6737856" y="6278278"/>
              <a:ext cx="448712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ja-JP" sz="2800" dirty="0">
                  <a:latin typeface="Segoe UI" panose="020B0502040204020203" pitchFamily="34" charset="0"/>
                  <a:ea typeface="Meiryo UI" panose="020B0604030504040204" pitchFamily="50" charset="-128"/>
                </a:rPr>
                <a:t>…</a:t>
              </a:r>
              <a:endParaRPr kumimoji="1" lang="ja-JP" altLang="en-US" sz="2800" dirty="0">
                <a:latin typeface="Segoe UI" panose="020B0502040204020203" pitchFamily="34" charset="0"/>
                <a:ea typeface="Meiryo UI" panose="020B0604030504040204" pitchFamily="50" charset="-128"/>
              </a:endParaRPr>
            </a:p>
          </p:txBody>
        </p:sp>
        <p:cxnSp>
          <p:nvCxnSpPr>
            <p:cNvPr id="57" name="直線矢印コネクタ 56">
              <a:extLst>
                <a:ext uri="{FF2B5EF4-FFF2-40B4-BE49-F238E27FC236}">
                  <a16:creationId xmlns:a16="http://schemas.microsoft.com/office/drawing/2014/main" id="{D4D27C72-6820-4A96-8D08-0AB41D19ED31}"/>
                </a:ext>
              </a:extLst>
            </p:cNvPr>
            <p:cNvCxnSpPr>
              <a:cxnSpLocks/>
              <a:endCxn id="42" idx="4"/>
            </p:cNvCxnSpPr>
            <p:nvPr/>
          </p:nvCxnSpPr>
          <p:spPr>
            <a:xfrm flipV="1">
              <a:off x="7083516" y="5534064"/>
              <a:ext cx="0" cy="78146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B2BA8D79-F567-4930-8849-6A8222B51427}"/>
                </a:ext>
              </a:extLst>
            </p:cNvPr>
            <p:cNvSpPr txBox="1"/>
            <p:nvPr/>
          </p:nvSpPr>
          <p:spPr>
            <a:xfrm>
              <a:off x="8267391" y="5075990"/>
              <a:ext cx="1617953" cy="4247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</a:pPr>
              <a:r>
                <a:rPr kumimoji="1" lang="ja-JP" altLang="en-US" sz="24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認識結果</a:t>
              </a:r>
            </a:p>
          </p:txBody>
        </p:sp>
        <p:sp>
          <p:nvSpPr>
            <p:cNvPr id="62" name="右矢印 9">
              <a:extLst>
                <a:ext uri="{FF2B5EF4-FFF2-40B4-BE49-F238E27FC236}">
                  <a16:creationId xmlns:a16="http://schemas.microsoft.com/office/drawing/2014/main" id="{43D22481-A465-4CE3-9B93-53357EFCC056}"/>
                </a:ext>
              </a:extLst>
            </p:cNvPr>
            <p:cNvSpPr/>
            <p:nvPr/>
          </p:nvSpPr>
          <p:spPr>
            <a:xfrm>
              <a:off x="7556301" y="5161238"/>
              <a:ext cx="684021" cy="254236"/>
            </a:xfrm>
            <a:prstGeom prst="rightArrow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dirty="0">
                <a:solidFill>
                  <a:sysClr val="windowText" lastClr="000000"/>
                </a:solidFill>
                <a:latin typeface="Segoe UI" panose="020B0502040204020203" pitchFamily="34" charset="0"/>
                <a:ea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8922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21FF7C1-EDAD-4EE7-8EAE-9A7168AD0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導入　</a:t>
            </a:r>
            <a:r>
              <a:rPr lang="ja-JP" altLang="en-US" sz="3600" dirty="0"/>
              <a:t>－研究目的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D168C8E-5831-41CE-B862-E94911994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05D0-D92D-49EF-9140-33A0789B8273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7" name="フローチャート: 代替処理 6">
            <a:extLst>
              <a:ext uri="{FF2B5EF4-FFF2-40B4-BE49-F238E27FC236}">
                <a16:creationId xmlns:a16="http://schemas.microsoft.com/office/drawing/2014/main" id="{28A1DBA4-500E-406E-930D-98BAD32CDC4C}"/>
              </a:ext>
            </a:extLst>
          </p:cNvPr>
          <p:cNvSpPr/>
          <p:nvPr/>
        </p:nvSpPr>
        <p:spPr>
          <a:xfrm>
            <a:off x="331668" y="1573509"/>
            <a:ext cx="11519647" cy="3097662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  <a:latin typeface="Segoe UI" panose="020B0502040204020203" pitchFamily="34" charset="0"/>
                <a:ea typeface="Meiryo UI" panose="020B0604030504040204" pitchFamily="50" charset="-128"/>
              </a:rPr>
              <a:t>Multi-stream</a:t>
            </a:r>
            <a:r>
              <a:rPr kumimoji="1" lang="ja-JP" altLang="en-US" sz="2800" dirty="0">
                <a:solidFill>
                  <a:schemeClr val="tx1"/>
                </a:solidFill>
                <a:latin typeface="Segoe UI" panose="020B0502040204020203" pitchFamily="34" charset="0"/>
                <a:ea typeface="Meiryo UI" panose="020B0604030504040204" pitchFamily="50" charset="-128"/>
              </a:rPr>
              <a:t>構造のモデルの提案</a:t>
            </a:r>
          </a:p>
        </p:txBody>
      </p:sp>
      <p:sp>
        <p:nvSpPr>
          <p:cNvPr id="8" name="フローチャート: 代替処理 7">
            <a:extLst>
              <a:ext uri="{FF2B5EF4-FFF2-40B4-BE49-F238E27FC236}">
                <a16:creationId xmlns:a16="http://schemas.microsoft.com/office/drawing/2014/main" id="{1AD9907D-BCB0-4A7B-8D6D-38A3BF401D3A}"/>
              </a:ext>
            </a:extLst>
          </p:cNvPr>
          <p:cNvSpPr/>
          <p:nvPr/>
        </p:nvSpPr>
        <p:spPr>
          <a:xfrm>
            <a:off x="1305669" y="5313212"/>
            <a:ext cx="9710057" cy="775763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手話単語認識精度の向上</a:t>
            </a:r>
            <a:endParaRPr kumimoji="1" lang="ja-JP" altLang="en-US" sz="2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矢印: 下 8">
            <a:extLst>
              <a:ext uri="{FF2B5EF4-FFF2-40B4-BE49-F238E27FC236}">
                <a16:creationId xmlns:a16="http://schemas.microsoft.com/office/drawing/2014/main" id="{E2DA0897-86C0-44B1-8663-2692D0D7298C}"/>
              </a:ext>
            </a:extLst>
          </p:cNvPr>
          <p:cNvSpPr/>
          <p:nvPr/>
        </p:nvSpPr>
        <p:spPr>
          <a:xfrm>
            <a:off x="5736771" y="4752506"/>
            <a:ext cx="718457" cy="49560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4FC54C6-B5CC-445D-A721-86D053B9B2DB}"/>
              </a:ext>
            </a:extLst>
          </p:cNvPr>
          <p:cNvSpPr/>
          <p:nvPr/>
        </p:nvSpPr>
        <p:spPr>
          <a:xfrm>
            <a:off x="665018" y="2275114"/>
            <a:ext cx="10991362" cy="576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solidFill>
                  <a:schemeClr val="tx1"/>
                </a:solidFill>
                <a:latin typeface="Segoe UI" panose="020B0502040204020203" pitchFamily="34" charset="0"/>
                <a:ea typeface="Meiryo UI" panose="020B0604030504040204" pitchFamily="50" charset="-128"/>
              </a:rPr>
              <a:t>A. </a:t>
            </a:r>
            <a:r>
              <a:rPr kumimoji="1" lang="ja-JP" altLang="en-US" sz="2400" dirty="0">
                <a:solidFill>
                  <a:schemeClr val="tx1"/>
                </a:solidFill>
                <a:latin typeface="Segoe UI" panose="020B0502040204020203" pitchFamily="34" charset="0"/>
                <a:ea typeface="Meiryo UI" panose="020B0604030504040204" pitchFamily="50" charset="-128"/>
              </a:rPr>
              <a:t>従来の</a:t>
            </a:r>
            <a:r>
              <a:rPr kumimoji="1" lang="en-US" altLang="ja-JP" sz="2400" dirty="0">
                <a:solidFill>
                  <a:schemeClr val="tx1"/>
                </a:solidFill>
                <a:latin typeface="Segoe UI" panose="020B0502040204020203" pitchFamily="34" charset="0"/>
                <a:ea typeface="Meiryo UI" panose="020B0604030504040204" pitchFamily="50" charset="-128"/>
              </a:rPr>
              <a:t>I3D</a:t>
            </a:r>
            <a:r>
              <a:rPr kumimoji="1" lang="ja-JP" altLang="en-US" sz="2400" dirty="0">
                <a:solidFill>
                  <a:schemeClr val="tx1"/>
                </a:solidFill>
                <a:latin typeface="Segoe UI" panose="020B0502040204020203" pitchFamily="34" charset="0"/>
                <a:ea typeface="Meiryo UI" panose="020B0604030504040204" pitchFamily="50" charset="-128"/>
              </a:rPr>
              <a:t>ネットワーク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4C94DF5-BE62-454A-9E8E-6E6309068F3F}"/>
              </a:ext>
            </a:extLst>
          </p:cNvPr>
          <p:cNvSpPr/>
          <p:nvPr/>
        </p:nvSpPr>
        <p:spPr>
          <a:xfrm>
            <a:off x="665017" y="3104302"/>
            <a:ext cx="10991362" cy="576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solidFill>
                  <a:schemeClr val="tx1"/>
                </a:solidFill>
                <a:latin typeface="Segoe UI" panose="020B0502040204020203" pitchFamily="34" charset="0"/>
                <a:ea typeface="Meiryo UI" panose="020B0604030504040204" pitchFamily="50" charset="-128"/>
              </a:rPr>
              <a:t>B. </a:t>
            </a:r>
            <a:r>
              <a:rPr kumimoji="1" lang="ja-JP" altLang="en-US" sz="2400" dirty="0">
                <a:solidFill>
                  <a:schemeClr val="tx1"/>
                </a:solidFill>
                <a:latin typeface="Segoe UI" panose="020B0502040204020203" pitchFamily="34" charset="0"/>
                <a:ea typeface="Meiryo UI" panose="020B0604030504040204" pitchFamily="50" charset="-128"/>
              </a:rPr>
              <a:t>局所領域画像を入力するストリーム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C944C96A-B5C7-447B-9EBC-2914BE2C16B3}"/>
              </a:ext>
            </a:extLst>
          </p:cNvPr>
          <p:cNvSpPr/>
          <p:nvPr/>
        </p:nvSpPr>
        <p:spPr>
          <a:xfrm>
            <a:off x="665018" y="3933490"/>
            <a:ext cx="10991362" cy="576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solidFill>
                  <a:schemeClr val="tx1"/>
                </a:solidFill>
                <a:latin typeface="Segoe UI" panose="020B0502040204020203" pitchFamily="34" charset="0"/>
                <a:ea typeface="Meiryo UI" panose="020B0604030504040204" pitchFamily="50" charset="-128"/>
              </a:rPr>
              <a:t>C. </a:t>
            </a:r>
            <a:r>
              <a:rPr kumimoji="1" lang="ja-JP" altLang="en-US" sz="2400" dirty="0">
                <a:solidFill>
                  <a:schemeClr val="tx1"/>
                </a:solidFill>
                <a:latin typeface="Segoe UI" panose="020B0502040204020203" pitchFamily="34" charset="0"/>
                <a:ea typeface="Meiryo UI" panose="020B0604030504040204" pitchFamily="50" charset="-128"/>
              </a:rPr>
              <a:t>骨格情報を入力するストリーム</a:t>
            </a:r>
          </a:p>
        </p:txBody>
      </p:sp>
      <p:sp>
        <p:nvSpPr>
          <p:cNvPr id="14" name="加算記号 13">
            <a:extLst>
              <a:ext uri="{FF2B5EF4-FFF2-40B4-BE49-F238E27FC236}">
                <a16:creationId xmlns:a16="http://schemas.microsoft.com/office/drawing/2014/main" id="{21D73927-285C-49DA-B843-1E79A27BB542}"/>
              </a:ext>
            </a:extLst>
          </p:cNvPr>
          <p:cNvSpPr/>
          <p:nvPr/>
        </p:nvSpPr>
        <p:spPr>
          <a:xfrm>
            <a:off x="5965371" y="2852057"/>
            <a:ext cx="252245" cy="252245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加算記号 14">
            <a:extLst>
              <a:ext uri="{FF2B5EF4-FFF2-40B4-BE49-F238E27FC236}">
                <a16:creationId xmlns:a16="http://schemas.microsoft.com/office/drawing/2014/main" id="{35F24E1E-F648-4706-A1B7-6784358BB2A5}"/>
              </a:ext>
            </a:extLst>
          </p:cNvPr>
          <p:cNvSpPr/>
          <p:nvPr/>
        </p:nvSpPr>
        <p:spPr>
          <a:xfrm>
            <a:off x="5965370" y="3681245"/>
            <a:ext cx="252245" cy="252245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D8EA7DA3-1CAF-477A-B005-54FD5B61AF0C}"/>
              </a:ext>
            </a:extLst>
          </p:cNvPr>
          <p:cNvGrpSpPr/>
          <p:nvPr/>
        </p:nvGrpSpPr>
        <p:grpSpPr>
          <a:xfrm>
            <a:off x="8984431" y="2114375"/>
            <a:ext cx="822473" cy="830335"/>
            <a:chOff x="2831793" y="1757"/>
            <a:chExt cx="3098683" cy="3128304"/>
          </a:xfrm>
        </p:grpSpPr>
        <p:pic>
          <p:nvPicPr>
            <p:cNvPr id="16" name="図 15" descr="手を挙げている女性&#10;&#10;中程度の精度で自動的に生成された説明">
              <a:extLst>
                <a:ext uri="{FF2B5EF4-FFF2-40B4-BE49-F238E27FC236}">
                  <a16:creationId xmlns:a16="http://schemas.microsoft.com/office/drawing/2014/main" id="{190EA5F4-FC22-4349-BED4-931824DB01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31793" y="1757"/>
              <a:ext cx="2438400" cy="24384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7" name="図 16" descr="手を挙げている女性&#10;&#10;中程度の精度で自動的に生成された説明">
              <a:extLst>
                <a:ext uri="{FF2B5EF4-FFF2-40B4-BE49-F238E27FC236}">
                  <a16:creationId xmlns:a16="http://schemas.microsoft.com/office/drawing/2014/main" id="{54D26585-335B-43DF-BD0A-7B2B3F7012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61936" y="346710"/>
              <a:ext cx="2438401" cy="243840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8" name="図 17" descr="手を挙げている女性&#10;&#10;中程度の精度で自動的に生成された説明">
              <a:extLst>
                <a:ext uri="{FF2B5EF4-FFF2-40B4-BE49-F238E27FC236}">
                  <a16:creationId xmlns:a16="http://schemas.microsoft.com/office/drawing/2014/main" id="{F231AF89-F948-4D55-B50C-AFD28BA41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92075" y="691660"/>
              <a:ext cx="2438401" cy="243840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2AB7D89E-D2C0-4BBE-8ACE-F8966065213F}"/>
              </a:ext>
            </a:extLst>
          </p:cNvPr>
          <p:cNvGrpSpPr/>
          <p:nvPr/>
        </p:nvGrpSpPr>
        <p:grpSpPr>
          <a:xfrm>
            <a:off x="10862919" y="3038314"/>
            <a:ext cx="782286" cy="782286"/>
            <a:chOff x="1907358" y="2655745"/>
            <a:chExt cx="1099793" cy="1099793"/>
          </a:xfrm>
        </p:grpSpPr>
        <p:pic>
          <p:nvPicPr>
            <p:cNvPr id="20" name="図 19" descr="男性の顔&#10;&#10;自動的に生成された説明">
              <a:extLst>
                <a:ext uri="{FF2B5EF4-FFF2-40B4-BE49-F238E27FC236}">
                  <a16:creationId xmlns:a16="http://schemas.microsoft.com/office/drawing/2014/main" id="{B618E910-50DD-47BB-B75A-5BE250EED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7358" y="2655745"/>
              <a:ext cx="794993" cy="79499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21" name="図 20" descr="男性の顔&#10;&#10;自動的に生成された説明">
              <a:extLst>
                <a:ext uri="{FF2B5EF4-FFF2-40B4-BE49-F238E27FC236}">
                  <a16:creationId xmlns:a16="http://schemas.microsoft.com/office/drawing/2014/main" id="{B3823C03-2738-4BCE-BB8F-F3D45C531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59758" y="2808145"/>
              <a:ext cx="794993" cy="79499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22" name="図 21" descr="男性の顔&#10;&#10;自動的に生成された説明">
              <a:extLst>
                <a:ext uri="{FF2B5EF4-FFF2-40B4-BE49-F238E27FC236}">
                  <a16:creationId xmlns:a16="http://schemas.microsoft.com/office/drawing/2014/main" id="{C227405A-217D-43D2-9061-733BAE4CF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12158" y="2960545"/>
              <a:ext cx="794993" cy="79499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7E011E56-5ADC-4735-A47C-9FCE851DA277}"/>
              </a:ext>
            </a:extLst>
          </p:cNvPr>
          <p:cNvGrpSpPr/>
          <p:nvPr/>
        </p:nvGrpSpPr>
        <p:grpSpPr>
          <a:xfrm>
            <a:off x="9021613" y="3037365"/>
            <a:ext cx="785292" cy="785292"/>
            <a:chOff x="4854804" y="5521494"/>
            <a:chExt cx="1241196" cy="1241196"/>
          </a:xfrm>
        </p:grpSpPr>
        <p:pic>
          <p:nvPicPr>
            <p:cNvPr id="24" name="図 23" descr="人の手&#10;&#10;中程度の精度で自動的に生成された説明">
              <a:extLst>
                <a:ext uri="{FF2B5EF4-FFF2-40B4-BE49-F238E27FC236}">
                  <a16:creationId xmlns:a16="http://schemas.microsoft.com/office/drawing/2014/main" id="{DAC1926C-BE3F-4D81-8724-2666AC71C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4804" y="5521494"/>
              <a:ext cx="936396" cy="93639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25" name="図 24" descr="人の手&#10;&#10;中程度の精度で自動的に生成された説明">
              <a:extLst>
                <a:ext uri="{FF2B5EF4-FFF2-40B4-BE49-F238E27FC236}">
                  <a16:creationId xmlns:a16="http://schemas.microsoft.com/office/drawing/2014/main" id="{19A84CA5-D606-4128-B055-E24DF99E2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7204" y="5673894"/>
              <a:ext cx="936396" cy="93639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26" name="図 25" descr="人の手&#10;&#10;中程度の精度で自動的に生成された説明">
              <a:extLst>
                <a:ext uri="{FF2B5EF4-FFF2-40B4-BE49-F238E27FC236}">
                  <a16:creationId xmlns:a16="http://schemas.microsoft.com/office/drawing/2014/main" id="{8B3916B0-8A75-4E4E-9523-566168FAD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604" y="5826294"/>
              <a:ext cx="936396" cy="93639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D488EDF3-7BEE-4C69-AB41-49B0D740F35C}"/>
              </a:ext>
            </a:extLst>
          </p:cNvPr>
          <p:cNvGrpSpPr/>
          <p:nvPr/>
        </p:nvGrpSpPr>
        <p:grpSpPr>
          <a:xfrm>
            <a:off x="9946870" y="3033683"/>
            <a:ext cx="779819" cy="779819"/>
            <a:chOff x="7773970" y="5421842"/>
            <a:chExt cx="1340847" cy="1340847"/>
          </a:xfrm>
        </p:grpSpPr>
        <p:pic>
          <p:nvPicPr>
            <p:cNvPr id="28" name="図 27" descr="人, 男, 探す, 手 が含まれている画像&#10;&#10;自動的に生成された説明">
              <a:extLst>
                <a:ext uri="{FF2B5EF4-FFF2-40B4-BE49-F238E27FC236}">
                  <a16:creationId xmlns:a16="http://schemas.microsoft.com/office/drawing/2014/main" id="{6480AE49-8F06-4764-B877-5A71AD386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3970" y="5421842"/>
              <a:ext cx="1036047" cy="103604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29" name="図 28" descr="人, 男, 探す, 手 が含まれている画像&#10;&#10;自動的に生成された説明">
              <a:extLst>
                <a:ext uri="{FF2B5EF4-FFF2-40B4-BE49-F238E27FC236}">
                  <a16:creationId xmlns:a16="http://schemas.microsoft.com/office/drawing/2014/main" id="{D82DFBF0-1B1D-4386-AF67-7AC1724AA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6370" y="5574242"/>
              <a:ext cx="1036047" cy="103604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30" name="図 29" descr="人, 男, 探す, 手 が含まれている画像&#10;&#10;自動的に生成された説明">
              <a:extLst>
                <a:ext uri="{FF2B5EF4-FFF2-40B4-BE49-F238E27FC236}">
                  <a16:creationId xmlns:a16="http://schemas.microsoft.com/office/drawing/2014/main" id="{57EECA37-3159-4E49-B294-50DB96C63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8770" y="5726642"/>
              <a:ext cx="1036047" cy="103604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26F37B45-89BB-4A6C-98A4-6B6DBA345ED5}"/>
              </a:ext>
            </a:extLst>
          </p:cNvPr>
          <p:cNvGrpSpPr/>
          <p:nvPr/>
        </p:nvGrpSpPr>
        <p:grpSpPr>
          <a:xfrm>
            <a:off x="9021613" y="3854126"/>
            <a:ext cx="802753" cy="775763"/>
            <a:chOff x="2677083" y="3599623"/>
            <a:chExt cx="1263321" cy="1263321"/>
          </a:xfrm>
        </p:grpSpPr>
        <p:grpSp>
          <p:nvGrpSpPr>
            <p:cNvPr id="32" name="グループ化 31">
              <a:extLst>
                <a:ext uri="{FF2B5EF4-FFF2-40B4-BE49-F238E27FC236}">
                  <a16:creationId xmlns:a16="http://schemas.microsoft.com/office/drawing/2014/main" id="{D69998D7-0E19-4AEB-990C-10203B2D8D05}"/>
                </a:ext>
              </a:extLst>
            </p:cNvPr>
            <p:cNvGrpSpPr/>
            <p:nvPr/>
          </p:nvGrpSpPr>
          <p:grpSpPr>
            <a:xfrm>
              <a:off x="2677083" y="3599623"/>
              <a:ext cx="958521" cy="958521"/>
              <a:chOff x="2677083" y="2120943"/>
              <a:chExt cx="2437201" cy="2437201"/>
            </a:xfrm>
          </p:grpSpPr>
          <p:sp>
            <p:nvSpPr>
              <p:cNvPr id="85" name="正方形/長方形 84">
                <a:extLst>
                  <a:ext uri="{FF2B5EF4-FFF2-40B4-BE49-F238E27FC236}">
                    <a16:creationId xmlns:a16="http://schemas.microsoft.com/office/drawing/2014/main" id="{FBF0EC7E-8282-4B99-8FDA-09AD5C0C5B94}"/>
                  </a:ext>
                </a:extLst>
              </p:cNvPr>
              <p:cNvSpPr/>
              <p:nvPr/>
            </p:nvSpPr>
            <p:spPr>
              <a:xfrm>
                <a:off x="2677083" y="2120943"/>
                <a:ext cx="2437201" cy="243720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grpSp>
            <p:nvGrpSpPr>
              <p:cNvPr id="86" name="グループ化 85">
                <a:extLst>
                  <a:ext uri="{FF2B5EF4-FFF2-40B4-BE49-F238E27FC236}">
                    <a16:creationId xmlns:a16="http://schemas.microsoft.com/office/drawing/2014/main" id="{383E947D-39FB-4CC4-A7F5-7A9EA160141B}"/>
                  </a:ext>
                </a:extLst>
              </p:cNvPr>
              <p:cNvGrpSpPr/>
              <p:nvPr/>
            </p:nvGrpSpPr>
            <p:grpSpPr>
              <a:xfrm>
                <a:off x="2818511" y="2586534"/>
                <a:ext cx="2015545" cy="1645918"/>
                <a:chOff x="2818511" y="2586534"/>
                <a:chExt cx="2015545" cy="1645918"/>
              </a:xfrm>
            </p:grpSpPr>
            <p:sp>
              <p:nvSpPr>
                <p:cNvPr id="87" name="楕円 86">
                  <a:extLst>
                    <a:ext uri="{FF2B5EF4-FFF2-40B4-BE49-F238E27FC236}">
                      <a16:creationId xmlns:a16="http://schemas.microsoft.com/office/drawing/2014/main" id="{27FB4843-9190-4E63-903B-DB13A81976D1}"/>
                    </a:ext>
                  </a:extLst>
                </p:cNvPr>
                <p:cNvSpPr/>
                <p:nvPr/>
              </p:nvSpPr>
              <p:spPr>
                <a:xfrm>
                  <a:off x="4464247" y="3276302"/>
                  <a:ext cx="55987" cy="55987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8" name="楕円 87">
                  <a:extLst>
                    <a:ext uri="{FF2B5EF4-FFF2-40B4-BE49-F238E27FC236}">
                      <a16:creationId xmlns:a16="http://schemas.microsoft.com/office/drawing/2014/main" id="{4B49AB65-5BC9-4A8A-B5DA-B66711138999}"/>
                    </a:ext>
                  </a:extLst>
                </p:cNvPr>
                <p:cNvSpPr/>
                <p:nvPr/>
              </p:nvSpPr>
              <p:spPr>
                <a:xfrm>
                  <a:off x="2818511" y="3574600"/>
                  <a:ext cx="55987" cy="5598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9" name="楕円 88">
                  <a:extLst>
                    <a:ext uri="{FF2B5EF4-FFF2-40B4-BE49-F238E27FC236}">
                      <a16:creationId xmlns:a16="http://schemas.microsoft.com/office/drawing/2014/main" id="{FBA19CCC-90D3-47C2-BC95-E1DAC1ABD6E7}"/>
                    </a:ext>
                  </a:extLst>
                </p:cNvPr>
                <p:cNvSpPr/>
                <p:nvPr/>
              </p:nvSpPr>
              <p:spPr>
                <a:xfrm>
                  <a:off x="4778069" y="3518613"/>
                  <a:ext cx="55987" cy="559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0" name="楕円 89">
                  <a:extLst>
                    <a:ext uri="{FF2B5EF4-FFF2-40B4-BE49-F238E27FC236}">
                      <a16:creationId xmlns:a16="http://schemas.microsoft.com/office/drawing/2014/main" id="{1E7B176D-0216-4229-8304-9435B4F302BE}"/>
                    </a:ext>
                  </a:extLst>
                </p:cNvPr>
                <p:cNvSpPr/>
                <p:nvPr/>
              </p:nvSpPr>
              <p:spPr>
                <a:xfrm>
                  <a:off x="3622163" y="2742079"/>
                  <a:ext cx="55987" cy="55987"/>
                </a:xfrm>
                <a:prstGeom prst="ellipse">
                  <a:avLst/>
                </a:prstGeom>
                <a:solidFill>
                  <a:srgbClr val="FF66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1" name="直線コネクタ 90">
                  <a:extLst>
                    <a:ext uri="{FF2B5EF4-FFF2-40B4-BE49-F238E27FC236}">
                      <a16:creationId xmlns:a16="http://schemas.microsoft.com/office/drawing/2014/main" id="{E10B08C0-6E88-435D-89EB-46E9785E767B}"/>
                    </a:ext>
                  </a:extLst>
                </p:cNvPr>
                <p:cNvCxnSpPr>
                  <a:cxnSpLocks/>
                  <a:stCxn id="93" idx="3"/>
                  <a:endCxn id="94" idx="3"/>
                </p:cNvCxnSpPr>
                <p:nvPr/>
              </p:nvCxnSpPr>
              <p:spPr>
                <a:xfrm flipV="1">
                  <a:off x="3078654" y="3359947"/>
                  <a:ext cx="433902" cy="689345"/>
                </a:xfrm>
                <a:prstGeom prst="line">
                  <a:avLst/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直線コネクタ 91">
                  <a:extLst>
                    <a:ext uri="{FF2B5EF4-FFF2-40B4-BE49-F238E27FC236}">
                      <a16:creationId xmlns:a16="http://schemas.microsoft.com/office/drawing/2014/main" id="{133570A3-97C5-461F-A051-929294E23A18}"/>
                    </a:ext>
                  </a:extLst>
                </p:cNvPr>
                <p:cNvCxnSpPr>
                  <a:cxnSpLocks/>
                  <a:stCxn id="93" idx="4"/>
                  <a:endCxn id="88" idx="1"/>
                </p:cNvCxnSpPr>
                <p:nvPr/>
              </p:nvCxnSpPr>
              <p:spPr>
                <a:xfrm flipH="1" flipV="1">
                  <a:off x="2826710" y="3582799"/>
                  <a:ext cx="271738" cy="474692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3" name="楕円 92">
                  <a:extLst>
                    <a:ext uri="{FF2B5EF4-FFF2-40B4-BE49-F238E27FC236}">
                      <a16:creationId xmlns:a16="http://schemas.microsoft.com/office/drawing/2014/main" id="{6E7FEB04-0C26-448F-90A1-7AE37354CB20}"/>
                    </a:ext>
                  </a:extLst>
                </p:cNvPr>
                <p:cNvSpPr/>
                <p:nvPr/>
              </p:nvSpPr>
              <p:spPr>
                <a:xfrm>
                  <a:off x="3070455" y="4001504"/>
                  <a:ext cx="55987" cy="55987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4" name="楕円 93">
                  <a:extLst>
                    <a:ext uri="{FF2B5EF4-FFF2-40B4-BE49-F238E27FC236}">
                      <a16:creationId xmlns:a16="http://schemas.microsoft.com/office/drawing/2014/main" id="{0EF7FBFA-36F1-474F-927F-B95F394BE708}"/>
                    </a:ext>
                  </a:extLst>
                </p:cNvPr>
                <p:cNvSpPr/>
                <p:nvPr/>
              </p:nvSpPr>
              <p:spPr>
                <a:xfrm>
                  <a:off x="3504356" y="3312159"/>
                  <a:ext cx="55987" cy="55987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5" name="直線コネクタ 94">
                  <a:extLst>
                    <a:ext uri="{FF2B5EF4-FFF2-40B4-BE49-F238E27FC236}">
                      <a16:creationId xmlns:a16="http://schemas.microsoft.com/office/drawing/2014/main" id="{A83CF7D1-EA29-4975-A6B3-D90502F3D7D4}"/>
                    </a:ext>
                  </a:extLst>
                </p:cNvPr>
                <p:cNvCxnSpPr>
                  <a:cxnSpLocks/>
                  <a:stCxn id="97" idx="4"/>
                  <a:endCxn id="89" idx="0"/>
                </p:cNvCxnSpPr>
                <p:nvPr/>
              </p:nvCxnSpPr>
              <p:spPr>
                <a:xfrm flipV="1">
                  <a:off x="4778070" y="3518613"/>
                  <a:ext cx="27994" cy="713839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直線コネクタ 95">
                  <a:extLst>
                    <a:ext uri="{FF2B5EF4-FFF2-40B4-BE49-F238E27FC236}">
                      <a16:creationId xmlns:a16="http://schemas.microsoft.com/office/drawing/2014/main" id="{76FA22CF-5F93-4F19-AEC8-F441F2136849}"/>
                    </a:ext>
                  </a:extLst>
                </p:cNvPr>
                <p:cNvCxnSpPr>
                  <a:cxnSpLocks/>
                  <a:stCxn id="87" idx="4"/>
                  <a:endCxn id="97" idx="4"/>
                </p:cNvCxnSpPr>
                <p:nvPr/>
              </p:nvCxnSpPr>
              <p:spPr>
                <a:xfrm>
                  <a:off x="4492241" y="3332290"/>
                  <a:ext cx="285829" cy="900162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7" name="楕円 96">
                  <a:extLst>
                    <a:ext uri="{FF2B5EF4-FFF2-40B4-BE49-F238E27FC236}">
                      <a16:creationId xmlns:a16="http://schemas.microsoft.com/office/drawing/2014/main" id="{0FBE5502-9884-4007-BD9F-AA3D4BB863A2}"/>
                    </a:ext>
                  </a:extLst>
                </p:cNvPr>
                <p:cNvSpPr/>
                <p:nvPr/>
              </p:nvSpPr>
              <p:spPr>
                <a:xfrm>
                  <a:off x="4750076" y="4176464"/>
                  <a:ext cx="55987" cy="55987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98" name="直線コネクタ 97">
                  <a:extLst>
                    <a:ext uri="{FF2B5EF4-FFF2-40B4-BE49-F238E27FC236}">
                      <a16:creationId xmlns:a16="http://schemas.microsoft.com/office/drawing/2014/main" id="{1F8F8685-1B47-40B3-9D90-1C2154643859}"/>
                    </a:ext>
                  </a:extLst>
                </p:cNvPr>
                <p:cNvCxnSpPr>
                  <a:cxnSpLocks/>
                  <a:stCxn id="87" idx="6"/>
                  <a:endCxn id="101" idx="2"/>
                </p:cNvCxnSpPr>
                <p:nvPr/>
              </p:nvCxnSpPr>
              <p:spPr>
                <a:xfrm flipH="1" flipV="1">
                  <a:off x="3923679" y="3220597"/>
                  <a:ext cx="596556" cy="83699"/>
                </a:xfrm>
                <a:prstGeom prst="line">
                  <a:avLst/>
                </a:prstGeom>
                <a:ln w="38100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直線コネクタ 98">
                  <a:extLst>
                    <a:ext uri="{FF2B5EF4-FFF2-40B4-BE49-F238E27FC236}">
                      <a16:creationId xmlns:a16="http://schemas.microsoft.com/office/drawing/2014/main" id="{4A0889ED-A8C5-480F-9D86-BAD863324F59}"/>
                    </a:ext>
                  </a:extLst>
                </p:cNvPr>
                <p:cNvCxnSpPr>
                  <a:cxnSpLocks/>
                  <a:stCxn id="101" idx="4"/>
                  <a:endCxn id="109" idx="0"/>
                </p:cNvCxnSpPr>
                <p:nvPr/>
              </p:nvCxnSpPr>
              <p:spPr>
                <a:xfrm flipH="1" flipV="1">
                  <a:off x="3895685" y="2686092"/>
                  <a:ext cx="55987" cy="562499"/>
                </a:xfrm>
                <a:prstGeom prst="line">
                  <a:avLst/>
                </a:prstGeom>
                <a:ln w="38100">
                  <a:solidFill>
                    <a:srgbClr val="FF006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直線コネクタ 99">
                  <a:extLst>
                    <a:ext uri="{FF2B5EF4-FFF2-40B4-BE49-F238E27FC236}">
                      <a16:creationId xmlns:a16="http://schemas.microsoft.com/office/drawing/2014/main" id="{AD908944-B09C-46BD-A9A7-4A92FABB2B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1540000" flipV="1">
                  <a:off x="3521628" y="3216986"/>
                  <a:ext cx="450816" cy="118633"/>
                </a:xfrm>
                <a:prstGeom prst="line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楕円 100">
                  <a:extLst>
                    <a:ext uri="{FF2B5EF4-FFF2-40B4-BE49-F238E27FC236}">
                      <a16:creationId xmlns:a16="http://schemas.microsoft.com/office/drawing/2014/main" id="{21C384B6-A513-4B48-915E-CF6E56A4D155}"/>
                    </a:ext>
                  </a:extLst>
                </p:cNvPr>
                <p:cNvSpPr/>
                <p:nvPr/>
              </p:nvSpPr>
              <p:spPr>
                <a:xfrm>
                  <a:off x="3923679" y="3192603"/>
                  <a:ext cx="55987" cy="559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02" name="直線コネクタ 101">
                  <a:extLst>
                    <a:ext uri="{FF2B5EF4-FFF2-40B4-BE49-F238E27FC236}">
                      <a16:creationId xmlns:a16="http://schemas.microsoft.com/office/drawing/2014/main" id="{96B2031E-E9FB-4B1E-A896-7DCA0C69210E}"/>
                    </a:ext>
                  </a:extLst>
                </p:cNvPr>
                <p:cNvCxnSpPr>
                  <a:cxnSpLocks/>
                  <a:stCxn id="107" idx="1"/>
                  <a:endCxn id="106" idx="5"/>
                </p:cNvCxnSpPr>
                <p:nvPr/>
              </p:nvCxnSpPr>
              <p:spPr>
                <a:xfrm>
                  <a:off x="3984366" y="2594733"/>
                  <a:ext cx="176642" cy="167140"/>
                </a:xfrm>
                <a:prstGeom prst="line">
                  <a:avLst/>
                </a:prstGeom>
                <a:ln w="38100">
                  <a:solidFill>
                    <a:srgbClr val="66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直線コネクタ 102">
                  <a:extLst>
                    <a:ext uri="{FF2B5EF4-FFF2-40B4-BE49-F238E27FC236}">
                      <a16:creationId xmlns:a16="http://schemas.microsoft.com/office/drawing/2014/main" id="{D1A55504-286B-45AA-A3D4-49E592A11EC8}"/>
                    </a:ext>
                  </a:extLst>
                </p:cNvPr>
                <p:cNvCxnSpPr>
                  <a:cxnSpLocks/>
                  <a:stCxn id="109" idx="3"/>
                  <a:endCxn id="107" idx="0"/>
                </p:cNvCxnSpPr>
                <p:nvPr/>
              </p:nvCxnSpPr>
              <p:spPr>
                <a:xfrm flipV="1">
                  <a:off x="3875890" y="2586534"/>
                  <a:ext cx="128270" cy="147346"/>
                </a:xfrm>
                <a:prstGeom prst="line">
                  <a:avLst/>
                </a:prstGeom>
                <a:ln w="38100">
                  <a:solidFill>
                    <a:srgbClr val="CC00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直線コネクタ 103">
                  <a:extLst>
                    <a:ext uri="{FF2B5EF4-FFF2-40B4-BE49-F238E27FC236}">
                      <a16:creationId xmlns:a16="http://schemas.microsoft.com/office/drawing/2014/main" id="{550B81EB-5648-45DA-BED2-2F93DB3E79EB}"/>
                    </a:ext>
                  </a:extLst>
                </p:cNvPr>
                <p:cNvCxnSpPr>
                  <a:cxnSpLocks/>
                  <a:stCxn id="90" idx="3"/>
                  <a:endCxn id="108" idx="7"/>
                </p:cNvCxnSpPr>
                <p:nvPr/>
              </p:nvCxnSpPr>
              <p:spPr>
                <a:xfrm flipV="1">
                  <a:off x="3630362" y="2622727"/>
                  <a:ext cx="189764" cy="167140"/>
                </a:xfrm>
                <a:prstGeom prst="line">
                  <a:avLst/>
                </a:prstGeom>
                <a:ln w="38100">
                  <a:solidFill>
                    <a:srgbClr val="FF6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直線コネクタ 104">
                  <a:extLst>
                    <a:ext uri="{FF2B5EF4-FFF2-40B4-BE49-F238E27FC236}">
                      <a16:creationId xmlns:a16="http://schemas.microsoft.com/office/drawing/2014/main" id="{26D661E7-C3A8-479B-8A11-DBEBFDACFBF7}"/>
                    </a:ext>
                  </a:extLst>
                </p:cNvPr>
                <p:cNvCxnSpPr>
                  <a:cxnSpLocks/>
                  <a:stCxn id="108" idx="1"/>
                  <a:endCxn id="109" idx="5"/>
                </p:cNvCxnSpPr>
                <p:nvPr/>
              </p:nvCxnSpPr>
              <p:spPr>
                <a:xfrm>
                  <a:off x="3780537" y="2622727"/>
                  <a:ext cx="134943" cy="111153"/>
                </a:xfrm>
                <a:prstGeom prst="line">
                  <a:avLst/>
                </a:prstGeom>
                <a:ln w="38100">
                  <a:solidFill>
                    <a:srgbClr val="FF3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" name="楕円 105">
                  <a:extLst>
                    <a:ext uri="{FF2B5EF4-FFF2-40B4-BE49-F238E27FC236}">
                      <a16:creationId xmlns:a16="http://schemas.microsoft.com/office/drawing/2014/main" id="{B6A4EF59-141E-42CC-95B9-193ABD670754}"/>
                    </a:ext>
                  </a:extLst>
                </p:cNvPr>
                <p:cNvSpPr/>
                <p:nvPr/>
              </p:nvSpPr>
              <p:spPr>
                <a:xfrm>
                  <a:off x="4113220" y="2714085"/>
                  <a:ext cx="55987" cy="55987"/>
                </a:xfrm>
                <a:prstGeom prst="ellipse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7" name="楕円 106">
                  <a:extLst>
                    <a:ext uri="{FF2B5EF4-FFF2-40B4-BE49-F238E27FC236}">
                      <a16:creationId xmlns:a16="http://schemas.microsoft.com/office/drawing/2014/main" id="{BAA802F3-AAA0-4904-A2D0-BA59C6CFF879}"/>
                    </a:ext>
                  </a:extLst>
                </p:cNvPr>
                <p:cNvSpPr/>
                <p:nvPr/>
              </p:nvSpPr>
              <p:spPr>
                <a:xfrm>
                  <a:off x="3976167" y="2586534"/>
                  <a:ext cx="55987" cy="55987"/>
                </a:xfrm>
                <a:prstGeom prst="ellipse">
                  <a:avLst/>
                </a:prstGeom>
                <a:solidFill>
                  <a:srgbClr val="CC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8" name="楕円 107">
                  <a:extLst>
                    <a:ext uri="{FF2B5EF4-FFF2-40B4-BE49-F238E27FC236}">
                      <a16:creationId xmlns:a16="http://schemas.microsoft.com/office/drawing/2014/main" id="{4F2D164C-656A-4EF8-B1AA-576DD556C5CE}"/>
                    </a:ext>
                  </a:extLst>
                </p:cNvPr>
                <p:cNvSpPr/>
                <p:nvPr/>
              </p:nvSpPr>
              <p:spPr>
                <a:xfrm>
                  <a:off x="3772338" y="2614528"/>
                  <a:ext cx="55987" cy="55987"/>
                </a:xfrm>
                <a:prstGeom prst="ellipse">
                  <a:avLst/>
                </a:prstGeom>
                <a:solidFill>
                  <a:srgbClr val="FF33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9" name="楕円 108">
                  <a:extLst>
                    <a:ext uri="{FF2B5EF4-FFF2-40B4-BE49-F238E27FC236}">
                      <a16:creationId xmlns:a16="http://schemas.microsoft.com/office/drawing/2014/main" id="{C52666A2-62FB-4112-8687-3E54FE35FDFE}"/>
                    </a:ext>
                  </a:extLst>
                </p:cNvPr>
                <p:cNvSpPr/>
                <p:nvPr/>
              </p:nvSpPr>
              <p:spPr>
                <a:xfrm>
                  <a:off x="3867691" y="2686092"/>
                  <a:ext cx="55987" cy="55987"/>
                </a:xfrm>
                <a:prstGeom prst="ellipse">
                  <a:avLst/>
                </a:prstGeom>
                <a:solidFill>
                  <a:srgbClr val="FF00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33" name="グループ化 32">
              <a:extLst>
                <a:ext uri="{FF2B5EF4-FFF2-40B4-BE49-F238E27FC236}">
                  <a16:creationId xmlns:a16="http://schemas.microsoft.com/office/drawing/2014/main" id="{3732DC83-84EA-470A-B668-5E3B4C9D8C1D}"/>
                </a:ext>
              </a:extLst>
            </p:cNvPr>
            <p:cNvGrpSpPr/>
            <p:nvPr/>
          </p:nvGrpSpPr>
          <p:grpSpPr>
            <a:xfrm>
              <a:off x="2829483" y="3752023"/>
              <a:ext cx="958521" cy="958521"/>
              <a:chOff x="2677083" y="2120943"/>
              <a:chExt cx="2437201" cy="2437201"/>
            </a:xfrm>
          </p:grpSpPr>
          <p:sp>
            <p:nvSpPr>
              <p:cNvPr id="60" name="正方形/長方形 59">
                <a:extLst>
                  <a:ext uri="{FF2B5EF4-FFF2-40B4-BE49-F238E27FC236}">
                    <a16:creationId xmlns:a16="http://schemas.microsoft.com/office/drawing/2014/main" id="{FFC1F4A9-06B4-4C8D-A6C8-20FDA97E9C08}"/>
                  </a:ext>
                </a:extLst>
              </p:cNvPr>
              <p:cNvSpPr/>
              <p:nvPr/>
            </p:nvSpPr>
            <p:spPr>
              <a:xfrm>
                <a:off x="2677083" y="2120943"/>
                <a:ext cx="2437201" cy="243720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grpSp>
            <p:nvGrpSpPr>
              <p:cNvPr id="61" name="グループ化 60">
                <a:extLst>
                  <a:ext uri="{FF2B5EF4-FFF2-40B4-BE49-F238E27FC236}">
                    <a16:creationId xmlns:a16="http://schemas.microsoft.com/office/drawing/2014/main" id="{D9AFBB23-39DE-48D2-830C-1ED4B6AE3CDF}"/>
                  </a:ext>
                </a:extLst>
              </p:cNvPr>
              <p:cNvGrpSpPr/>
              <p:nvPr/>
            </p:nvGrpSpPr>
            <p:grpSpPr>
              <a:xfrm>
                <a:off x="2818511" y="2586534"/>
                <a:ext cx="2015545" cy="1645918"/>
                <a:chOff x="2818511" y="2586534"/>
                <a:chExt cx="2015545" cy="1645918"/>
              </a:xfrm>
            </p:grpSpPr>
            <p:sp>
              <p:nvSpPr>
                <p:cNvPr id="62" name="楕円 61">
                  <a:extLst>
                    <a:ext uri="{FF2B5EF4-FFF2-40B4-BE49-F238E27FC236}">
                      <a16:creationId xmlns:a16="http://schemas.microsoft.com/office/drawing/2014/main" id="{1452D8A8-D787-4E82-A997-56D9A014575F}"/>
                    </a:ext>
                  </a:extLst>
                </p:cNvPr>
                <p:cNvSpPr/>
                <p:nvPr/>
              </p:nvSpPr>
              <p:spPr>
                <a:xfrm>
                  <a:off x="4464247" y="3276302"/>
                  <a:ext cx="55987" cy="55987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3" name="楕円 62">
                  <a:extLst>
                    <a:ext uri="{FF2B5EF4-FFF2-40B4-BE49-F238E27FC236}">
                      <a16:creationId xmlns:a16="http://schemas.microsoft.com/office/drawing/2014/main" id="{DA54BB4E-7AC4-402B-A721-507D71C82DF9}"/>
                    </a:ext>
                  </a:extLst>
                </p:cNvPr>
                <p:cNvSpPr/>
                <p:nvPr/>
              </p:nvSpPr>
              <p:spPr>
                <a:xfrm>
                  <a:off x="2818511" y="3574600"/>
                  <a:ext cx="55987" cy="5598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4" name="楕円 63">
                  <a:extLst>
                    <a:ext uri="{FF2B5EF4-FFF2-40B4-BE49-F238E27FC236}">
                      <a16:creationId xmlns:a16="http://schemas.microsoft.com/office/drawing/2014/main" id="{2F416E42-D19D-47D7-870F-82366CDACDD1}"/>
                    </a:ext>
                  </a:extLst>
                </p:cNvPr>
                <p:cNvSpPr/>
                <p:nvPr/>
              </p:nvSpPr>
              <p:spPr>
                <a:xfrm>
                  <a:off x="4778069" y="3518613"/>
                  <a:ext cx="55987" cy="559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5" name="楕円 64">
                  <a:extLst>
                    <a:ext uri="{FF2B5EF4-FFF2-40B4-BE49-F238E27FC236}">
                      <a16:creationId xmlns:a16="http://schemas.microsoft.com/office/drawing/2014/main" id="{507F2B44-FB81-4B51-A19F-EB7EF7BE3478}"/>
                    </a:ext>
                  </a:extLst>
                </p:cNvPr>
                <p:cNvSpPr/>
                <p:nvPr/>
              </p:nvSpPr>
              <p:spPr>
                <a:xfrm>
                  <a:off x="3622163" y="2742079"/>
                  <a:ext cx="55987" cy="55987"/>
                </a:xfrm>
                <a:prstGeom prst="ellipse">
                  <a:avLst/>
                </a:prstGeom>
                <a:solidFill>
                  <a:srgbClr val="FF66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6" name="直線コネクタ 65">
                  <a:extLst>
                    <a:ext uri="{FF2B5EF4-FFF2-40B4-BE49-F238E27FC236}">
                      <a16:creationId xmlns:a16="http://schemas.microsoft.com/office/drawing/2014/main" id="{1AC02198-BBB0-45BF-A687-675C8D8B020D}"/>
                    </a:ext>
                  </a:extLst>
                </p:cNvPr>
                <p:cNvCxnSpPr>
                  <a:cxnSpLocks/>
                  <a:stCxn id="68" idx="3"/>
                  <a:endCxn id="69" idx="3"/>
                </p:cNvCxnSpPr>
                <p:nvPr/>
              </p:nvCxnSpPr>
              <p:spPr>
                <a:xfrm flipV="1">
                  <a:off x="3078654" y="3359947"/>
                  <a:ext cx="433902" cy="689345"/>
                </a:xfrm>
                <a:prstGeom prst="line">
                  <a:avLst/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直線コネクタ 66">
                  <a:extLst>
                    <a:ext uri="{FF2B5EF4-FFF2-40B4-BE49-F238E27FC236}">
                      <a16:creationId xmlns:a16="http://schemas.microsoft.com/office/drawing/2014/main" id="{D1B802BD-B64D-4DDC-B603-CBF144AECC43}"/>
                    </a:ext>
                  </a:extLst>
                </p:cNvPr>
                <p:cNvCxnSpPr>
                  <a:cxnSpLocks/>
                  <a:stCxn id="68" idx="4"/>
                  <a:endCxn id="63" idx="1"/>
                </p:cNvCxnSpPr>
                <p:nvPr/>
              </p:nvCxnSpPr>
              <p:spPr>
                <a:xfrm flipH="1" flipV="1">
                  <a:off x="2826710" y="3582799"/>
                  <a:ext cx="271738" cy="474692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8" name="楕円 67">
                  <a:extLst>
                    <a:ext uri="{FF2B5EF4-FFF2-40B4-BE49-F238E27FC236}">
                      <a16:creationId xmlns:a16="http://schemas.microsoft.com/office/drawing/2014/main" id="{0CBB7C11-C2A8-4D69-A2F9-FCB776F689C6}"/>
                    </a:ext>
                  </a:extLst>
                </p:cNvPr>
                <p:cNvSpPr/>
                <p:nvPr/>
              </p:nvSpPr>
              <p:spPr>
                <a:xfrm>
                  <a:off x="3070455" y="4001504"/>
                  <a:ext cx="55987" cy="55987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9" name="楕円 68">
                  <a:extLst>
                    <a:ext uri="{FF2B5EF4-FFF2-40B4-BE49-F238E27FC236}">
                      <a16:creationId xmlns:a16="http://schemas.microsoft.com/office/drawing/2014/main" id="{218B4F15-8248-440D-AF8E-B280DDB01DF7}"/>
                    </a:ext>
                  </a:extLst>
                </p:cNvPr>
                <p:cNvSpPr/>
                <p:nvPr/>
              </p:nvSpPr>
              <p:spPr>
                <a:xfrm>
                  <a:off x="3504356" y="3312159"/>
                  <a:ext cx="55987" cy="55987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70" name="直線コネクタ 69">
                  <a:extLst>
                    <a:ext uri="{FF2B5EF4-FFF2-40B4-BE49-F238E27FC236}">
                      <a16:creationId xmlns:a16="http://schemas.microsoft.com/office/drawing/2014/main" id="{80DE67A9-3192-4100-BA8C-2B13C3059FBA}"/>
                    </a:ext>
                  </a:extLst>
                </p:cNvPr>
                <p:cNvCxnSpPr>
                  <a:cxnSpLocks/>
                  <a:stCxn id="72" idx="4"/>
                  <a:endCxn id="64" idx="0"/>
                </p:cNvCxnSpPr>
                <p:nvPr/>
              </p:nvCxnSpPr>
              <p:spPr>
                <a:xfrm flipV="1">
                  <a:off x="4778070" y="3518613"/>
                  <a:ext cx="27994" cy="713839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直線コネクタ 70">
                  <a:extLst>
                    <a:ext uri="{FF2B5EF4-FFF2-40B4-BE49-F238E27FC236}">
                      <a16:creationId xmlns:a16="http://schemas.microsoft.com/office/drawing/2014/main" id="{C1E6005A-691B-435E-9412-9D8E78532A7A}"/>
                    </a:ext>
                  </a:extLst>
                </p:cNvPr>
                <p:cNvCxnSpPr>
                  <a:cxnSpLocks/>
                  <a:stCxn id="62" idx="4"/>
                  <a:endCxn id="72" idx="4"/>
                </p:cNvCxnSpPr>
                <p:nvPr/>
              </p:nvCxnSpPr>
              <p:spPr>
                <a:xfrm>
                  <a:off x="4492241" y="3332290"/>
                  <a:ext cx="285829" cy="900162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" name="楕円 71">
                  <a:extLst>
                    <a:ext uri="{FF2B5EF4-FFF2-40B4-BE49-F238E27FC236}">
                      <a16:creationId xmlns:a16="http://schemas.microsoft.com/office/drawing/2014/main" id="{CB6D94E3-6B31-4A1E-B456-992D0F6E6882}"/>
                    </a:ext>
                  </a:extLst>
                </p:cNvPr>
                <p:cNvSpPr/>
                <p:nvPr/>
              </p:nvSpPr>
              <p:spPr>
                <a:xfrm>
                  <a:off x="4750076" y="4176464"/>
                  <a:ext cx="55987" cy="55987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73" name="直線コネクタ 72">
                  <a:extLst>
                    <a:ext uri="{FF2B5EF4-FFF2-40B4-BE49-F238E27FC236}">
                      <a16:creationId xmlns:a16="http://schemas.microsoft.com/office/drawing/2014/main" id="{5770ADB9-3C9B-47A3-A64B-6158F9424C6E}"/>
                    </a:ext>
                  </a:extLst>
                </p:cNvPr>
                <p:cNvCxnSpPr>
                  <a:cxnSpLocks/>
                  <a:stCxn id="62" idx="6"/>
                  <a:endCxn id="76" idx="2"/>
                </p:cNvCxnSpPr>
                <p:nvPr/>
              </p:nvCxnSpPr>
              <p:spPr>
                <a:xfrm flipH="1" flipV="1">
                  <a:off x="3923679" y="3220597"/>
                  <a:ext cx="596556" cy="83699"/>
                </a:xfrm>
                <a:prstGeom prst="line">
                  <a:avLst/>
                </a:prstGeom>
                <a:ln w="38100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直線コネクタ 73">
                  <a:extLst>
                    <a:ext uri="{FF2B5EF4-FFF2-40B4-BE49-F238E27FC236}">
                      <a16:creationId xmlns:a16="http://schemas.microsoft.com/office/drawing/2014/main" id="{1E304C03-4C08-4D99-9972-787AE5B4B50E}"/>
                    </a:ext>
                  </a:extLst>
                </p:cNvPr>
                <p:cNvCxnSpPr>
                  <a:cxnSpLocks/>
                  <a:stCxn id="76" idx="4"/>
                  <a:endCxn id="84" idx="0"/>
                </p:cNvCxnSpPr>
                <p:nvPr/>
              </p:nvCxnSpPr>
              <p:spPr>
                <a:xfrm flipH="1" flipV="1">
                  <a:off x="3895685" y="2686092"/>
                  <a:ext cx="55987" cy="562499"/>
                </a:xfrm>
                <a:prstGeom prst="line">
                  <a:avLst/>
                </a:prstGeom>
                <a:ln w="38100">
                  <a:solidFill>
                    <a:srgbClr val="FF006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線コネクタ 74">
                  <a:extLst>
                    <a:ext uri="{FF2B5EF4-FFF2-40B4-BE49-F238E27FC236}">
                      <a16:creationId xmlns:a16="http://schemas.microsoft.com/office/drawing/2014/main" id="{31F16ED6-E54F-4AF8-B155-DE414745F8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1540000" flipV="1">
                  <a:off x="3521628" y="3216986"/>
                  <a:ext cx="450816" cy="118633"/>
                </a:xfrm>
                <a:prstGeom prst="line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6" name="楕円 75">
                  <a:extLst>
                    <a:ext uri="{FF2B5EF4-FFF2-40B4-BE49-F238E27FC236}">
                      <a16:creationId xmlns:a16="http://schemas.microsoft.com/office/drawing/2014/main" id="{AE2639CD-CE4D-4CAE-B2E9-A2BF832A3E91}"/>
                    </a:ext>
                  </a:extLst>
                </p:cNvPr>
                <p:cNvSpPr/>
                <p:nvPr/>
              </p:nvSpPr>
              <p:spPr>
                <a:xfrm>
                  <a:off x="3923679" y="3192603"/>
                  <a:ext cx="55987" cy="559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77" name="直線コネクタ 76">
                  <a:extLst>
                    <a:ext uri="{FF2B5EF4-FFF2-40B4-BE49-F238E27FC236}">
                      <a16:creationId xmlns:a16="http://schemas.microsoft.com/office/drawing/2014/main" id="{11C3F5FB-C2A7-400E-AEAF-1BB4976C78FC}"/>
                    </a:ext>
                  </a:extLst>
                </p:cNvPr>
                <p:cNvCxnSpPr>
                  <a:cxnSpLocks/>
                  <a:stCxn id="82" idx="1"/>
                  <a:endCxn id="81" idx="5"/>
                </p:cNvCxnSpPr>
                <p:nvPr/>
              </p:nvCxnSpPr>
              <p:spPr>
                <a:xfrm>
                  <a:off x="3984366" y="2594733"/>
                  <a:ext cx="176642" cy="167140"/>
                </a:xfrm>
                <a:prstGeom prst="line">
                  <a:avLst/>
                </a:prstGeom>
                <a:ln w="38100">
                  <a:solidFill>
                    <a:srgbClr val="66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直線コネクタ 77">
                  <a:extLst>
                    <a:ext uri="{FF2B5EF4-FFF2-40B4-BE49-F238E27FC236}">
                      <a16:creationId xmlns:a16="http://schemas.microsoft.com/office/drawing/2014/main" id="{6AE448EC-8B74-42F7-AFB4-29B5E71B54C8}"/>
                    </a:ext>
                  </a:extLst>
                </p:cNvPr>
                <p:cNvCxnSpPr>
                  <a:cxnSpLocks/>
                  <a:stCxn id="84" idx="3"/>
                  <a:endCxn id="82" idx="0"/>
                </p:cNvCxnSpPr>
                <p:nvPr/>
              </p:nvCxnSpPr>
              <p:spPr>
                <a:xfrm flipV="1">
                  <a:off x="3875890" y="2586534"/>
                  <a:ext cx="128270" cy="147346"/>
                </a:xfrm>
                <a:prstGeom prst="line">
                  <a:avLst/>
                </a:prstGeom>
                <a:ln w="38100">
                  <a:solidFill>
                    <a:srgbClr val="CC00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直線コネクタ 78">
                  <a:extLst>
                    <a:ext uri="{FF2B5EF4-FFF2-40B4-BE49-F238E27FC236}">
                      <a16:creationId xmlns:a16="http://schemas.microsoft.com/office/drawing/2014/main" id="{67C1B5FF-1167-4A2A-AECA-6E6BACFF059A}"/>
                    </a:ext>
                  </a:extLst>
                </p:cNvPr>
                <p:cNvCxnSpPr>
                  <a:cxnSpLocks/>
                  <a:stCxn id="65" idx="3"/>
                  <a:endCxn id="83" idx="7"/>
                </p:cNvCxnSpPr>
                <p:nvPr/>
              </p:nvCxnSpPr>
              <p:spPr>
                <a:xfrm flipV="1">
                  <a:off x="3630362" y="2622727"/>
                  <a:ext cx="189764" cy="167140"/>
                </a:xfrm>
                <a:prstGeom prst="line">
                  <a:avLst/>
                </a:prstGeom>
                <a:ln w="38100">
                  <a:solidFill>
                    <a:srgbClr val="FF6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直線コネクタ 79">
                  <a:extLst>
                    <a:ext uri="{FF2B5EF4-FFF2-40B4-BE49-F238E27FC236}">
                      <a16:creationId xmlns:a16="http://schemas.microsoft.com/office/drawing/2014/main" id="{7535E29B-4443-4338-BC4A-192679AF6447}"/>
                    </a:ext>
                  </a:extLst>
                </p:cNvPr>
                <p:cNvCxnSpPr>
                  <a:cxnSpLocks/>
                  <a:stCxn id="83" idx="1"/>
                  <a:endCxn id="84" idx="5"/>
                </p:cNvCxnSpPr>
                <p:nvPr/>
              </p:nvCxnSpPr>
              <p:spPr>
                <a:xfrm>
                  <a:off x="3780537" y="2622727"/>
                  <a:ext cx="134943" cy="111153"/>
                </a:xfrm>
                <a:prstGeom prst="line">
                  <a:avLst/>
                </a:prstGeom>
                <a:ln w="38100">
                  <a:solidFill>
                    <a:srgbClr val="FF3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1" name="楕円 80">
                  <a:extLst>
                    <a:ext uri="{FF2B5EF4-FFF2-40B4-BE49-F238E27FC236}">
                      <a16:creationId xmlns:a16="http://schemas.microsoft.com/office/drawing/2014/main" id="{877F3255-283F-490A-8DA1-0AC8C05CA81E}"/>
                    </a:ext>
                  </a:extLst>
                </p:cNvPr>
                <p:cNvSpPr/>
                <p:nvPr/>
              </p:nvSpPr>
              <p:spPr>
                <a:xfrm>
                  <a:off x="4113220" y="2714085"/>
                  <a:ext cx="55987" cy="55987"/>
                </a:xfrm>
                <a:prstGeom prst="ellipse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2" name="楕円 81">
                  <a:extLst>
                    <a:ext uri="{FF2B5EF4-FFF2-40B4-BE49-F238E27FC236}">
                      <a16:creationId xmlns:a16="http://schemas.microsoft.com/office/drawing/2014/main" id="{7DC3F8D0-B02A-4990-BE97-046D687FC693}"/>
                    </a:ext>
                  </a:extLst>
                </p:cNvPr>
                <p:cNvSpPr/>
                <p:nvPr/>
              </p:nvSpPr>
              <p:spPr>
                <a:xfrm>
                  <a:off x="3976167" y="2586534"/>
                  <a:ext cx="55987" cy="55987"/>
                </a:xfrm>
                <a:prstGeom prst="ellipse">
                  <a:avLst/>
                </a:prstGeom>
                <a:solidFill>
                  <a:srgbClr val="CC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3" name="楕円 82">
                  <a:extLst>
                    <a:ext uri="{FF2B5EF4-FFF2-40B4-BE49-F238E27FC236}">
                      <a16:creationId xmlns:a16="http://schemas.microsoft.com/office/drawing/2014/main" id="{42FEEEEA-0D20-4F3E-8BFD-202823DCA473}"/>
                    </a:ext>
                  </a:extLst>
                </p:cNvPr>
                <p:cNvSpPr/>
                <p:nvPr/>
              </p:nvSpPr>
              <p:spPr>
                <a:xfrm>
                  <a:off x="3772338" y="2614528"/>
                  <a:ext cx="55987" cy="55987"/>
                </a:xfrm>
                <a:prstGeom prst="ellipse">
                  <a:avLst/>
                </a:prstGeom>
                <a:solidFill>
                  <a:srgbClr val="FF33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4" name="楕円 83">
                  <a:extLst>
                    <a:ext uri="{FF2B5EF4-FFF2-40B4-BE49-F238E27FC236}">
                      <a16:creationId xmlns:a16="http://schemas.microsoft.com/office/drawing/2014/main" id="{B8232967-C845-4A84-870F-DB48D1A3180A}"/>
                    </a:ext>
                  </a:extLst>
                </p:cNvPr>
                <p:cNvSpPr/>
                <p:nvPr/>
              </p:nvSpPr>
              <p:spPr>
                <a:xfrm>
                  <a:off x="3867691" y="2686092"/>
                  <a:ext cx="55987" cy="55987"/>
                </a:xfrm>
                <a:prstGeom prst="ellipse">
                  <a:avLst/>
                </a:prstGeom>
                <a:solidFill>
                  <a:srgbClr val="FF00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34" name="グループ化 33">
              <a:extLst>
                <a:ext uri="{FF2B5EF4-FFF2-40B4-BE49-F238E27FC236}">
                  <a16:creationId xmlns:a16="http://schemas.microsoft.com/office/drawing/2014/main" id="{56E9EDFF-9E5A-4EC6-A0BF-DD6DC432BF0B}"/>
                </a:ext>
              </a:extLst>
            </p:cNvPr>
            <p:cNvGrpSpPr/>
            <p:nvPr/>
          </p:nvGrpSpPr>
          <p:grpSpPr>
            <a:xfrm>
              <a:off x="2981883" y="3904423"/>
              <a:ext cx="958521" cy="958521"/>
              <a:chOff x="2677083" y="2120943"/>
              <a:chExt cx="2437201" cy="2437201"/>
            </a:xfrm>
          </p:grpSpPr>
          <p:sp>
            <p:nvSpPr>
              <p:cNvPr id="35" name="正方形/長方形 34">
                <a:extLst>
                  <a:ext uri="{FF2B5EF4-FFF2-40B4-BE49-F238E27FC236}">
                    <a16:creationId xmlns:a16="http://schemas.microsoft.com/office/drawing/2014/main" id="{B03D8C74-8476-4AE1-9312-46F3C6809070}"/>
                  </a:ext>
                </a:extLst>
              </p:cNvPr>
              <p:cNvSpPr/>
              <p:nvPr/>
            </p:nvSpPr>
            <p:spPr>
              <a:xfrm>
                <a:off x="2677083" y="2120943"/>
                <a:ext cx="2437201" cy="243720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grpSp>
            <p:nvGrpSpPr>
              <p:cNvPr id="36" name="グループ化 35">
                <a:extLst>
                  <a:ext uri="{FF2B5EF4-FFF2-40B4-BE49-F238E27FC236}">
                    <a16:creationId xmlns:a16="http://schemas.microsoft.com/office/drawing/2014/main" id="{A9CBDCE8-3F4C-4A4D-8EB2-11F4CE746189}"/>
                  </a:ext>
                </a:extLst>
              </p:cNvPr>
              <p:cNvGrpSpPr/>
              <p:nvPr/>
            </p:nvGrpSpPr>
            <p:grpSpPr>
              <a:xfrm>
                <a:off x="2818511" y="2586534"/>
                <a:ext cx="2015545" cy="1645918"/>
                <a:chOff x="2818511" y="2586534"/>
                <a:chExt cx="2015545" cy="1645918"/>
              </a:xfrm>
            </p:grpSpPr>
            <p:sp>
              <p:nvSpPr>
                <p:cNvPr id="37" name="楕円 36">
                  <a:extLst>
                    <a:ext uri="{FF2B5EF4-FFF2-40B4-BE49-F238E27FC236}">
                      <a16:creationId xmlns:a16="http://schemas.microsoft.com/office/drawing/2014/main" id="{B99DA5CA-46A2-460B-97C0-54C7725CFFC6}"/>
                    </a:ext>
                  </a:extLst>
                </p:cNvPr>
                <p:cNvSpPr/>
                <p:nvPr/>
              </p:nvSpPr>
              <p:spPr>
                <a:xfrm>
                  <a:off x="4464247" y="3276302"/>
                  <a:ext cx="55987" cy="55987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8" name="楕円 37">
                  <a:extLst>
                    <a:ext uri="{FF2B5EF4-FFF2-40B4-BE49-F238E27FC236}">
                      <a16:creationId xmlns:a16="http://schemas.microsoft.com/office/drawing/2014/main" id="{2381B0B6-842A-43E2-8056-86F767583E19}"/>
                    </a:ext>
                  </a:extLst>
                </p:cNvPr>
                <p:cNvSpPr/>
                <p:nvPr/>
              </p:nvSpPr>
              <p:spPr>
                <a:xfrm>
                  <a:off x="2818511" y="3574600"/>
                  <a:ext cx="55987" cy="5598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9" name="楕円 38">
                  <a:extLst>
                    <a:ext uri="{FF2B5EF4-FFF2-40B4-BE49-F238E27FC236}">
                      <a16:creationId xmlns:a16="http://schemas.microsoft.com/office/drawing/2014/main" id="{0FB2E6A9-B5B3-4F8A-8795-B73BB026EA66}"/>
                    </a:ext>
                  </a:extLst>
                </p:cNvPr>
                <p:cNvSpPr/>
                <p:nvPr/>
              </p:nvSpPr>
              <p:spPr>
                <a:xfrm>
                  <a:off x="4778069" y="3518613"/>
                  <a:ext cx="55987" cy="559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0" name="楕円 39">
                  <a:extLst>
                    <a:ext uri="{FF2B5EF4-FFF2-40B4-BE49-F238E27FC236}">
                      <a16:creationId xmlns:a16="http://schemas.microsoft.com/office/drawing/2014/main" id="{3F73B70B-E9D8-4750-B405-9F0EF92DEDA7}"/>
                    </a:ext>
                  </a:extLst>
                </p:cNvPr>
                <p:cNvSpPr/>
                <p:nvPr/>
              </p:nvSpPr>
              <p:spPr>
                <a:xfrm>
                  <a:off x="3622163" y="2742079"/>
                  <a:ext cx="55987" cy="55987"/>
                </a:xfrm>
                <a:prstGeom prst="ellipse">
                  <a:avLst/>
                </a:prstGeom>
                <a:solidFill>
                  <a:srgbClr val="FF66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1" name="直線コネクタ 40">
                  <a:extLst>
                    <a:ext uri="{FF2B5EF4-FFF2-40B4-BE49-F238E27FC236}">
                      <a16:creationId xmlns:a16="http://schemas.microsoft.com/office/drawing/2014/main" id="{81706B02-3A45-4AE2-BEE5-931EF55595A1}"/>
                    </a:ext>
                  </a:extLst>
                </p:cNvPr>
                <p:cNvCxnSpPr>
                  <a:cxnSpLocks/>
                  <a:stCxn id="43" idx="3"/>
                  <a:endCxn id="44" idx="3"/>
                </p:cNvCxnSpPr>
                <p:nvPr/>
              </p:nvCxnSpPr>
              <p:spPr>
                <a:xfrm flipV="1">
                  <a:off x="3078654" y="3359947"/>
                  <a:ext cx="433902" cy="689345"/>
                </a:xfrm>
                <a:prstGeom prst="line">
                  <a:avLst/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線コネクタ 41">
                  <a:extLst>
                    <a:ext uri="{FF2B5EF4-FFF2-40B4-BE49-F238E27FC236}">
                      <a16:creationId xmlns:a16="http://schemas.microsoft.com/office/drawing/2014/main" id="{3B3B425C-7465-42C4-889F-FEDC749C0F02}"/>
                    </a:ext>
                  </a:extLst>
                </p:cNvPr>
                <p:cNvCxnSpPr>
                  <a:cxnSpLocks/>
                  <a:stCxn id="43" idx="4"/>
                  <a:endCxn id="38" idx="1"/>
                </p:cNvCxnSpPr>
                <p:nvPr/>
              </p:nvCxnSpPr>
              <p:spPr>
                <a:xfrm flipH="1" flipV="1">
                  <a:off x="2826710" y="3582799"/>
                  <a:ext cx="271738" cy="474692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楕円 42">
                  <a:extLst>
                    <a:ext uri="{FF2B5EF4-FFF2-40B4-BE49-F238E27FC236}">
                      <a16:creationId xmlns:a16="http://schemas.microsoft.com/office/drawing/2014/main" id="{5FB015F6-3B8A-4AAF-912B-E2951D3F9927}"/>
                    </a:ext>
                  </a:extLst>
                </p:cNvPr>
                <p:cNvSpPr/>
                <p:nvPr/>
              </p:nvSpPr>
              <p:spPr>
                <a:xfrm>
                  <a:off x="3070455" y="4001504"/>
                  <a:ext cx="55987" cy="55987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4" name="楕円 43">
                  <a:extLst>
                    <a:ext uri="{FF2B5EF4-FFF2-40B4-BE49-F238E27FC236}">
                      <a16:creationId xmlns:a16="http://schemas.microsoft.com/office/drawing/2014/main" id="{316893FD-43CC-492B-8B26-66674458604D}"/>
                    </a:ext>
                  </a:extLst>
                </p:cNvPr>
                <p:cNvSpPr/>
                <p:nvPr/>
              </p:nvSpPr>
              <p:spPr>
                <a:xfrm>
                  <a:off x="3504356" y="3312159"/>
                  <a:ext cx="55987" cy="55987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5" name="直線コネクタ 44">
                  <a:extLst>
                    <a:ext uri="{FF2B5EF4-FFF2-40B4-BE49-F238E27FC236}">
                      <a16:creationId xmlns:a16="http://schemas.microsoft.com/office/drawing/2014/main" id="{4AB40B5A-9CF4-462C-A443-60B846F91E11}"/>
                    </a:ext>
                  </a:extLst>
                </p:cNvPr>
                <p:cNvCxnSpPr>
                  <a:cxnSpLocks/>
                  <a:stCxn id="47" idx="4"/>
                  <a:endCxn id="39" idx="0"/>
                </p:cNvCxnSpPr>
                <p:nvPr/>
              </p:nvCxnSpPr>
              <p:spPr>
                <a:xfrm flipV="1">
                  <a:off x="4778070" y="3518613"/>
                  <a:ext cx="27994" cy="713839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線コネクタ 45">
                  <a:extLst>
                    <a:ext uri="{FF2B5EF4-FFF2-40B4-BE49-F238E27FC236}">
                      <a16:creationId xmlns:a16="http://schemas.microsoft.com/office/drawing/2014/main" id="{0CAEB6E0-A966-4391-A43D-6B0641CC0B2C}"/>
                    </a:ext>
                  </a:extLst>
                </p:cNvPr>
                <p:cNvCxnSpPr>
                  <a:cxnSpLocks/>
                  <a:stCxn id="37" idx="4"/>
                  <a:endCxn id="47" idx="4"/>
                </p:cNvCxnSpPr>
                <p:nvPr/>
              </p:nvCxnSpPr>
              <p:spPr>
                <a:xfrm>
                  <a:off x="4492241" y="3332290"/>
                  <a:ext cx="285829" cy="900162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楕円 46">
                  <a:extLst>
                    <a:ext uri="{FF2B5EF4-FFF2-40B4-BE49-F238E27FC236}">
                      <a16:creationId xmlns:a16="http://schemas.microsoft.com/office/drawing/2014/main" id="{C2DE529B-FAFD-4084-84DC-88ACA3517148}"/>
                    </a:ext>
                  </a:extLst>
                </p:cNvPr>
                <p:cNvSpPr/>
                <p:nvPr/>
              </p:nvSpPr>
              <p:spPr>
                <a:xfrm>
                  <a:off x="4750076" y="4176464"/>
                  <a:ext cx="55987" cy="55987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8" name="直線コネクタ 47">
                  <a:extLst>
                    <a:ext uri="{FF2B5EF4-FFF2-40B4-BE49-F238E27FC236}">
                      <a16:creationId xmlns:a16="http://schemas.microsoft.com/office/drawing/2014/main" id="{0E5D6135-68D1-4273-B266-2D8FB48371AF}"/>
                    </a:ext>
                  </a:extLst>
                </p:cNvPr>
                <p:cNvCxnSpPr>
                  <a:cxnSpLocks/>
                  <a:stCxn id="37" idx="6"/>
                  <a:endCxn id="51" idx="2"/>
                </p:cNvCxnSpPr>
                <p:nvPr/>
              </p:nvCxnSpPr>
              <p:spPr>
                <a:xfrm flipH="1" flipV="1">
                  <a:off x="3923679" y="3220597"/>
                  <a:ext cx="596556" cy="83699"/>
                </a:xfrm>
                <a:prstGeom prst="line">
                  <a:avLst/>
                </a:prstGeom>
                <a:ln w="38100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線コネクタ 48">
                  <a:extLst>
                    <a:ext uri="{FF2B5EF4-FFF2-40B4-BE49-F238E27FC236}">
                      <a16:creationId xmlns:a16="http://schemas.microsoft.com/office/drawing/2014/main" id="{4F43A2EC-349F-4916-B9B6-BDD91FDE5043}"/>
                    </a:ext>
                  </a:extLst>
                </p:cNvPr>
                <p:cNvCxnSpPr>
                  <a:cxnSpLocks/>
                  <a:stCxn id="51" idx="4"/>
                  <a:endCxn id="59" idx="0"/>
                </p:cNvCxnSpPr>
                <p:nvPr/>
              </p:nvCxnSpPr>
              <p:spPr>
                <a:xfrm flipH="1" flipV="1">
                  <a:off x="3895685" y="2686092"/>
                  <a:ext cx="55987" cy="562499"/>
                </a:xfrm>
                <a:prstGeom prst="line">
                  <a:avLst/>
                </a:prstGeom>
                <a:ln w="38100">
                  <a:solidFill>
                    <a:srgbClr val="FF006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線コネクタ 49">
                  <a:extLst>
                    <a:ext uri="{FF2B5EF4-FFF2-40B4-BE49-F238E27FC236}">
                      <a16:creationId xmlns:a16="http://schemas.microsoft.com/office/drawing/2014/main" id="{0A17DE2F-0338-4DDF-8CF1-E36DDBD5EA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1540000" flipV="1">
                  <a:off x="3521628" y="3216986"/>
                  <a:ext cx="450816" cy="118633"/>
                </a:xfrm>
                <a:prstGeom prst="line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楕円 50">
                  <a:extLst>
                    <a:ext uri="{FF2B5EF4-FFF2-40B4-BE49-F238E27FC236}">
                      <a16:creationId xmlns:a16="http://schemas.microsoft.com/office/drawing/2014/main" id="{07B42FC0-C071-4495-9E46-4FF957158BA8}"/>
                    </a:ext>
                  </a:extLst>
                </p:cNvPr>
                <p:cNvSpPr/>
                <p:nvPr/>
              </p:nvSpPr>
              <p:spPr>
                <a:xfrm>
                  <a:off x="3923679" y="3192603"/>
                  <a:ext cx="55987" cy="559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2" name="直線コネクタ 51">
                  <a:extLst>
                    <a:ext uri="{FF2B5EF4-FFF2-40B4-BE49-F238E27FC236}">
                      <a16:creationId xmlns:a16="http://schemas.microsoft.com/office/drawing/2014/main" id="{16A547D2-F9CA-48B3-847B-880E98CF71A9}"/>
                    </a:ext>
                  </a:extLst>
                </p:cNvPr>
                <p:cNvCxnSpPr>
                  <a:cxnSpLocks/>
                  <a:stCxn id="57" idx="1"/>
                  <a:endCxn id="56" idx="5"/>
                </p:cNvCxnSpPr>
                <p:nvPr/>
              </p:nvCxnSpPr>
              <p:spPr>
                <a:xfrm>
                  <a:off x="3984366" y="2594733"/>
                  <a:ext cx="176642" cy="167140"/>
                </a:xfrm>
                <a:prstGeom prst="line">
                  <a:avLst/>
                </a:prstGeom>
                <a:ln w="38100">
                  <a:solidFill>
                    <a:srgbClr val="66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線コネクタ 52">
                  <a:extLst>
                    <a:ext uri="{FF2B5EF4-FFF2-40B4-BE49-F238E27FC236}">
                      <a16:creationId xmlns:a16="http://schemas.microsoft.com/office/drawing/2014/main" id="{6D2AC736-5C38-49C2-876C-8D6159E1AA6B}"/>
                    </a:ext>
                  </a:extLst>
                </p:cNvPr>
                <p:cNvCxnSpPr>
                  <a:cxnSpLocks/>
                  <a:stCxn id="59" idx="3"/>
                  <a:endCxn id="57" idx="0"/>
                </p:cNvCxnSpPr>
                <p:nvPr/>
              </p:nvCxnSpPr>
              <p:spPr>
                <a:xfrm flipV="1">
                  <a:off x="3875890" y="2586534"/>
                  <a:ext cx="128270" cy="147346"/>
                </a:xfrm>
                <a:prstGeom prst="line">
                  <a:avLst/>
                </a:prstGeom>
                <a:ln w="38100">
                  <a:solidFill>
                    <a:srgbClr val="CC00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線コネクタ 53">
                  <a:extLst>
                    <a:ext uri="{FF2B5EF4-FFF2-40B4-BE49-F238E27FC236}">
                      <a16:creationId xmlns:a16="http://schemas.microsoft.com/office/drawing/2014/main" id="{3B8D1FC1-6087-4868-9B55-FA7D57FD7D6C}"/>
                    </a:ext>
                  </a:extLst>
                </p:cNvPr>
                <p:cNvCxnSpPr>
                  <a:cxnSpLocks/>
                  <a:stCxn id="40" idx="3"/>
                  <a:endCxn id="58" idx="7"/>
                </p:cNvCxnSpPr>
                <p:nvPr/>
              </p:nvCxnSpPr>
              <p:spPr>
                <a:xfrm flipV="1">
                  <a:off x="3630362" y="2622727"/>
                  <a:ext cx="189764" cy="167140"/>
                </a:xfrm>
                <a:prstGeom prst="line">
                  <a:avLst/>
                </a:prstGeom>
                <a:ln w="38100">
                  <a:solidFill>
                    <a:srgbClr val="FF6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線コネクタ 54">
                  <a:extLst>
                    <a:ext uri="{FF2B5EF4-FFF2-40B4-BE49-F238E27FC236}">
                      <a16:creationId xmlns:a16="http://schemas.microsoft.com/office/drawing/2014/main" id="{91984590-9A6E-4404-B251-4BA433744609}"/>
                    </a:ext>
                  </a:extLst>
                </p:cNvPr>
                <p:cNvCxnSpPr>
                  <a:cxnSpLocks/>
                  <a:stCxn id="58" idx="1"/>
                  <a:endCxn id="59" idx="5"/>
                </p:cNvCxnSpPr>
                <p:nvPr/>
              </p:nvCxnSpPr>
              <p:spPr>
                <a:xfrm>
                  <a:off x="3780537" y="2622727"/>
                  <a:ext cx="134943" cy="111153"/>
                </a:xfrm>
                <a:prstGeom prst="line">
                  <a:avLst/>
                </a:prstGeom>
                <a:ln w="38100">
                  <a:solidFill>
                    <a:srgbClr val="FF3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楕円 55">
                  <a:extLst>
                    <a:ext uri="{FF2B5EF4-FFF2-40B4-BE49-F238E27FC236}">
                      <a16:creationId xmlns:a16="http://schemas.microsoft.com/office/drawing/2014/main" id="{9B7986A7-ACC6-4F8C-A2A1-234DA13EF7B8}"/>
                    </a:ext>
                  </a:extLst>
                </p:cNvPr>
                <p:cNvSpPr/>
                <p:nvPr/>
              </p:nvSpPr>
              <p:spPr>
                <a:xfrm>
                  <a:off x="4113220" y="2714085"/>
                  <a:ext cx="55987" cy="55987"/>
                </a:xfrm>
                <a:prstGeom prst="ellipse">
                  <a:avLst/>
                </a:prstGeom>
                <a:solidFill>
                  <a:srgbClr val="66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7" name="楕円 56">
                  <a:extLst>
                    <a:ext uri="{FF2B5EF4-FFF2-40B4-BE49-F238E27FC236}">
                      <a16:creationId xmlns:a16="http://schemas.microsoft.com/office/drawing/2014/main" id="{0B300D75-A50B-4D99-9F29-4EB94C352E0C}"/>
                    </a:ext>
                  </a:extLst>
                </p:cNvPr>
                <p:cNvSpPr/>
                <p:nvPr/>
              </p:nvSpPr>
              <p:spPr>
                <a:xfrm>
                  <a:off x="3976167" y="2586534"/>
                  <a:ext cx="55987" cy="55987"/>
                </a:xfrm>
                <a:prstGeom prst="ellipse">
                  <a:avLst/>
                </a:prstGeom>
                <a:solidFill>
                  <a:srgbClr val="CC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8" name="楕円 57">
                  <a:extLst>
                    <a:ext uri="{FF2B5EF4-FFF2-40B4-BE49-F238E27FC236}">
                      <a16:creationId xmlns:a16="http://schemas.microsoft.com/office/drawing/2014/main" id="{54FC557E-99A6-41D8-8D19-CCC05C5094E6}"/>
                    </a:ext>
                  </a:extLst>
                </p:cNvPr>
                <p:cNvSpPr/>
                <p:nvPr/>
              </p:nvSpPr>
              <p:spPr>
                <a:xfrm>
                  <a:off x="3772338" y="2614528"/>
                  <a:ext cx="55987" cy="55987"/>
                </a:xfrm>
                <a:prstGeom prst="ellipse">
                  <a:avLst/>
                </a:prstGeom>
                <a:solidFill>
                  <a:srgbClr val="FF33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9" name="楕円 58">
                  <a:extLst>
                    <a:ext uri="{FF2B5EF4-FFF2-40B4-BE49-F238E27FC236}">
                      <a16:creationId xmlns:a16="http://schemas.microsoft.com/office/drawing/2014/main" id="{03A5D108-20C6-4ADB-928D-10939AAEA2B1}"/>
                    </a:ext>
                  </a:extLst>
                </p:cNvPr>
                <p:cNvSpPr/>
                <p:nvPr/>
              </p:nvSpPr>
              <p:spPr>
                <a:xfrm>
                  <a:off x="3867691" y="2686092"/>
                  <a:ext cx="55987" cy="55987"/>
                </a:xfrm>
                <a:prstGeom prst="ellipse">
                  <a:avLst/>
                </a:prstGeom>
                <a:solidFill>
                  <a:srgbClr val="FF00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274709453"/>
      </p:ext>
    </p:extLst>
  </p:cSld>
  <p:clrMapOvr>
    <a:masterClrMapping/>
  </p:clrMapOvr>
</p:sld>
</file>

<file path=ppt/theme/theme1.xml><?xml version="1.0" encoding="utf-8"?>
<a:theme xmlns:a="http://schemas.openxmlformats.org/drawingml/2006/main" name="MyTemp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kumimoji="1" sz="2400" dirty="0" smtClean="0">
            <a:latin typeface="Segoe UI" panose="020B0502040204020203" pitchFamily="34" charset="0"/>
            <a:ea typeface="Meiryo UI" panose="020B0604030504040204" pitchFamily="50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217.pptx" id="{4956C3C2-9D97-41F1-B99C-F30F2557988B}" vid="{FE83AD05-9F97-46B4-8826-261A5B96C282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MyTemp1</Template>
  <TotalTime>2397</TotalTime>
  <Words>1932</Words>
  <Application>Microsoft Office PowerPoint</Application>
  <PresentationFormat>ワイド画面</PresentationFormat>
  <Paragraphs>583</Paragraphs>
  <Slides>32</Slides>
  <Notes>30</Notes>
  <HiddenSlides>8</HiddenSlides>
  <MMClips>21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32</vt:i4>
      </vt:variant>
    </vt:vector>
  </HeadingPairs>
  <TitlesOfParts>
    <vt:vector size="42" baseType="lpstr">
      <vt:lpstr>Meiryo UI</vt:lpstr>
      <vt:lpstr>ＭＳ Ｐゴシック</vt:lpstr>
      <vt:lpstr>Yu Gothic Medium</vt:lpstr>
      <vt:lpstr>Yu Gothic</vt:lpstr>
      <vt:lpstr>Yu Gothic</vt:lpstr>
      <vt:lpstr>Arial</vt:lpstr>
      <vt:lpstr>Cambria Math</vt:lpstr>
      <vt:lpstr>Segoe UI</vt:lpstr>
      <vt:lpstr>Wingdings</vt:lpstr>
      <vt:lpstr>MyTemp1</vt:lpstr>
      <vt:lpstr>局所領域に着目した Multi-stream Neural Networksによる手話単語認識</vt:lpstr>
      <vt:lpstr>導入　－手話</vt:lpstr>
      <vt:lpstr>導入　－手話認識における重要な情報</vt:lpstr>
      <vt:lpstr>導入　－手話単語認識のState-of-the-art</vt:lpstr>
      <vt:lpstr>導入　－従来手法の問題点</vt:lpstr>
      <vt:lpstr>導入　－従来手法の問題点</vt:lpstr>
      <vt:lpstr>導入　－従来手法の問題点改善のアイデア</vt:lpstr>
      <vt:lpstr>導入　－従来手法の問題点改善のアイデア</vt:lpstr>
      <vt:lpstr>導入　－研究目的</vt:lpstr>
      <vt:lpstr>提案手法　－概観図</vt:lpstr>
      <vt:lpstr>提案手法　－概観図</vt:lpstr>
      <vt:lpstr>関連研究 －Inflated 3D ConvNet (I3D) [1]</vt:lpstr>
      <vt:lpstr>関連研究　 －Spatial Temporal Graph Convolutional Network (ST-GCN) [2]</vt:lpstr>
      <vt:lpstr>提案手法　－局所画像ストリーム</vt:lpstr>
      <vt:lpstr>提案手法　－骨格ストリーム</vt:lpstr>
      <vt:lpstr>実験　－データセット</vt:lpstr>
      <vt:lpstr>実験</vt:lpstr>
      <vt:lpstr>実験結果　－WLASL100</vt:lpstr>
      <vt:lpstr>実験結果　－WLASL100（局所画像ストリームの有効性）</vt:lpstr>
      <vt:lpstr>実験結果　－WLASL100（骨格ストリームの有効性）</vt:lpstr>
      <vt:lpstr>実験結果　－WLASL（スケーラビリティ）</vt:lpstr>
      <vt:lpstr>考察　－スケーラビリティ</vt:lpstr>
      <vt:lpstr>精度向上した単語例　“man”</vt:lpstr>
      <vt:lpstr>まとめ</vt:lpstr>
      <vt:lpstr>Graph Convolutional Network (GCN)</vt:lpstr>
      <vt:lpstr>Graph Convolutional Network (GCN)</vt:lpstr>
      <vt:lpstr>正解率 (Accuracy)</vt:lpstr>
      <vt:lpstr>関連研究　－手話単語認識の従来手法</vt:lpstr>
      <vt:lpstr>関連研究　－Inflated 3D ConvNet (I3D) [1]</vt:lpstr>
      <vt:lpstr>関連研究　 －Spatial Temporal Graph Convolutional Network (ST-GCN) [2]</vt:lpstr>
      <vt:lpstr>実験結果　－WLASL</vt:lpstr>
      <vt:lpstr>実験結果　－WLASL100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局所特徴に着目したMulti-stream Neural Networksによる手話単語認識</dc:title>
  <dc:creator>丸山 瑞己</dc:creator>
  <cp:lastModifiedBy>丸山 瑞己</cp:lastModifiedBy>
  <cp:revision>1335</cp:revision>
  <dcterms:created xsi:type="dcterms:W3CDTF">2021-02-08T05:46:26Z</dcterms:created>
  <dcterms:modified xsi:type="dcterms:W3CDTF">2021-03-03T14:09:39Z</dcterms:modified>
</cp:coreProperties>
</file>