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79" r:id="rId4"/>
  </p:sldMasterIdLst>
  <p:notesMasterIdLst>
    <p:notesMasterId r:id="rId18"/>
  </p:notesMasterIdLst>
  <p:sldIdLst>
    <p:sldId id="256" r:id="rId5"/>
    <p:sldId id="295" r:id="rId6"/>
    <p:sldId id="315" r:id="rId7"/>
    <p:sldId id="310" r:id="rId8"/>
    <p:sldId id="319" r:id="rId9"/>
    <p:sldId id="325" r:id="rId10"/>
    <p:sldId id="320" r:id="rId11"/>
    <p:sldId id="306" r:id="rId12"/>
    <p:sldId id="326" r:id="rId13"/>
    <p:sldId id="260" r:id="rId14"/>
    <p:sldId id="321" r:id="rId15"/>
    <p:sldId id="328" r:id="rId16"/>
    <p:sldId id="3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840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3862"/>
    <a:srgbClr val="FF69E4"/>
    <a:srgbClr val="FFDFE4"/>
    <a:srgbClr val="493759"/>
    <a:srgbClr val="563779"/>
    <a:srgbClr val="9933FF"/>
    <a:srgbClr val="6846A5"/>
    <a:srgbClr val="960E42"/>
    <a:srgbClr val="C81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3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52" y="56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20A3F-7239-44ED-B50F-436262B76CD2}" type="datetimeFigureOut">
              <a:rPr kumimoji="1" lang="ja-JP" altLang="en-US" smtClean="0"/>
              <a:t>2020/8/21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0773F-01CC-450D-924A-7265954E4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7495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C20644E-EFE7-4B59-A2A1-8E97E50CD2F8}"/>
              </a:ext>
            </a:extLst>
          </p:cNvPr>
          <p:cNvSpPr/>
          <p:nvPr userDrawn="1"/>
        </p:nvSpPr>
        <p:spPr>
          <a:xfrm>
            <a:off x="0" y="0"/>
            <a:ext cx="12192000" cy="4864100"/>
          </a:xfrm>
          <a:prstGeom prst="rect">
            <a:avLst/>
          </a:prstGeom>
          <a:solidFill>
            <a:srgbClr val="5E3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963" y="188912"/>
            <a:ext cx="11522075" cy="4446588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963" y="5118100"/>
            <a:ext cx="11522075" cy="1550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9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934EB1-E1E7-4A8A-947A-5BCA73D306DE}" type="datetime1">
              <a:rPr kumimoji="1" lang="ja-JP" altLang="en-US" smtClean="0"/>
              <a:t>2020/8/21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024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92959-0C88-40AF-9FEC-5727FB472C8C}" type="datetime1">
              <a:rPr kumimoji="1" lang="ja-JP" altLang="en-US" smtClean="0"/>
              <a:t>2020/8/21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592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54E4D4-55BF-41BC-9B0E-4F1C1F122BB7}" type="datetime1">
              <a:rPr kumimoji="1" lang="ja-JP" altLang="en-US" smtClean="0"/>
              <a:t>2020/8/21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368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A20C7-283D-4FB1-BA87-A08F27789E5A}" type="datetime1">
              <a:rPr kumimoji="1" lang="ja-JP" altLang="en-US" smtClean="0"/>
              <a:t>2020/8/21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781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962" y="1268413"/>
            <a:ext cx="5761037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9" y="1268413"/>
            <a:ext cx="5761037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446D37-42F6-4569-AD6A-DF8097D38949}" type="datetime1">
              <a:rPr kumimoji="1" lang="ja-JP" altLang="en-US" smtClean="0"/>
              <a:t>2020/8/21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621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F6D3DE-D564-4582-8D4C-EB075B4AE90F}" type="datetime1">
              <a:rPr kumimoji="1" lang="ja-JP" altLang="en-US" smtClean="0"/>
              <a:t>2020/8/21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99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13ADC7-7D08-4EB6-BCB5-6B67D6352FE8}" type="datetime1">
              <a:rPr kumimoji="1" lang="ja-JP" altLang="en-US" smtClean="0"/>
              <a:t>2020/8/21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6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8EDF4B-FD4E-440D-9473-D981407618F5}" type="datetime1">
              <a:rPr kumimoji="1" lang="ja-JP" altLang="en-US" smtClean="0"/>
              <a:t>2020/8/21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51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A9BA00-C020-4294-8EA5-1558BB80EC4D}" type="datetime1">
              <a:rPr kumimoji="1" lang="ja-JP" altLang="en-US" smtClean="0"/>
              <a:t>2020/8/21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398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AB273F-E7E7-4AEF-BC8E-91FC107D0F13}" type="datetime1">
              <a:rPr kumimoji="1" lang="ja-JP" altLang="en-US" smtClean="0"/>
              <a:t>2020/8/21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79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95AB7F7-9DA6-44D6-917D-428F59E2949B}"/>
              </a:ext>
            </a:extLst>
          </p:cNvPr>
          <p:cNvSpPr/>
          <p:nvPr userDrawn="1"/>
        </p:nvSpPr>
        <p:spPr>
          <a:xfrm>
            <a:off x="0" y="0"/>
            <a:ext cx="12192000" cy="1089025"/>
          </a:xfrm>
          <a:prstGeom prst="rect">
            <a:avLst/>
          </a:prstGeom>
          <a:solidFill>
            <a:srgbClr val="5E3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963" y="295591"/>
            <a:ext cx="11522074" cy="501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962" y="1268413"/>
            <a:ext cx="11522075" cy="4792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962" y="6240145"/>
            <a:ext cx="11522075" cy="4289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01101" y="385762"/>
            <a:ext cx="3055937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fld id="{52DCFD87-14DD-400F-9977-EEB8B08C0D5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274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orient="horz" pos="686" userDrawn="1">
          <p15:clr>
            <a:srgbClr val="F26B43"/>
          </p15:clr>
        </p15:guide>
        <p15:guide id="6" orient="horz" pos="799" userDrawn="1">
          <p15:clr>
            <a:srgbClr val="F26B43"/>
          </p15:clr>
        </p15:guide>
        <p15:guide id="7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2E7032-FBB7-42A5-A3EF-E9F7D9AFF9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ja-JP" altLang="en-US" sz="5400" dirty="0"/>
              <a:t>全方位画像を用いたブドウの房数推定</a:t>
            </a:r>
            <a:br>
              <a:rPr lang="en-US" altLang="ja-JP" dirty="0"/>
            </a:br>
            <a:r>
              <a:rPr lang="en-US" altLang="ja-JP" sz="3600" dirty="0"/>
              <a:t>―</a:t>
            </a:r>
            <a:r>
              <a:rPr lang="ja-JP" altLang="en-US" sz="3600" dirty="0"/>
              <a:t>歪みに応じた密度マップの生成とアラインメント</a:t>
            </a:r>
            <a:r>
              <a:rPr lang="en-US" altLang="ja-JP" sz="3600" dirty="0"/>
              <a:t>―</a:t>
            </a:r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EF2F94-14DC-4450-8FCC-B2E93D29C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127932"/>
            <a:ext cx="11522075" cy="1550988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2800" dirty="0">
                <a:solidFill>
                  <a:srgbClr val="FF69E4"/>
                </a:solidFill>
              </a:rPr>
              <a:t>赤井 亮太</a:t>
            </a:r>
            <a:r>
              <a:rPr kumimoji="1" lang="en-US" altLang="ja-JP" sz="2800" baseline="30000" dirty="0"/>
              <a:t>*1</a:t>
            </a:r>
            <a:r>
              <a:rPr kumimoji="1" lang="ja-JP" altLang="en-US" sz="2800" dirty="0"/>
              <a:t> 内海ゆづ子</a:t>
            </a:r>
            <a:r>
              <a:rPr kumimoji="1" lang="en-US" altLang="ja-JP" sz="2800" baseline="30000" dirty="0"/>
              <a:t>*1</a:t>
            </a:r>
            <a:r>
              <a:rPr kumimoji="1" lang="ja-JP" altLang="en-US" sz="2800" dirty="0"/>
              <a:t> 三輪由佳</a:t>
            </a:r>
            <a:r>
              <a:rPr kumimoji="1" lang="en-US" altLang="ja-JP" sz="2800" baseline="30000" dirty="0"/>
              <a:t>*2</a:t>
            </a:r>
            <a:r>
              <a:rPr kumimoji="1" lang="en-US" altLang="ja-JP" sz="2800" dirty="0"/>
              <a:t> </a:t>
            </a:r>
            <a:r>
              <a:rPr kumimoji="1" lang="ja-JP" altLang="en-US" sz="2800" dirty="0"/>
              <a:t>岩村雅一</a:t>
            </a:r>
            <a:r>
              <a:rPr kumimoji="1" lang="en-US" altLang="ja-JP" sz="2800" baseline="30000" dirty="0"/>
              <a:t>*1</a:t>
            </a:r>
            <a:r>
              <a:rPr kumimoji="1" lang="ja-JP" altLang="en-US" sz="2800" dirty="0"/>
              <a:t> 黄瀬浩一</a:t>
            </a:r>
            <a:r>
              <a:rPr kumimoji="1" lang="en-US" altLang="ja-JP" sz="2800" baseline="30000" dirty="0"/>
              <a:t>*1</a:t>
            </a:r>
          </a:p>
          <a:p>
            <a:pPr algn="l"/>
            <a:r>
              <a:rPr lang="en-US" altLang="ja-JP" sz="2800" baseline="30000" dirty="0"/>
              <a:t>*1</a:t>
            </a:r>
            <a:r>
              <a:rPr lang="ja-JP" altLang="en-US" sz="2800" dirty="0"/>
              <a:t>大阪府立大学　</a:t>
            </a:r>
            <a:r>
              <a:rPr lang="en-US" altLang="ja-JP" sz="2800" baseline="30000" dirty="0"/>
              <a:t>*2</a:t>
            </a:r>
            <a:r>
              <a:rPr lang="ja-JP" altLang="en-US" sz="2800" dirty="0"/>
              <a:t>大阪府立環境農林水産総合研究所</a:t>
            </a:r>
            <a:r>
              <a:rPr lang="en-US" altLang="ja-JP" sz="2800" dirty="0"/>
              <a:t>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58060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A3F3FE-F9BB-4B81-9101-ADFB890AC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712" y="6163945"/>
            <a:ext cx="11522075" cy="42894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0FD673B-0DD3-4483-B103-9EA0E455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</a:t>
            </a:r>
            <a:r>
              <a:rPr lang="en-US" altLang="ja-JP" dirty="0"/>
              <a:t> </a:t>
            </a:r>
            <a:r>
              <a:rPr kumimoji="1" lang="ja-JP" altLang="en-US" dirty="0"/>
              <a:t>歪みに応じた</a:t>
            </a:r>
            <a:r>
              <a:rPr lang="ja-JP" altLang="en-US" dirty="0"/>
              <a:t>教師データ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9794E1-7491-4BC2-884F-0E646A77C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r>
              <a:rPr kumimoji="1" lang="ja-JP" altLang="en-US" dirty="0"/>
              <a:t>つの房を</a:t>
            </a:r>
            <a:r>
              <a:rPr kumimoji="1" lang="en-US" altLang="ja-JP" dirty="0"/>
              <a:t>1</a:t>
            </a:r>
            <a:r>
              <a:rPr kumimoji="1" lang="ja-JP" altLang="en-US" dirty="0"/>
              <a:t>つの</a:t>
            </a:r>
            <a:r>
              <a:rPr lang="ja-JP" altLang="en-US" dirty="0"/>
              <a:t>ガウス分布で表現</a:t>
            </a:r>
            <a:endParaRPr lang="en-US" altLang="ja-JP" dirty="0"/>
          </a:p>
          <a:p>
            <a:r>
              <a:rPr lang="ja-JP" altLang="en-US" dirty="0"/>
              <a:t>房の大きさに応じて分散を調整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2B76E2-9485-4C57-8514-74C6F0FD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3DFA9ED-4C49-44D1-BB4F-A9B2F6F48895}"/>
              </a:ext>
            </a:extLst>
          </p:cNvPr>
          <p:cNvSpPr txBox="1"/>
          <p:nvPr/>
        </p:nvSpPr>
        <p:spPr>
          <a:xfrm>
            <a:off x="4613450" y="5578072"/>
            <a:ext cx="3055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密度マップ</a:t>
            </a:r>
            <a:r>
              <a:rPr kumimoji="1" lang="en-US" altLang="ja-JP" sz="2000" dirty="0"/>
              <a:t>(</a:t>
            </a:r>
            <a:r>
              <a:rPr kumimoji="1" lang="ja-JP" altLang="en-US" sz="2000" dirty="0"/>
              <a:t>教師データ</a:t>
            </a:r>
            <a:r>
              <a:rPr kumimoji="1" lang="en-US" altLang="ja-JP" sz="2000" dirty="0"/>
              <a:t>)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1D7F979-2DB3-4F1E-98BE-868721876095}"/>
              </a:ext>
            </a:extLst>
          </p:cNvPr>
          <p:cNvSpPr txBox="1"/>
          <p:nvPr/>
        </p:nvSpPr>
        <p:spPr>
          <a:xfrm>
            <a:off x="599431" y="5609257"/>
            <a:ext cx="3055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入力画像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82487A9-7972-4206-8F9E-25500B851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50" y="2655098"/>
            <a:ext cx="2880000" cy="2880000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9497681-D99C-459B-AAF5-769388C200C9}"/>
              </a:ext>
            </a:extLst>
          </p:cNvPr>
          <p:cNvGrpSpPr/>
          <p:nvPr/>
        </p:nvGrpSpPr>
        <p:grpSpPr>
          <a:xfrm>
            <a:off x="696109" y="2655098"/>
            <a:ext cx="2880000" cy="2880000"/>
            <a:chOff x="696109" y="2937728"/>
            <a:chExt cx="2880000" cy="2880000"/>
          </a:xfrm>
        </p:grpSpPr>
        <p:pic>
          <p:nvPicPr>
            <p:cNvPr id="18" name="コンテンツ プレースホルダー 9">
              <a:extLst>
                <a:ext uri="{FF2B5EF4-FFF2-40B4-BE49-F238E27FC236}">
                  <a16:creationId xmlns:a16="http://schemas.microsoft.com/office/drawing/2014/main" id="{F5B31614-49E8-4FBE-992A-DB04C6A38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09" y="2937728"/>
              <a:ext cx="2880000" cy="2880000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6AE0F42B-B51C-47D7-AFE8-C8A983C9FB3F}"/>
                </a:ext>
              </a:extLst>
            </p:cNvPr>
            <p:cNvSpPr/>
            <p:nvPr/>
          </p:nvSpPr>
          <p:spPr>
            <a:xfrm>
              <a:off x="2094875" y="4431399"/>
              <a:ext cx="409943" cy="44219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7529D41F-EE86-4FBD-9FEA-E5CD58B414DE}"/>
                </a:ext>
              </a:extLst>
            </p:cNvPr>
            <p:cNvSpPr/>
            <p:nvPr/>
          </p:nvSpPr>
          <p:spPr>
            <a:xfrm>
              <a:off x="2426066" y="5110283"/>
              <a:ext cx="154518" cy="2132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5353B64-C513-4B15-954C-106CEAEE3DC2}"/>
              </a:ext>
            </a:extLst>
          </p:cNvPr>
          <p:cNvSpPr/>
          <p:nvPr/>
        </p:nvSpPr>
        <p:spPr>
          <a:xfrm>
            <a:off x="6018567" y="4148769"/>
            <a:ext cx="409943" cy="4421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1EAB98A-C0F0-42B7-B620-018630875D91}"/>
              </a:ext>
            </a:extLst>
          </p:cNvPr>
          <p:cNvSpPr/>
          <p:nvPr/>
        </p:nvSpPr>
        <p:spPr>
          <a:xfrm>
            <a:off x="6349758" y="4827653"/>
            <a:ext cx="154518" cy="2132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E88B95B-3E61-4D2D-8791-B1F7FAB5AE51}"/>
              </a:ext>
            </a:extLst>
          </p:cNvPr>
          <p:cNvCxnSpPr>
            <a:cxnSpLocks/>
          </p:cNvCxnSpPr>
          <p:nvPr/>
        </p:nvCxnSpPr>
        <p:spPr>
          <a:xfrm>
            <a:off x="2685935" y="4934265"/>
            <a:ext cx="3543953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6E280F5E-2680-4624-8CC0-747EEED28C96}"/>
              </a:ext>
            </a:extLst>
          </p:cNvPr>
          <p:cNvCxnSpPr>
            <a:cxnSpLocks/>
          </p:cNvCxnSpPr>
          <p:nvPr/>
        </p:nvCxnSpPr>
        <p:spPr>
          <a:xfrm>
            <a:off x="2685935" y="4369868"/>
            <a:ext cx="3206865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>
            <a:extLst>
              <a:ext uri="{FF2B5EF4-FFF2-40B4-BE49-F238E27FC236}">
                <a16:creationId xmlns:a16="http://schemas.microsoft.com/office/drawing/2014/main" id="{BD292BA3-601F-0948-9D6E-F1128C088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79" y="3976029"/>
            <a:ext cx="2880000" cy="1462948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707D2DE-1713-A64E-AEE9-E21A4F57F0D1}"/>
              </a:ext>
            </a:extLst>
          </p:cNvPr>
          <p:cNvSpPr txBox="1"/>
          <p:nvPr/>
        </p:nvSpPr>
        <p:spPr>
          <a:xfrm>
            <a:off x="9404549" y="5394135"/>
            <a:ext cx="174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分散：小</a:t>
            </a:r>
            <a:endParaRPr kumimoji="1" lang="en-US" altLang="ja-JP" sz="2000" dirty="0"/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D2AB67A1-E24A-486E-9225-9602BED2FCC5}"/>
              </a:ext>
            </a:extLst>
          </p:cNvPr>
          <p:cNvGrpSpPr/>
          <p:nvPr/>
        </p:nvGrpSpPr>
        <p:grpSpPr>
          <a:xfrm>
            <a:off x="6342343" y="1305945"/>
            <a:ext cx="5618724" cy="3538912"/>
            <a:chOff x="6342343" y="1305945"/>
            <a:chExt cx="5618724" cy="3538912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8168885-E317-A54C-82F6-4D96BED2363C}"/>
                </a:ext>
              </a:extLst>
            </p:cNvPr>
            <p:cNvSpPr txBox="1"/>
            <p:nvPr/>
          </p:nvSpPr>
          <p:spPr>
            <a:xfrm>
              <a:off x="9394633" y="3147113"/>
              <a:ext cx="1747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/>
                <a:t>分散：大</a:t>
              </a:r>
              <a:endParaRPr kumimoji="1" lang="en-US" altLang="ja-JP" sz="2000" dirty="0"/>
            </a:p>
          </p:txBody>
        </p: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0C91D3AE-B2F2-3449-A55E-C852B013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3939" y="1703948"/>
              <a:ext cx="2880000" cy="1477070"/>
            </a:xfrm>
            <a:prstGeom prst="rect">
              <a:avLst/>
            </a:prstGeom>
          </p:spPr>
        </p:pic>
        <p:sp>
          <p:nvSpPr>
            <p:cNvPr id="41" name="フリーフォーム: 図形 40">
              <a:extLst>
                <a:ext uri="{FF2B5EF4-FFF2-40B4-BE49-F238E27FC236}">
                  <a16:creationId xmlns:a16="http://schemas.microsoft.com/office/drawing/2014/main" id="{5CBBC630-5FFE-41AE-8F23-9A0203B4627F}"/>
                </a:ext>
              </a:extLst>
            </p:cNvPr>
            <p:cNvSpPr/>
            <p:nvPr/>
          </p:nvSpPr>
          <p:spPr>
            <a:xfrm rot="14035306">
              <a:off x="7382249" y="266039"/>
              <a:ext cx="3538912" cy="5618724"/>
            </a:xfrm>
            <a:custGeom>
              <a:avLst/>
              <a:gdLst>
                <a:gd name="connsiteX0" fmla="*/ 3538912 w 3538912"/>
                <a:gd name="connsiteY0" fmla="*/ 3018681 h 5618724"/>
                <a:gd name="connsiteX1" fmla="*/ 1644441 w 3538912"/>
                <a:gd name="connsiteY1" fmla="*/ 5618724 h 5618724"/>
                <a:gd name="connsiteX2" fmla="*/ 0 w 3538912"/>
                <a:gd name="connsiteY2" fmla="*/ 4420534 h 5618724"/>
                <a:gd name="connsiteX3" fmla="*/ 1894471 w 3538912"/>
                <a:gd name="connsiteY3" fmla="*/ 1820491 h 5618724"/>
                <a:gd name="connsiteX4" fmla="*/ 2121039 w 3538912"/>
                <a:gd name="connsiteY4" fmla="*/ 1985575 h 5618724"/>
                <a:gd name="connsiteX5" fmla="*/ 2341784 w 3538912"/>
                <a:gd name="connsiteY5" fmla="*/ 0 h 5618724"/>
                <a:gd name="connsiteX6" fmla="*/ 2601444 w 3538912"/>
                <a:gd name="connsiteY6" fmla="*/ 2335614 h 561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8912" h="5618724">
                  <a:moveTo>
                    <a:pt x="3538912" y="3018681"/>
                  </a:moveTo>
                  <a:lnTo>
                    <a:pt x="1644441" y="5618724"/>
                  </a:lnTo>
                  <a:lnTo>
                    <a:pt x="0" y="4420534"/>
                  </a:lnTo>
                  <a:lnTo>
                    <a:pt x="1894471" y="1820491"/>
                  </a:lnTo>
                  <a:lnTo>
                    <a:pt x="2121039" y="1985575"/>
                  </a:lnTo>
                  <a:lnTo>
                    <a:pt x="2341784" y="0"/>
                  </a:lnTo>
                  <a:lnTo>
                    <a:pt x="2601444" y="2335614"/>
                  </a:lnTo>
                  <a:close/>
                </a:path>
              </a:pathLst>
            </a:custGeom>
            <a:noFill/>
            <a:ln w="63500">
              <a:solidFill>
                <a:srgbClr val="5E386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2" name="フリーフォーム: 図形 41">
            <a:extLst>
              <a:ext uri="{FF2B5EF4-FFF2-40B4-BE49-F238E27FC236}">
                <a16:creationId xmlns:a16="http://schemas.microsoft.com/office/drawing/2014/main" id="{F56A2289-3E50-4DFB-B586-B1CE94644958}"/>
              </a:ext>
            </a:extLst>
          </p:cNvPr>
          <p:cNvSpPr/>
          <p:nvPr/>
        </p:nvSpPr>
        <p:spPr>
          <a:xfrm rot="16200000">
            <a:off x="8074853" y="2423945"/>
            <a:ext cx="2034661" cy="4807416"/>
          </a:xfrm>
          <a:custGeom>
            <a:avLst/>
            <a:gdLst>
              <a:gd name="connsiteX0" fmla="*/ 2034661 w 2034661"/>
              <a:gd name="connsiteY0" fmla="*/ 1590392 h 4807416"/>
              <a:gd name="connsiteX1" fmla="*/ 2034661 w 2034661"/>
              <a:gd name="connsiteY1" fmla="*/ 4807416 h 4807416"/>
              <a:gd name="connsiteX2" fmla="*/ 0 w 2034661"/>
              <a:gd name="connsiteY2" fmla="*/ 4807415 h 4807416"/>
              <a:gd name="connsiteX3" fmla="*/ 0 w 2034661"/>
              <a:gd name="connsiteY3" fmla="*/ 1590392 h 4807416"/>
              <a:gd name="connsiteX4" fmla="*/ 724968 w 2034661"/>
              <a:gd name="connsiteY4" fmla="*/ 1590392 h 4807416"/>
              <a:gd name="connsiteX5" fmla="*/ 901779 w 2034661"/>
              <a:gd name="connsiteY5" fmla="*/ 0 h 4807416"/>
              <a:gd name="connsiteX6" fmla="*/ 1078590 w 2034661"/>
              <a:gd name="connsiteY6" fmla="*/ 1590392 h 480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661" h="4807416">
                <a:moveTo>
                  <a:pt x="2034661" y="1590392"/>
                </a:moveTo>
                <a:lnTo>
                  <a:pt x="2034661" y="4807416"/>
                </a:lnTo>
                <a:lnTo>
                  <a:pt x="0" y="4807415"/>
                </a:lnTo>
                <a:lnTo>
                  <a:pt x="0" y="1590392"/>
                </a:lnTo>
                <a:lnTo>
                  <a:pt x="724968" y="1590392"/>
                </a:lnTo>
                <a:lnTo>
                  <a:pt x="901779" y="0"/>
                </a:lnTo>
                <a:lnTo>
                  <a:pt x="1078590" y="1590392"/>
                </a:lnTo>
                <a:close/>
              </a:path>
            </a:pathLst>
          </a:custGeom>
          <a:noFill/>
          <a:ln w="63500">
            <a:solidFill>
              <a:srgbClr val="5E386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88765290-B56D-43FB-96BC-D4FD8923F7DA}"/>
              </a:ext>
            </a:extLst>
          </p:cNvPr>
          <p:cNvGrpSpPr/>
          <p:nvPr/>
        </p:nvGrpSpPr>
        <p:grpSpPr>
          <a:xfrm>
            <a:off x="6688477" y="3810322"/>
            <a:ext cx="4807416" cy="2034661"/>
            <a:chOff x="6688477" y="3810322"/>
            <a:chExt cx="4807416" cy="2034661"/>
          </a:xfrm>
        </p:grpSpPr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A9E70933-4650-4305-B9C4-2D177D8FC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7380" y="3976029"/>
              <a:ext cx="2880000" cy="1462948"/>
            </a:xfrm>
            <a:prstGeom prst="rect">
              <a:avLst/>
            </a:prstGeom>
          </p:spPr>
        </p:pic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1D93A474-24FF-4AAB-A3BB-AE76FD93DC9C}"/>
                </a:ext>
              </a:extLst>
            </p:cNvPr>
            <p:cNvSpPr txBox="1"/>
            <p:nvPr/>
          </p:nvSpPr>
          <p:spPr>
            <a:xfrm>
              <a:off x="9404550" y="5394135"/>
              <a:ext cx="1747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/>
                <a:t>分散：小</a:t>
              </a:r>
              <a:endParaRPr kumimoji="1" lang="en-US" altLang="ja-JP" sz="2000" dirty="0"/>
            </a:p>
          </p:txBody>
        </p:sp>
        <p:sp>
          <p:nvSpPr>
            <p:cNvPr id="49" name="フリーフォーム: 図形 48">
              <a:extLst>
                <a:ext uri="{FF2B5EF4-FFF2-40B4-BE49-F238E27FC236}">
                  <a16:creationId xmlns:a16="http://schemas.microsoft.com/office/drawing/2014/main" id="{A76586B3-C3D0-4B99-ACBD-26EAC1D9EFB8}"/>
                </a:ext>
              </a:extLst>
            </p:cNvPr>
            <p:cNvSpPr/>
            <p:nvPr/>
          </p:nvSpPr>
          <p:spPr>
            <a:xfrm rot="16200000">
              <a:off x="8074854" y="2423945"/>
              <a:ext cx="2034661" cy="4807416"/>
            </a:xfrm>
            <a:custGeom>
              <a:avLst/>
              <a:gdLst>
                <a:gd name="connsiteX0" fmla="*/ 2034661 w 2034661"/>
                <a:gd name="connsiteY0" fmla="*/ 1590392 h 4807416"/>
                <a:gd name="connsiteX1" fmla="*/ 2034661 w 2034661"/>
                <a:gd name="connsiteY1" fmla="*/ 4807416 h 4807416"/>
                <a:gd name="connsiteX2" fmla="*/ 0 w 2034661"/>
                <a:gd name="connsiteY2" fmla="*/ 4807415 h 4807416"/>
                <a:gd name="connsiteX3" fmla="*/ 0 w 2034661"/>
                <a:gd name="connsiteY3" fmla="*/ 1590392 h 4807416"/>
                <a:gd name="connsiteX4" fmla="*/ 724968 w 2034661"/>
                <a:gd name="connsiteY4" fmla="*/ 1590392 h 4807416"/>
                <a:gd name="connsiteX5" fmla="*/ 901779 w 2034661"/>
                <a:gd name="connsiteY5" fmla="*/ 0 h 4807416"/>
                <a:gd name="connsiteX6" fmla="*/ 1078590 w 2034661"/>
                <a:gd name="connsiteY6" fmla="*/ 1590392 h 480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661" h="4807416">
                  <a:moveTo>
                    <a:pt x="2034661" y="1590392"/>
                  </a:moveTo>
                  <a:lnTo>
                    <a:pt x="2034661" y="4807416"/>
                  </a:lnTo>
                  <a:lnTo>
                    <a:pt x="0" y="4807415"/>
                  </a:lnTo>
                  <a:lnTo>
                    <a:pt x="0" y="1590392"/>
                  </a:lnTo>
                  <a:lnTo>
                    <a:pt x="724968" y="1590392"/>
                  </a:lnTo>
                  <a:lnTo>
                    <a:pt x="901779" y="0"/>
                  </a:lnTo>
                  <a:lnTo>
                    <a:pt x="1078590" y="1590392"/>
                  </a:lnTo>
                  <a:close/>
                </a:path>
              </a:pathLst>
            </a:custGeom>
            <a:noFill/>
            <a:ln w="63500">
              <a:solidFill>
                <a:srgbClr val="5E386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09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388F5A-7434-46FE-9173-D021820B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提案手法の流れ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91FFB4-2280-4A56-920F-F92BF5C1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11</a:t>
            </a:fld>
            <a:endParaRPr kumimoji="1" lang="ja-JP" altLang="en-US"/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DCB26135-6F45-6B4D-B4D4-11D0DF14BFF9}"/>
              </a:ext>
            </a:extLst>
          </p:cNvPr>
          <p:cNvGrpSpPr/>
          <p:nvPr/>
        </p:nvGrpSpPr>
        <p:grpSpPr>
          <a:xfrm>
            <a:off x="4172598" y="1836872"/>
            <a:ext cx="1359073" cy="1494440"/>
            <a:chOff x="5219280" y="-896447"/>
            <a:chExt cx="1546191" cy="2035943"/>
          </a:xfrm>
        </p:grpSpPr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950B180A-6174-4D45-9F4A-4165474DD4CC}"/>
                </a:ext>
              </a:extLst>
            </p:cNvPr>
            <p:cNvSpPr/>
            <p:nvPr/>
          </p:nvSpPr>
          <p:spPr>
            <a:xfrm>
              <a:off x="5219280" y="-896447"/>
              <a:ext cx="1546191" cy="2035943"/>
            </a:xfrm>
            <a:prstGeom prst="rect">
              <a:avLst/>
            </a:prstGeom>
            <a:solidFill>
              <a:srgbClr val="5E3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kumimoji="1" lang="ja-JP" altLang="en-US" sz="2000">
                <a:solidFill>
                  <a:srgbClr val="FFFFFF"/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2AB3DFB-8DBB-B94C-ADF4-045F5738CD93}"/>
                </a:ext>
              </a:extLst>
            </p:cNvPr>
            <p:cNvSpPr txBox="1"/>
            <p:nvPr/>
          </p:nvSpPr>
          <p:spPr>
            <a:xfrm>
              <a:off x="5312415" y="-124433"/>
              <a:ext cx="1298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FFFF"/>
                  </a:solidFill>
                  <a:latin typeface="Helvetica" pitchFamily="2" charset="0"/>
                  <a:ea typeface="Hiragino Kaku Gothic Pro W3" panose="020B0300000000000000" pitchFamily="34" charset="-128"/>
                </a:rPr>
                <a:t>CNN</a:t>
              </a:r>
              <a:endParaRPr kumimoji="1" lang="ja-JP" altLang="en-US" sz="2400" dirty="0">
                <a:solidFill>
                  <a:srgbClr val="FFFFFF"/>
                </a:solidFill>
                <a:latin typeface="Helvetica" pitchFamily="2" charset="0"/>
                <a:ea typeface="Hiragino Kaku Gothic Pro W3" panose="020B0300000000000000" pitchFamily="34" charset="-128"/>
              </a:endParaRPr>
            </a:p>
          </p:txBody>
        </p:sp>
        <p:sp>
          <p:nvSpPr>
            <p:cNvPr id="76" name="台形 75">
              <a:extLst>
                <a:ext uri="{FF2B5EF4-FFF2-40B4-BE49-F238E27FC236}">
                  <a16:creationId xmlns:a16="http://schemas.microsoft.com/office/drawing/2014/main" id="{5D5D1E53-68D3-C54A-AF95-D10C823E2C8E}"/>
                </a:ext>
              </a:extLst>
            </p:cNvPr>
            <p:cNvSpPr/>
            <p:nvPr/>
          </p:nvSpPr>
          <p:spPr>
            <a:xfrm rot="5400000">
              <a:off x="5392956" y="-459300"/>
              <a:ext cx="1203158" cy="1161649"/>
            </a:xfrm>
            <a:prstGeom prst="trapezoid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95000"/>
                    <a:lumOff val="5000"/>
                  </a:schemeClr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</p:grp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54730D42-DD22-1843-9635-B4731583521F}"/>
              </a:ext>
            </a:extLst>
          </p:cNvPr>
          <p:cNvSpPr/>
          <p:nvPr/>
        </p:nvSpPr>
        <p:spPr>
          <a:xfrm>
            <a:off x="612497" y="1268411"/>
            <a:ext cx="2376000" cy="2376000"/>
          </a:xfrm>
          <a:prstGeom prst="rect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b="1" dirty="0"/>
              <a:t>①ステレオ投影画像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35B7A417-0B91-4ED7-817B-C779ABC9BB27}"/>
              </a:ext>
            </a:extLst>
          </p:cNvPr>
          <p:cNvSpPr/>
          <p:nvPr/>
        </p:nvSpPr>
        <p:spPr>
          <a:xfrm>
            <a:off x="2373430" y="4293088"/>
            <a:ext cx="2376000" cy="2376000"/>
          </a:xfrm>
          <a:prstGeom prst="rect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b="1" dirty="0"/>
              <a:t>②アラインメント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C85EC96-CB33-4280-A33F-F5F25C59808E}"/>
              </a:ext>
            </a:extLst>
          </p:cNvPr>
          <p:cNvSpPr/>
          <p:nvPr/>
        </p:nvSpPr>
        <p:spPr>
          <a:xfrm>
            <a:off x="10465198" y="1293804"/>
            <a:ext cx="914400" cy="237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房数</a:t>
            </a: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  <a:p>
            <a:pPr algn="ctr"/>
            <a:r>
              <a:rPr kumimoji="1" lang="en-US" altLang="ja-JP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N</a:t>
            </a:r>
            <a:endParaRPr kumimoji="1" lang="ja-JP" altLang="en-US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DD2FC8-AE1E-4FD6-9736-80BA33384BFC}"/>
              </a:ext>
            </a:extLst>
          </p:cNvPr>
          <p:cNvSpPr txBox="1"/>
          <p:nvPr/>
        </p:nvSpPr>
        <p:spPr>
          <a:xfrm>
            <a:off x="8291958" y="3673295"/>
            <a:ext cx="174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Loss</a:t>
            </a:r>
            <a:r>
              <a:rPr kumimoji="1" lang="ja-JP" altLang="en-US" sz="2000" dirty="0"/>
              <a:t>の計算</a:t>
            </a:r>
            <a:endParaRPr kumimoji="1" lang="en-US" altLang="ja-JP" sz="2000" dirty="0"/>
          </a:p>
        </p:txBody>
      </p:sp>
      <p:sp>
        <p:nvSpPr>
          <p:cNvPr id="8" name="矢印: 上下 34">
            <a:extLst>
              <a:ext uri="{FF2B5EF4-FFF2-40B4-BE49-F238E27FC236}">
                <a16:creationId xmlns:a16="http://schemas.microsoft.com/office/drawing/2014/main" id="{B3750668-CD31-4B6A-94E5-68D6A575244C}"/>
              </a:ext>
            </a:extLst>
          </p:cNvPr>
          <p:cNvSpPr/>
          <p:nvPr/>
        </p:nvSpPr>
        <p:spPr>
          <a:xfrm>
            <a:off x="7707638" y="3603350"/>
            <a:ext cx="432000" cy="540000"/>
          </a:xfrm>
          <a:prstGeom prst="up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BD2EE74-6663-4973-B74F-6F1B5A896515}"/>
              </a:ext>
            </a:extLst>
          </p:cNvPr>
          <p:cNvSpPr/>
          <p:nvPr/>
        </p:nvSpPr>
        <p:spPr>
          <a:xfrm>
            <a:off x="6477148" y="4293088"/>
            <a:ext cx="2892981" cy="2376000"/>
          </a:xfrm>
          <a:prstGeom prst="rect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b="1" dirty="0"/>
              <a:t>③歪みに応じた教師データ</a:t>
            </a:r>
          </a:p>
        </p:txBody>
      </p:sp>
      <p:sp>
        <p:nvSpPr>
          <p:cNvPr id="9" name="右矢印 65">
            <a:extLst>
              <a:ext uri="{FF2B5EF4-FFF2-40B4-BE49-F238E27FC236}">
                <a16:creationId xmlns:a16="http://schemas.microsoft.com/office/drawing/2014/main" id="{D375D276-DF49-4028-92CB-E062A42699C9}"/>
              </a:ext>
            </a:extLst>
          </p:cNvPr>
          <p:cNvSpPr/>
          <p:nvPr/>
        </p:nvSpPr>
        <p:spPr>
          <a:xfrm rot="14400000" flipH="1">
            <a:off x="2402529" y="3733612"/>
            <a:ext cx="540000" cy="54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2" name="右矢印 65">
            <a:extLst>
              <a:ext uri="{FF2B5EF4-FFF2-40B4-BE49-F238E27FC236}">
                <a16:creationId xmlns:a16="http://schemas.microsoft.com/office/drawing/2014/main" id="{F9CADDAF-709B-4206-B800-02B11295C274}"/>
              </a:ext>
            </a:extLst>
          </p:cNvPr>
          <p:cNvSpPr/>
          <p:nvPr/>
        </p:nvSpPr>
        <p:spPr>
          <a:xfrm rot="6300000" flipH="1">
            <a:off x="4195045" y="3672660"/>
            <a:ext cx="540000" cy="54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3" name="右矢印 47">
            <a:extLst>
              <a:ext uri="{FF2B5EF4-FFF2-40B4-BE49-F238E27FC236}">
                <a16:creationId xmlns:a16="http://schemas.microsoft.com/office/drawing/2014/main" id="{65FAD8BE-4365-474B-B65D-B33B0DBC7F1A}"/>
              </a:ext>
            </a:extLst>
          </p:cNvPr>
          <p:cNvSpPr/>
          <p:nvPr/>
        </p:nvSpPr>
        <p:spPr>
          <a:xfrm>
            <a:off x="5941207" y="2359092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4" name="右矢印 47">
            <a:extLst>
              <a:ext uri="{FF2B5EF4-FFF2-40B4-BE49-F238E27FC236}">
                <a16:creationId xmlns:a16="http://schemas.microsoft.com/office/drawing/2014/main" id="{1F43E1C2-CCD2-41CD-A745-8A18B071D40D}"/>
              </a:ext>
            </a:extLst>
          </p:cNvPr>
          <p:cNvSpPr/>
          <p:nvPr/>
        </p:nvSpPr>
        <p:spPr>
          <a:xfrm>
            <a:off x="9298840" y="2363613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pic>
        <p:nvPicPr>
          <p:cNvPr id="30" name="図 29" descr="建物, ウィンドウ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0F7E453C-1A10-49FE-9CDB-F6AC9BAC2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26" y="1800955"/>
            <a:ext cx="1639337" cy="1639337"/>
          </a:xfrm>
          <a:prstGeom prst="rect">
            <a:avLst/>
          </a:prstGeom>
        </p:spPr>
      </p:pic>
      <p:pic>
        <p:nvPicPr>
          <p:cNvPr id="31" name="図 30" descr="建物, ウィンドウ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17C6B4BA-64B2-45E8-84DA-61E48D5A9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0796">
            <a:off x="997443" y="1793311"/>
            <a:ext cx="1639337" cy="1639337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1ADCDF3-5836-447B-ACD5-3012E3C90857}"/>
              </a:ext>
            </a:extLst>
          </p:cNvPr>
          <p:cNvGrpSpPr/>
          <p:nvPr/>
        </p:nvGrpSpPr>
        <p:grpSpPr>
          <a:xfrm>
            <a:off x="978582" y="1779765"/>
            <a:ext cx="1669783" cy="1669686"/>
            <a:chOff x="1107468" y="4761846"/>
            <a:chExt cx="1669783" cy="1669686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AED2CF18-8777-42AB-A99D-508040E8C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7468" y="4761846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D9FE5193-BC31-4B79-96EC-652B848FA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9251" y="4761846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A9B3D50B-B853-47A0-AE9F-DAF54650E4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7468" y="5603532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2A1F9011-7798-4CA8-82AD-CA3040C277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9251" y="5603532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0" name="図 39" descr="屋外, 木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66DBD281-C899-467D-BB3F-0FC4B25BF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65" y="4838361"/>
            <a:ext cx="825500" cy="825500"/>
          </a:xfrm>
          <a:prstGeom prst="rect">
            <a:avLst/>
          </a:prstGeom>
        </p:spPr>
      </p:pic>
      <p:pic>
        <p:nvPicPr>
          <p:cNvPr id="41" name="図 40" descr="木, 大きい が含まれている画像&#10;&#10;自動的に生成された説明">
            <a:extLst>
              <a:ext uri="{FF2B5EF4-FFF2-40B4-BE49-F238E27FC236}">
                <a16:creationId xmlns:a16="http://schemas.microsoft.com/office/drawing/2014/main" id="{96C49343-802D-499B-B534-6690E9B35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70" y="5745400"/>
            <a:ext cx="876300" cy="736600"/>
          </a:xfrm>
          <a:prstGeom prst="rect">
            <a:avLst/>
          </a:prstGeom>
        </p:spPr>
      </p:pic>
      <p:pic>
        <p:nvPicPr>
          <p:cNvPr id="42" name="図 41" descr="森の中にいる&#10;&#10;自動的に生成された説明">
            <a:extLst>
              <a:ext uri="{FF2B5EF4-FFF2-40B4-BE49-F238E27FC236}">
                <a16:creationId xmlns:a16="http://schemas.microsoft.com/office/drawing/2014/main" id="{A151504C-33D9-44AC-910E-CD94DFA74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70" y="4838361"/>
            <a:ext cx="863600" cy="825500"/>
          </a:xfrm>
          <a:prstGeom prst="rect">
            <a:avLst/>
          </a:prstGeom>
        </p:spPr>
      </p:pic>
      <p:pic>
        <p:nvPicPr>
          <p:cNvPr id="43" name="図 42" descr="木の枝と文字の加工写真&#10;&#10;自動的に生成された説明">
            <a:extLst>
              <a:ext uri="{FF2B5EF4-FFF2-40B4-BE49-F238E27FC236}">
                <a16:creationId xmlns:a16="http://schemas.microsoft.com/office/drawing/2014/main" id="{673AA1E3-5045-4C57-9CC6-F5987CB29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65" y="5745400"/>
            <a:ext cx="825500" cy="736600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4A3D37E-CF6D-4982-A8BD-7974414D673A}"/>
              </a:ext>
            </a:extLst>
          </p:cNvPr>
          <p:cNvSpPr txBox="1"/>
          <p:nvPr/>
        </p:nvSpPr>
        <p:spPr>
          <a:xfrm>
            <a:off x="695615" y="3782986"/>
            <a:ext cx="174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augmentation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04735F5B-520F-43F2-87DC-FD2810AFD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04" y="1653613"/>
            <a:ext cx="1800000" cy="1800000"/>
          </a:xfrm>
          <a:prstGeom prst="rect">
            <a:avLst/>
          </a:prstGeom>
        </p:spPr>
      </p:pic>
      <p:pic>
        <p:nvPicPr>
          <p:cNvPr id="47" name="図 46" descr="星, 光 が含まれている画像&#10;&#10;自動的に生成された説明">
            <a:extLst>
              <a:ext uri="{FF2B5EF4-FFF2-40B4-BE49-F238E27FC236}">
                <a16:creationId xmlns:a16="http://schemas.microsoft.com/office/drawing/2014/main" id="{52201267-3573-4737-B8F3-E90DC62488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38" y="4780757"/>
            <a:ext cx="1800000" cy="18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1AEB8C18-4390-41C9-AA7E-019E87B219FB}"/>
                  </a:ext>
                </a:extLst>
              </p:cNvPr>
              <p:cNvSpPr txBox="1"/>
              <p:nvPr/>
            </p:nvSpPr>
            <p:spPr>
              <a:xfrm>
                <a:off x="695615" y="4164339"/>
                <a:ext cx="1642462" cy="8917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ja-JP" altLang="en-US" i="1">
                                    <a:latin typeface="Cambria Math" panose="02040503050406030204" pitchFamily="18" charset="0"/>
                                  </a:rPr>
                                  <m:t>ラ</m:t>
                                </m:r>
                                <m:r>
                                  <a:rPr kumimoji="1" lang="ja-JP" altLang="en-US" i="1">
                                    <a:latin typeface="Cambria Math" panose="02040503050406030204" pitchFamily="18" charset="0"/>
                                  </a:rPr>
                                  <m:t>ンダム</m:t>
                                </m:r>
                                <m:r>
                                  <a:rPr kumimoji="1" lang="ja-JP" altLang="en-US" i="1" smtClean="0">
                                    <a:latin typeface="Cambria Math" panose="02040503050406030204" pitchFamily="18" charset="0"/>
                                  </a:rPr>
                                  <m:t>回転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ja-JP" altLang="en-US" i="1">
                                    <a:latin typeface="Cambria Math" panose="02040503050406030204" pitchFamily="18" charset="0"/>
                                  </a:rPr>
                                  <m:t>固定クロップ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1AEB8C18-4390-41C9-AA7E-019E87B21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15" y="4164339"/>
                <a:ext cx="1642462" cy="8917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4240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DBDD67-1CBF-40C9-AA85-6A9E87BFD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dirty="0"/>
              <a:t>計</a:t>
            </a:r>
            <a:r>
              <a:rPr kumimoji="1" lang="en-US" altLang="ja-JP" sz="2400" dirty="0"/>
              <a:t>576</a:t>
            </a:r>
            <a:r>
              <a:rPr kumimoji="1" lang="ja-JP" altLang="en-US" sz="2400" dirty="0"/>
              <a:t>枚のデータセットを作成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実験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000" dirty="0"/>
              <a:t>　①ステレオ投影画像の利用</a:t>
            </a:r>
            <a:endParaRPr lang="en-US" altLang="ja-JP" sz="2000" dirty="0"/>
          </a:p>
          <a:p>
            <a:pPr marL="0" indent="0">
              <a:buNone/>
            </a:pPr>
            <a:r>
              <a:rPr kumimoji="1" lang="ja-JP" altLang="en-US" sz="2000" dirty="0"/>
              <a:t>　②アラインメント</a:t>
            </a:r>
            <a:endParaRPr lang="en-US" altLang="ja-JP" sz="2000" dirty="0"/>
          </a:p>
          <a:p>
            <a:pPr marL="0" indent="0">
              <a:buNone/>
            </a:pPr>
            <a:r>
              <a:rPr kumimoji="1" lang="ja-JP" altLang="en-US" sz="2000" dirty="0"/>
              <a:t>　③歪みに応じた教師データ</a:t>
            </a:r>
            <a:endParaRPr kumimoji="1" lang="en-US" altLang="ja-JP" sz="20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30320F6-3E77-4929-A800-63E6C3471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552" y="3753454"/>
            <a:ext cx="5097929" cy="317302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0E595A9-25CE-4752-9580-FCAB1A1B9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388" y="1270507"/>
            <a:ext cx="1620000" cy="162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BEA087C-3C6A-492D-B717-C2B1B2D26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12" y="1260735"/>
            <a:ext cx="1620000" cy="162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C813DC2-1B41-4284-B72B-4D5E780AE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70" y="1272563"/>
            <a:ext cx="1620000" cy="1620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9912B26-65B6-422A-958C-6F157ED56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実験結果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56577D-704C-44DC-94CE-75057DE1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63C24F-F979-481C-B19B-604F51BEE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2" y="6240145"/>
            <a:ext cx="11506453" cy="428361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E5E5E-FFDF-456C-A997-F124AAAD178C}"/>
              </a:ext>
            </a:extLst>
          </p:cNvPr>
          <p:cNvSpPr txBox="1"/>
          <p:nvPr/>
        </p:nvSpPr>
        <p:spPr>
          <a:xfrm>
            <a:off x="9695640" y="4664710"/>
            <a:ext cx="553998" cy="19877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bg1"/>
                </a:solidFill>
              </a:rPr>
              <a:t>① ＋</a:t>
            </a:r>
            <a:r>
              <a:rPr kumimoji="1" lang="en-US" altLang="ja-JP" sz="2400" dirty="0">
                <a:solidFill>
                  <a:schemeClr val="bg1"/>
                </a:solidFill>
              </a:rPr>
              <a:t> </a:t>
            </a:r>
            <a:r>
              <a:rPr kumimoji="1" lang="ja-JP" altLang="en-US" sz="2400" dirty="0">
                <a:solidFill>
                  <a:schemeClr val="bg1"/>
                </a:solidFill>
              </a:rPr>
              <a:t>② ＋ ③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813473E-6D0A-4A0D-87DB-C086922F447C}"/>
              </a:ext>
            </a:extLst>
          </p:cNvPr>
          <p:cNvSpPr txBox="1"/>
          <p:nvPr/>
        </p:nvSpPr>
        <p:spPr>
          <a:xfrm>
            <a:off x="8669629" y="5480377"/>
            <a:ext cx="553998" cy="11778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bg1"/>
                </a:solidFill>
              </a:rPr>
              <a:t>① ＋ ③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687745-DFB2-4FAB-8A9E-28742B1E326D}"/>
              </a:ext>
            </a:extLst>
          </p:cNvPr>
          <p:cNvSpPr txBox="1"/>
          <p:nvPr/>
        </p:nvSpPr>
        <p:spPr>
          <a:xfrm>
            <a:off x="7627168" y="4682033"/>
            <a:ext cx="553998" cy="19704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bg1"/>
                </a:solidFill>
              </a:rPr>
              <a:t>① ＋</a:t>
            </a:r>
            <a:r>
              <a:rPr kumimoji="1" lang="en-US" altLang="ja-JP" sz="2400" dirty="0">
                <a:solidFill>
                  <a:schemeClr val="bg1"/>
                </a:solidFill>
              </a:rPr>
              <a:t> </a:t>
            </a:r>
            <a:r>
              <a:rPr kumimoji="1" lang="ja-JP" altLang="en-US" sz="2400" dirty="0">
                <a:solidFill>
                  <a:schemeClr val="bg1"/>
                </a:solidFill>
              </a:rPr>
              <a:t>② 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8E790B9-19A2-4409-A52C-6C61FEC683F1}"/>
              </a:ext>
            </a:extLst>
          </p:cNvPr>
          <p:cNvSpPr txBox="1"/>
          <p:nvPr/>
        </p:nvSpPr>
        <p:spPr>
          <a:xfrm>
            <a:off x="6592932" y="4651130"/>
            <a:ext cx="553998" cy="19877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bg1"/>
                </a:solidFill>
              </a:rPr>
              <a:t>① 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7" name="二等辺三角形 26">
            <a:extLst>
              <a:ext uri="{FF2B5EF4-FFF2-40B4-BE49-F238E27FC236}">
                <a16:creationId xmlns:a16="http://schemas.microsoft.com/office/drawing/2014/main" id="{46FD9621-8A8E-46B3-87F2-05E9933F59D0}"/>
              </a:ext>
            </a:extLst>
          </p:cNvPr>
          <p:cNvSpPr/>
          <p:nvPr/>
        </p:nvSpPr>
        <p:spPr>
          <a:xfrm rot="12877644">
            <a:off x="10616714" y="3544817"/>
            <a:ext cx="250906" cy="780183"/>
          </a:xfrm>
          <a:prstGeom prst="triangle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D0307BD-4EC4-4045-AD8E-EB58B44A95C7}"/>
              </a:ext>
            </a:extLst>
          </p:cNvPr>
          <p:cNvCxnSpPr>
            <a:cxnSpLocks/>
          </p:cNvCxnSpPr>
          <p:nvPr/>
        </p:nvCxnSpPr>
        <p:spPr>
          <a:xfrm>
            <a:off x="6180108" y="4024117"/>
            <a:ext cx="4320000" cy="0"/>
          </a:xfrm>
          <a:prstGeom prst="line">
            <a:avLst/>
          </a:prstGeom>
          <a:ln w="57150">
            <a:solidFill>
              <a:srgbClr val="FF69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BB7192D7-96D3-4C1B-9573-9B47285903D8}"/>
              </a:ext>
            </a:extLst>
          </p:cNvPr>
          <p:cNvCxnSpPr>
            <a:cxnSpLocks/>
          </p:cNvCxnSpPr>
          <p:nvPr/>
        </p:nvCxnSpPr>
        <p:spPr>
          <a:xfrm>
            <a:off x="6180108" y="4412653"/>
            <a:ext cx="4320000" cy="0"/>
          </a:xfrm>
          <a:prstGeom prst="line">
            <a:avLst/>
          </a:prstGeom>
          <a:ln w="57150">
            <a:solidFill>
              <a:srgbClr val="FF69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矢印: 上下 31">
            <a:extLst>
              <a:ext uri="{FF2B5EF4-FFF2-40B4-BE49-F238E27FC236}">
                <a16:creationId xmlns:a16="http://schemas.microsoft.com/office/drawing/2014/main" id="{ED4C4F72-49EA-4206-98A1-3456A2A814BD}"/>
              </a:ext>
            </a:extLst>
          </p:cNvPr>
          <p:cNvSpPr/>
          <p:nvPr/>
        </p:nvSpPr>
        <p:spPr>
          <a:xfrm>
            <a:off x="10387418" y="4060206"/>
            <a:ext cx="151492" cy="324000"/>
          </a:xfrm>
          <a:prstGeom prst="upDownArrow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30CFD30-8675-47A0-B931-8908AB6C7F4C}"/>
              </a:ext>
            </a:extLst>
          </p:cNvPr>
          <p:cNvSpPr txBox="1"/>
          <p:nvPr/>
        </p:nvSpPr>
        <p:spPr>
          <a:xfrm>
            <a:off x="10107128" y="2517998"/>
            <a:ext cx="2054710" cy="1428214"/>
          </a:xfrm>
          <a:prstGeom prst="ellipse">
            <a:avLst/>
          </a:prstGeom>
          <a:solidFill>
            <a:srgbClr val="FF69E4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solidFill>
                  <a:schemeClr val="bg1"/>
                </a:solidFill>
              </a:rPr>
              <a:t>14.3 %</a:t>
            </a:r>
          </a:p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 </a:t>
            </a:r>
            <a:r>
              <a:rPr kumimoji="1" lang="ja-JP" altLang="en-US" b="1" dirty="0">
                <a:solidFill>
                  <a:schemeClr val="bg1"/>
                </a:solidFill>
              </a:rPr>
              <a:t>精度改善！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CFC19520-D4B5-439E-9CD7-79A013B7BE22}"/>
              </a:ext>
            </a:extLst>
          </p:cNvPr>
          <p:cNvSpPr/>
          <p:nvPr/>
        </p:nvSpPr>
        <p:spPr>
          <a:xfrm>
            <a:off x="4908667" y="4403029"/>
            <a:ext cx="398907" cy="230933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58317C-7CB4-48E9-9CA3-E0DCB4063384}"/>
              </a:ext>
            </a:extLst>
          </p:cNvPr>
          <p:cNvSpPr txBox="1"/>
          <p:nvPr/>
        </p:nvSpPr>
        <p:spPr>
          <a:xfrm>
            <a:off x="4435221" y="6245285"/>
            <a:ext cx="46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良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1DBBF8-6B47-4091-AB25-AB2B3049E551}"/>
              </a:ext>
            </a:extLst>
          </p:cNvPr>
          <p:cNvSpPr txBox="1"/>
          <p:nvPr/>
        </p:nvSpPr>
        <p:spPr>
          <a:xfrm rot="16200000">
            <a:off x="4620474" y="5117374"/>
            <a:ext cx="1809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平均絶対誤差</a:t>
            </a:r>
          </a:p>
        </p:txBody>
      </p:sp>
    </p:spTree>
    <p:extLst>
      <p:ext uri="{BB962C8B-B14F-4D97-AF65-F5344CB8AC3E}">
        <p14:creationId xmlns:p14="http://schemas.microsoft.com/office/powerpoint/2010/main" val="278886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84A16D-4E5E-4398-A5C6-39BCAADD3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09BA58-5759-4889-93DC-18A55B06D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全方位画像に対する物体計数手法を提案</a:t>
            </a:r>
            <a:endParaRPr kumimoji="1" lang="en-US" altLang="ja-JP" dirty="0"/>
          </a:p>
          <a:p>
            <a:pPr marL="457200" lvl="1" indent="0">
              <a:buNone/>
            </a:pPr>
            <a:r>
              <a:rPr kumimoji="1" lang="ja-JP" altLang="en-US" dirty="0"/>
              <a:t>① ステレオ画像の利用</a:t>
            </a:r>
            <a:endParaRPr kumimoji="1" lang="en-US" altLang="ja-JP" dirty="0"/>
          </a:p>
          <a:p>
            <a:pPr marL="457200" lvl="1" indent="0">
              <a:buNone/>
            </a:pPr>
            <a:r>
              <a:rPr kumimoji="1" lang="ja-JP" altLang="en-US" dirty="0"/>
              <a:t>② 歪みのアラインメント</a:t>
            </a:r>
            <a:endParaRPr kumimoji="1" lang="en-US" altLang="ja-JP" dirty="0"/>
          </a:p>
          <a:p>
            <a:pPr marL="457200" lvl="1" indent="0">
              <a:buNone/>
            </a:pPr>
            <a:r>
              <a:rPr kumimoji="1" lang="ja-JP" altLang="en-US" dirty="0"/>
              <a:t>③ 歪みに応じた教師データ</a:t>
            </a:r>
            <a:endParaRPr kumimoji="1" lang="en-US" altLang="ja-JP" dirty="0"/>
          </a:p>
          <a:p>
            <a:pPr marL="457200" lvl="1" indent="0">
              <a:buNone/>
            </a:pPr>
            <a:endParaRPr kumimoji="1" lang="en-US" altLang="ja-JP" dirty="0"/>
          </a:p>
          <a:p>
            <a:r>
              <a:rPr kumimoji="1" lang="ja-JP" altLang="en-US" dirty="0"/>
              <a:t>提案手法により，平均絶対誤差で</a:t>
            </a:r>
            <a:r>
              <a:rPr kumimoji="1" lang="en-US" altLang="ja-JP" dirty="0">
                <a:solidFill>
                  <a:srgbClr val="FF0000"/>
                </a:solidFill>
              </a:rPr>
              <a:t>14.3</a:t>
            </a:r>
            <a:r>
              <a:rPr kumimoji="1" lang="en-US" altLang="ja-JP" dirty="0"/>
              <a:t>%</a:t>
            </a:r>
            <a:r>
              <a:rPr kumimoji="1" lang="ja-JP" altLang="en-US" dirty="0"/>
              <a:t>精度改善</a:t>
            </a:r>
            <a:endParaRPr kumimoji="1" lang="en-US" altLang="ja-JP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D722627-F73D-4424-B7EA-B3F7B064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F756A4-D3A3-401E-A23C-F53CAD15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12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F3C7445-71AB-4DF6-8B31-701219D17CBF}"/>
              </a:ext>
            </a:extLst>
          </p:cNvPr>
          <p:cNvSpPr txBox="1"/>
          <p:nvPr/>
        </p:nvSpPr>
        <p:spPr>
          <a:xfrm>
            <a:off x="6388820" y="2238310"/>
            <a:ext cx="5704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画像：全方位画像</a:t>
            </a:r>
            <a:endParaRPr kumimoji="1" lang="en-US" altLang="ja-JP" sz="200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対象：ブドウ房</a:t>
            </a:r>
            <a:endParaRPr kumimoji="1" lang="en-US" altLang="ja-JP" sz="20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19ED288-E175-4D2C-BCB6-9EC788DCC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物体計数 </a:t>
            </a:r>
            <a:r>
              <a:rPr kumimoji="1" lang="en-US" altLang="ja-JP" dirty="0"/>
              <a:t>(Object Counting)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2F73C0-9BA3-40C2-8C23-F5586A6C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dirty="0"/>
              <a:t>画像中の特定物体を数えるタスク</a:t>
            </a:r>
            <a:endParaRPr lang="en-US" altLang="ja-JP" sz="240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36F301A-1AEF-48B0-883C-F089202A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9BF9663-7182-488E-ADC4-95D0459A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36295C1-3F3B-464C-B128-EF7B0F4E0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90" y="3075704"/>
            <a:ext cx="5092632" cy="347592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0DF1AF-68FD-48C2-8AEC-751FC27BC328}"/>
              </a:ext>
            </a:extLst>
          </p:cNvPr>
          <p:cNvSpPr txBox="1"/>
          <p:nvPr/>
        </p:nvSpPr>
        <p:spPr>
          <a:xfrm>
            <a:off x="578802" y="1846045"/>
            <a:ext cx="1394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既存研究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89CEB0C-4BF5-4E46-89FC-9D1E76FD474C}"/>
              </a:ext>
            </a:extLst>
          </p:cNvPr>
          <p:cNvSpPr txBox="1"/>
          <p:nvPr/>
        </p:nvSpPr>
        <p:spPr>
          <a:xfrm>
            <a:off x="6378014" y="1836976"/>
            <a:ext cx="1394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/>
              <a:t>提案手法</a:t>
            </a:r>
            <a:endParaRPr kumimoji="1" lang="en-US" altLang="ja-JP" sz="20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804542-B976-4AB9-A019-0D3F2CE1C71E}"/>
              </a:ext>
            </a:extLst>
          </p:cNvPr>
          <p:cNvSpPr txBox="1"/>
          <p:nvPr/>
        </p:nvSpPr>
        <p:spPr>
          <a:xfrm>
            <a:off x="578802" y="2239051"/>
            <a:ext cx="5704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画像：透視投影</a:t>
            </a:r>
            <a:endParaRPr kumimoji="1" lang="en-US" altLang="ja-JP" sz="200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kumimoji="1" lang="ja-JP" altLang="en-US" sz="2000" dirty="0"/>
              <a:t>対象：人，車，トウモロコシ，リンゴ，オレンジなど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A463EA1-E5AA-420C-B799-9BD2069B3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27" y="3093642"/>
            <a:ext cx="5178821" cy="345126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2F07BDD-EF92-43AE-9482-65FD9A1729EF}"/>
              </a:ext>
            </a:extLst>
          </p:cNvPr>
          <p:cNvSpPr txBox="1"/>
          <p:nvPr/>
        </p:nvSpPr>
        <p:spPr>
          <a:xfrm>
            <a:off x="8841950" y="2131609"/>
            <a:ext cx="82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  <a:latin typeface="Myriad Pro" panose="020B0503030403020204" pitchFamily="34" charset="0"/>
              </a:rPr>
              <a:t>new</a:t>
            </a:r>
            <a:endParaRPr kumimoji="1" lang="ja-JP" altLang="en-US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60B4A1B-40F2-43FE-8304-64B72EF639D6}"/>
              </a:ext>
            </a:extLst>
          </p:cNvPr>
          <p:cNvSpPr/>
          <p:nvPr/>
        </p:nvSpPr>
        <p:spPr>
          <a:xfrm>
            <a:off x="8586337" y="1647974"/>
            <a:ext cx="914400" cy="603595"/>
          </a:xfrm>
          <a:prstGeom prst="ellipse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二等辺三角形 26">
            <a:extLst>
              <a:ext uri="{FF2B5EF4-FFF2-40B4-BE49-F238E27FC236}">
                <a16:creationId xmlns:a16="http://schemas.microsoft.com/office/drawing/2014/main" id="{57CCBE64-4A04-44AD-80B3-B60F6E552344}"/>
              </a:ext>
            </a:extLst>
          </p:cNvPr>
          <p:cNvSpPr/>
          <p:nvPr/>
        </p:nvSpPr>
        <p:spPr>
          <a:xfrm rot="12877644">
            <a:off x="8676782" y="2050332"/>
            <a:ext cx="178569" cy="391041"/>
          </a:xfrm>
          <a:prstGeom prst="triangle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952B18C-9927-4A19-ABC3-357114002600}"/>
              </a:ext>
            </a:extLst>
          </p:cNvPr>
          <p:cNvSpPr txBox="1"/>
          <p:nvPr/>
        </p:nvSpPr>
        <p:spPr>
          <a:xfrm>
            <a:off x="8708869" y="1762925"/>
            <a:ext cx="853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New!!</a:t>
            </a:r>
            <a:endParaRPr kumimoji="1" lang="ja-JP" altLang="en-US" sz="16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EAE476A-0898-4B31-BEB4-5FF8AD5D68A3}"/>
              </a:ext>
            </a:extLst>
          </p:cNvPr>
          <p:cNvSpPr/>
          <p:nvPr/>
        </p:nvSpPr>
        <p:spPr>
          <a:xfrm>
            <a:off x="9020293" y="2296200"/>
            <a:ext cx="917381" cy="560298"/>
          </a:xfrm>
          <a:prstGeom prst="ellipse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二等辺三角形 22">
            <a:extLst>
              <a:ext uri="{FF2B5EF4-FFF2-40B4-BE49-F238E27FC236}">
                <a16:creationId xmlns:a16="http://schemas.microsoft.com/office/drawing/2014/main" id="{EF61B89A-7524-41C5-B1AB-7315DB51E509}"/>
              </a:ext>
            </a:extLst>
          </p:cNvPr>
          <p:cNvSpPr/>
          <p:nvPr/>
        </p:nvSpPr>
        <p:spPr>
          <a:xfrm rot="15801167" flipH="1">
            <a:off x="8859397" y="2239042"/>
            <a:ext cx="179110" cy="964123"/>
          </a:xfrm>
          <a:prstGeom prst="triangle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496B709-2B09-49A5-87F5-5093EF30A9B7}"/>
              </a:ext>
            </a:extLst>
          </p:cNvPr>
          <p:cNvSpPr txBox="1"/>
          <p:nvPr/>
        </p:nvSpPr>
        <p:spPr>
          <a:xfrm>
            <a:off x="9134530" y="2399015"/>
            <a:ext cx="853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New!!</a:t>
            </a:r>
            <a:endParaRPr kumimoji="1" lang="ja-JP" altLang="en-US" sz="16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03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  <p:bldP spid="9" grpId="0"/>
      <p:bldP spid="10" grpId="0"/>
      <p:bldP spid="25" grpId="0"/>
      <p:bldP spid="25" grpId="1"/>
      <p:bldP spid="26" grpId="0" animBg="1"/>
      <p:bldP spid="26" grpId="1" animBg="1"/>
      <p:bldP spid="27" grpId="0" animBg="1"/>
      <p:bldP spid="27" grpId="1" animBg="1"/>
      <p:bldP spid="28" grpId="0"/>
      <p:bldP spid="28" grpId="1"/>
      <p:bldP spid="22" grpId="0" animBg="1"/>
      <p:bldP spid="22" grpId="1" animBg="1"/>
      <p:bldP spid="23" grpId="0" animBg="1"/>
      <p:bldP spid="23" grpId="1" animBg="1"/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316E61-C056-467D-830F-D43BBF729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全方位画像</a:t>
            </a:r>
            <a:r>
              <a:rPr lang="ja-JP" altLang="en-US" dirty="0"/>
              <a:t>を用いたブドウの房数推定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0450DA-4AFB-48DB-9438-E228D12E80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1268414"/>
            <a:ext cx="6982357" cy="1268862"/>
          </a:xfrm>
        </p:spPr>
        <p:txBody>
          <a:bodyPr>
            <a:normAutofit/>
          </a:bodyPr>
          <a:lstStyle/>
          <a:p>
            <a:r>
              <a:rPr lang="ja-JP" altLang="en-US" dirty="0"/>
              <a:t>摘房</a:t>
            </a:r>
            <a:endParaRPr lang="en-US" altLang="ja-JP" dirty="0"/>
          </a:p>
          <a:p>
            <a:pPr marL="457200" lvl="1" indent="0">
              <a:buNone/>
            </a:pPr>
            <a:r>
              <a:rPr kumimoji="1" lang="ja-JP" altLang="en-US" dirty="0"/>
              <a:t>目的：糖度調整</a:t>
            </a:r>
            <a:endParaRPr kumimoji="1" lang="en-US" altLang="ja-JP" dirty="0"/>
          </a:p>
          <a:p>
            <a:pPr marL="457200" lvl="1" indent="0">
              <a:buNone/>
            </a:pPr>
            <a:r>
              <a:rPr lang="ja-JP" altLang="en-US" dirty="0"/>
              <a:t>内容：房を数えながら間引く</a:t>
            </a:r>
            <a:endParaRPr kumimoji="1" lang="en-US" alt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C40C28-A067-4554-9FF9-37E58CE2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EDDC44-083F-4F89-83BC-BAA48B52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69" name="図 68" descr="屋外, 草, フェンス, 木 が含まれている画像&#10;&#10;自動的に生成された説明">
            <a:extLst>
              <a:ext uri="{FF2B5EF4-FFF2-40B4-BE49-F238E27FC236}">
                <a16:creationId xmlns:a16="http://schemas.microsoft.com/office/drawing/2014/main" id="{9B224932-3A35-4D0D-BCA0-507F2AE5B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723" y="1779291"/>
            <a:ext cx="5344997" cy="3565071"/>
          </a:xfrm>
          <a:prstGeom prst="rect">
            <a:avLst/>
          </a:prstGeom>
        </p:spPr>
      </p:pic>
      <p:sp>
        <p:nvSpPr>
          <p:cNvPr id="70" name="台形 69">
            <a:extLst>
              <a:ext uri="{FF2B5EF4-FFF2-40B4-BE49-F238E27FC236}">
                <a16:creationId xmlns:a16="http://schemas.microsoft.com/office/drawing/2014/main" id="{DB1243A4-2EF8-4FF8-BA61-1D8F1EC658B8}"/>
              </a:ext>
            </a:extLst>
          </p:cNvPr>
          <p:cNvSpPr/>
          <p:nvPr/>
        </p:nvSpPr>
        <p:spPr>
          <a:xfrm flipV="1">
            <a:off x="7023341" y="2318213"/>
            <a:ext cx="4044205" cy="487056"/>
          </a:xfrm>
          <a:prstGeom prst="trapezoid">
            <a:avLst>
              <a:gd name="adj" fmla="val 121327"/>
            </a:avLst>
          </a:prstGeom>
          <a:solidFill>
            <a:schemeClr val="bg1">
              <a:alpha val="50000"/>
            </a:schemeClr>
          </a:solidFill>
          <a:ln w="31750">
            <a:solidFill>
              <a:srgbClr val="FF69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2DD62FBC-0848-4055-AFC7-EF4A016B18E5}"/>
              </a:ext>
            </a:extLst>
          </p:cNvPr>
          <p:cNvSpPr txBox="1"/>
          <p:nvPr/>
        </p:nvSpPr>
        <p:spPr>
          <a:xfrm>
            <a:off x="7908871" y="1693025"/>
            <a:ext cx="2355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69E4"/>
                </a:solidFill>
              </a:rPr>
              <a:t>2 m</a:t>
            </a:r>
            <a:endParaRPr kumimoji="1" lang="ja-JP" altLang="en-US" sz="28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69E4"/>
              </a:solidFill>
            </a:endParaRPr>
          </a:p>
        </p:txBody>
      </p:sp>
      <p:sp>
        <p:nvSpPr>
          <p:cNvPr id="85" name="コンテンツ プレースホルダー 2">
            <a:extLst>
              <a:ext uri="{FF2B5EF4-FFF2-40B4-BE49-F238E27FC236}">
                <a16:creationId xmlns:a16="http://schemas.microsoft.com/office/drawing/2014/main" id="{107225ED-27B4-44D5-98AF-BBF752AE9477}"/>
              </a:ext>
            </a:extLst>
          </p:cNvPr>
          <p:cNvSpPr txBox="1">
            <a:spLocks/>
          </p:cNvSpPr>
          <p:nvPr/>
        </p:nvSpPr>
        <p:spPr>
          <a:xfrm>
            <a:off x="315961" y="4266635"/>
            <a:ext cx="5799822" cy="2155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ブドウ圃場の撮影環境</a:t>
            </a:r>
            <a:endParaRPr lang="en-US" altLang="ja-JP" dirty="0"/>
          </a:p>
          <a:p>
            <a:pPr marL="457200" lvl="1" indent="0">
              <a:buNone/>
            </a:pPr>
            <a:r>
              <a:rPr lang="ja-JP" altLang="en-US" dirty="0"/>
              <a:t>撮影には画角の広いカメラが必要</a:t>
            </a:r>
          </a:p>
        </p:txBody>
      </p: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6033B7F2-24FE-4D69-9179-32FDAA3EDFC1}"/>
              </a:ext>
            </a:extLst>
          </p:cNvPr>
          <p:cNvGrpSpPr/>
          <p:nvPr/>
        </p:nvGrpSpPr>
        <p:grpSpPr>
          <a:xfrm>
            <a:off x="670097" y="3006244"/>
            <a:ext cx="5445686" cy="612000"/>
            <a:chOff x="670097" y="3006244"/>
            <a:chExt cx="6167482" cy="612000"/>
          </a:xfrm>
        </p:grpSpPr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53C172EC-569F-4D6E-9600-6F39DDC99105}"/>
                </a:ext>
              </a:extLst>
            </p:cNvPr>
            <p:cNvSpPr/>
            <p:nvPr/>
          </p:nvSpPr>
          <p:spPr>
            <a:xfrm>
              <a:off x="670097" y="3006244"/>
              <a:ext cx="6167482" cy="612000"/>
            </a:xfrm>
            <a:prstGeom prst="rect">
              <a:avLst/>
            </a:prstGeom>
            <a:solidFill>
              <a:srgbClr val="5E3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9CF41CB7-59F5-4C0C-B71B-82CD44CEF3CC}"/>
                </a:ext>
              </a:extLst>
            </p:cNvPr>
            <p:cNvSpPr txBox="1"/>
            <p:nvPr/>
          </p:nvSpPr>
          <p:spPr>
            <a:xfrm>
              <a:off x="1195619" y="3081009"/>
              <a:ext cx="5092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solidFill>
                    <a:schemeClr val="bg1"/>
                  </a:solidFill>
                </a:rPr>
                <a:t>画像処理で房の計数を自動化</a:t>
              </a:r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862A5544-BED1-4034-AE88-32412C0D9190}"/>
              </a:ext>
            </a:extLst>
          </p:cNvPr>
          <p:cNvGrpSpPr/>
          <p:nvPr/>
        </p:nvGrpSpPr>
        <p:grpSpPr>
          <a:xfrm>
            <a:off x="670097" y="5400701"/>
            <a:ext cx="5445686" cy="612000"/>
            <a:chOff x="550602" y="5736667"/>
            <a:chExt cx="6167482" cy="612000"/>
          </a:xfrm>
        </p:grpSpPr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E0370255-FC73-44DB-994B-55C229FF6EAC}"/>
                </a:ext>
              </a:extLst>
            </p:cNvPr>
            <p:cNvSpPr/>
            <p:nvPr/>
          </p:nvSpPr>
          <p:spPr>
            <a:xfrm>
              <a:off x="550602" y="5736667"/>
              <a:ext cx="6167482" cy="612000"/>
            </a:xfrm>
            <a:prstGeom prst="rect">
              <a:avLst/>
            </a:prstGeom>
            <a:solidFill>
              <a:srgbClr val="5E3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89DEC3CC-D4DC-462A-ABB5-0F63A243E0F4}"/>
                </a:ext>
              </a:extLst>
            </p:cNvPr>
            <p:cNvSpPr txBox="1"/>
            <p:nvPr/>
          </p:nvSpPr>
          <p:spPr>
            <a:xfrm>
              <a:off x="1076124" y="5850157"/>
              <a:ext cx="5092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solidFill>
                    <a:schemeClr val="bg1"/>
                  </a:solidFill>
                </a:rPr>
                <a:t>全方位カメラ画像の利用</a:t>
              </a:r>
            </a:p>
          </p:txBody>
        </p:sp>
      </p:grpSp>
      <p:sp>
        <p:nvSpPr>
          <p:cNvPr id="11" name="矢印: 左右 10">
            <a:extLst>
              <a:ext uri="{FF2B5EF4-FFF2-40B4-BE49-F238E27FC236}">
                <a16:creationId xmlns:a16="http://schemas.microsoft.com/office/drawing/2014/main" id="{507709C7-59FF-4EA3-967C-9FB0C9297241}"/>
              </a:ext>
            </a:extLst>
          </p:cNvPr>
          <p:cNvSpPr/>
          <p:nvPr/>
        </p:nvSpPr>
        <p:spPr>
          <a:xfrm>
            <a:off x="7058964" y="2125696"/>
            <a:ext cx="4044206" cy="138197"/>
          </a:xfrm>
          <a:prstGeom prst="leftRightArrow">
            <a:avLst>
              <a:gd name="adj1" fmla="val 50000"/>
              <a:gd name="adj2" fmla="val 135536"/>
            </a:avLst>
          </a:prstGeom>
          <a:solidFill>
            <a:srgbClr val="FF69E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21EE420-CD67-4E9F-9A36-BF8A713BDB3F}"/>
              </a:ext>
            </a:extLst>
          </p:cNvPr>
          <p:cNvSpPr txBox="1"/>
          <p:nvPr/>
        </p:nvSpPr>
        <p:spPr>
          <a:xfrm>
            <a:off x="5573105" y="2561741"/>
            <a:ext cx="2355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69E4"/>
                </a:solidFill>
              </a:rPr>
              <a:t>2 m</a:t>
            </a:r>
            <a:endParaRPr kumimoji="1" lang="ja-JP" altLang="en-US" sz="28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69E4"/>
              </a:solidFill>
            </a:endParaRPr>
          </a:p>
        </p:txBody>
      </p:sp>
      <p:sp>
        <p:nvSpPr>
          <p:cNvPr id="13" name="矢印: 左右 12">
            <a:extLst>
              <a:ext uri="{FF2B5EF4-FFF2-40B4-BE49-F238E27FC236}">
                <a16:creationId xmlns:a16="http://schemas.microsoft.com/office/drawing/2014/main" id="{AF913BA2-5FD4-4CD1-9B97-1DAB3206F870}"/>
              </a:ext>
            </a:extLst>
          </p:cNvPr>
          <p:cNvSpPr/>
          <p:nvPr/>
        </p:nvSpPr>
        <p:spPr>
          <a:xfrm rot="2399022">
            <a:off x="6701840" y="2635030"/>
            <a:ext cx="897872" cy="109603"/>
          </a:xfrm>
          <a:prstGeom prst="leftRightArrow">
            <a:avLst>
              <a:gd name="adj1" fmla="val 50000"/>
              <a:gd name="adj2" fmla="val 135536"/>
            </a:avLst>
          </a:prstGeom>
          <a:solidFill>
            <a:srgbClr val="FF69E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ECB57D77-7AC3-480E-8510-B16CF4EDA4DE}"/>
              </a:ext>
            </a:extLst>
          </p:cNvPr>
          <p:cNvGrpSpPr/>
          <p:nvPr/>
        </p:nvGrpSpPr>
        <p:grpSpPr>
          <a:xfrm>
            <a:off x="7081109" y="2359367"/>
            <a:ext cx="4095799" cy="2769215"/>
            <a:chOff x="7000718" y="1848490"/>
            <a:chExt cx="4368735" cy="2953749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84112CB0-9205-4AC0-BF3C-52CC10AEE3F7}"/>
                </a:ext>
              </a:extLst>
            </p:cNvPr>
            <p:cNvGrpSpPr/>
            <p:nvPr/>
          </p:nvGrpSpPr>
          <p:grpSpPr>
            <a:xfrm>
              <a:off x="8956671" y="2981869"/>
              <a:ext cx="299519" cy="717080"/>
              <a:chOff x="8394454" y="4309898"/>
              <a:chExt cx="394637" cy="944802"/>
            </a:xfrm>
          </p:grpSpPr>
          <p:sp>
            <p:nvSpPr>
              <p:cNvPr id="16" name="台形 15">
                <a:extLst>
                  <a:ext uri="{FF2B5EF4-FFF2-40B4-BE49-F238E27FC236}">
                    <a16:creationId xmlns:a16="http://schemas.microsoft.com/office/drawing/2014/main" id="{5A7FDC4E-82DF-42D2-837C-41A75671FAE9}"/>
                  </a:ext>
                </a:extLst>
              </p:cNvPr>
              <p:cNvSpPr/>
              <p:nvPr/>
            </p:nvSpPr>
            <p:spPr>
              <a:xfrm flipV="1">
                <a:off x="8445588" y="4309898"/>
                <a:ext cx="292368" cy="519512"/>
              </a:xfrm>
              <a:prstGeom prst="trapezoid">
                <a:avLst/>
              </a:prstGeom>
              <a:solidFill>
                <a:srgbClr val="FF69E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51D0C3AE-F26E-451F-B3F5-53ED51B454F8}"/>
                  </a:ext>
                </a:extLst>
              </p:cNvPr>
              <p:cNvSpPr/>
              <p:nvPr/>
            </p:nvSpPr>
            <p:spPr>
              <a:xfrm>
                <a:off x="8394454" y="4570060"/>
                <a:ext cx="394637" cy="684640"/>
              </a:xfrm>
              <a:prstGeom prst="rect">
                <a:avLst/>
              </a:prstGeom>
              <a:solidFill>
                <a:srgbClr val="FF69E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2E94FCBB-4181-42D6-AF18-C979FEDA93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00718" y="1848490"/>
              <a:ext cx="1967624" cy="1132047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F2FADBF5-5F20-4957-8D75-AFAD40594A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9881" y="1854184"/>
              <a:ext cx="1927830" cy="1126353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7B3899B7-1E8E-4ACE-96C3-BACFC2442A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13266" y="2381116"/>
              <a:ext cx="1355076" cy="592246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AE9F5AEA-7944-4A82-84E8-45A00AD3CE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7069" y="2388291"/>
              <a:ext cx="1355076" cy="592246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4993146-CE4B-452B-84A3-D163BB3829DE}"/>
                </a:ext>
              </a:extLst>
            </p:cNvPr>
            <p:cNvSpPr txBox="1"/>
            <p:nvPr/>
          </p:nvSpPr>
          <p:spPr>
            <a:xfrm>
              <a:off x="8857160" y="3134873"/>
              <a:ext cx="2512293" cy="558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FF69E4"/>
                  </a:solidFill>
                </a:rPr>
                <a:t>1.6 m</a:t>
              </a:r>
              <a:endParaRPr kumimoji="1" lang="ja-JP" altLang="en-US" sz="28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69E4"/>
                </a:solidFill>
              </a:endParaRPr>
            </a:p>
          </p:txBody>
        </p:sp>
        <p:sp>
          <p:nvSpPr>
            <p:cNvPr id="14" name="矢印: 左右 13">
              <a:extLst>
                <a:ext uri="{FF2B5EF4-FFF2-40B4-BE49-F238E27FC236}">
                  <a16:creationId xmlns:a16="http://schemas.microsoft.com/office/drawing/2014/main" id="{BA3EFC69-8CD8-4E48-BC50-17B4CF627656}"/>
                </a:ext>
              </a:extLst>
            </p:cNvPr>
            <p:cNvSpPr/>
            <p:nvPr/>
          </p:nvSpPr>
          <p:spPr>
            <a:xfrm rot="16200000">
              <a:off x="8159189" y="3370755"/>
              <a:ext cx="2687927" cy="175042"/>
            </a:xfrm>
            <a:prstGeom prst="leftRightArrow">
              <a:avLst>
                <a:gd name="adj1" fmla="val 50000"/>
                <a:gd name="adj2" fmla="val 135536"/>
              </a:avLst>
            </a:prstGeom>
            <a:solidFill>
              <a:srgbClr val="FF69E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9A2EB0B-710D-47B9-A96E-23E70464CE7C}"/>
              </a:ext>
            </a:extLst>
          </p:cNvPr>
          <p:cNvSpPr txBox="1"/>
          <p:nvPr/>
        </p:nvSpPr>
        <p:spPr>
          <a:xfrm>
            <a:off x="7842217" y="5532931"/>
            <a:ext cx="2394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/>
              <a:t>ブドウ圃場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63DC5DE-81B7-41A0-AEAA-BE102D98C192}"/>
              </a:ext>
            </a:extLst>
          </p:cNvPr>
          <p:cNvCxnSpPr>
            <a:cxnSpLocks/>
          </p:cNvCxnSpPr>
          <p:nvPr/>
        </p:nvCxnSpPr>
        <p:spPr>
          <a:xfrm>
            <a:off x="1655618" y="2537276"/>
            <a:ext cx="11214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93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388F5A-7434-46FE-9173-D021820B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/>
              <a:t>物体計数の流れ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901C424-2CA8-4FC6-92C4-A561C91D8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2" y="6235873"/>
            <a:ext cx="11522075" cy="42894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91FFB4-2280-4A56-920F-F92BF5C1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8" name="右矢印 47">
            <a:extLst>
              <a:ext uri="{FF2B5EF4-FFF2-40B4-BE49-F238E27FC236}">
                <a16:creationId xmlns:a16="http://schemas.microsoft.com/office/drawing/2014/main" id="{C03C0C2A-BA3A-AD40-9FBF-8769C8814898}"/>
              </a:ext>
            </a:extLst>
          </p:cNvPr>
          <p:cNvSpPr/>
          <p:nvPr/>
        </p:nvSpPr>
        <p:spPr>
          <a:xfrm>
            <a:off x="3922832" y="3204890"/>
            <a:ext cx="409872" cy="484632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6DED9F67-2080-1148-9024-F76AF789275B}"/>
              </a:ext>
            </a:extLst>
          </p:cNvPr>
          <p:cNvSpPr/>
          <p:nvPr/>
        </p:nvSpPr>
        <p:spPr>
          <a:xfrm>
            <a:off x="10789062" y="2291664"/>
            <a:ext cx="914400" cy="232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人数</a:t>
            </a: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  <a:p>
            <a:pPr algn="ctr"/>
            <a:r>
              <a:rPr kumimoji="1" lang="en-US" altLang="ja-JP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N</a:t>
            </a:r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72D789DA-64EE-E842-8B62-75EF5AE3BF03}"/>
              </a:ext>
            </a:extLst>
          </p:cNvPr>
          <p:cNvGrpSpPr/>
          <p:nvPr/>
        </p:nvGrpSpPr>
        <p:grpSpPr>
          <a:xfrm>
            <a:off x="4455569" y="2630223"/>
            <a:ext cx="1546190" cy="1633966"/>
            <a:chOff x="3205198" y="3002630"/>
            <a:chExt cx="1546190" cy="1633966"/>
          </a:xfrm>
        </p:grpSpPr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80EB89B3-F040-C442-AA0B-DFC6B6147097}"/>
                </a:ext>
              </a:extLst>
            </p:cNvPr>
            <p:cNvSpPr/>
            <p:nvPr/>
          </p:nvSpPr>
          <p:spPr>
            <a:xfrm>
              <a:off x="3205198" y="3002630"/>
              <a:ext cx="1546190" cy="1633966"/>
            </a:xfrm>
            <a:prstGeom prst="rect">
              <a:avLst/>
            </a:prstGeom>
            <a:solidFill>
              <a:srgbClr val="4444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kumimoji="1" lang="ja-JP" altLang="en-US" sz="2000">
                  <a:solidFill>
                    <a:srgbClr val="FFFFFF"/>
                  </a:solidFill>
                  <a:latin typeface="Hiragino Kaku Gothic Pro W3" charset="-128"/>
                  <a:ea typeface="Hiragino Kaku Gothic Pro W3" charset="-128"/>
                  <a:cs typeface="Hiragino Kaku Gothic Pro W3" charset="-128"/>
                </a:rPr>
                <a:t>回帰モデル</a:t>
              </a:r>
            </a:p>
          </p:txBody>
        </p:sp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71F069F3-71BA-5245-9767-A5DBFDC61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7621" y="3110442"/>
              <a:ext cx="1201344" cy="1232958"/>
            </a:xfrm>
            <a:prstGeom prst="rect">
              <a:avLst/>
            </a:prstGeom>
          </p:spPr>
        </p:pic>
      </p:grpSp>
      <p:sp>
        <p:nvSpPr>
          <p:cNvPr id="70" name="右矢印 69">
            <a:extLst>
              <a:ext uri="{FF2B5EF4-FFF2-40B4-BE49-F238E27FC236}">
                <a16:creationId xmlns:a16="http://schemas.microsoft.com/office/drawing/2014/main" id="{40EF8E1D-106A-944B-9D6E-7C15116A4638}"/>
              </a:ext>
            </a:extLst>
          </p:cNvPr>
          <p:cNvSpPr/>
          <p:nvPr/>
        </p:nvSpPr>
        <p:spPr>
          <a:xfrm>
            <a:off x="10268586" y="3204890"/>
            <a:ext cx="409872" cy="484632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71" name="右矢印 70">
            <a:extLst>
              <a:ext uri="{FF2B5EF4-FFF2-40B4-BE49-F238E27FC236}">
                <a16:creationId xmlns:a16="http://schemas.microsoft.com/office/drawing/2014/main" id="{C26F17C3-3C9C-CB41-9654-1719F1955072}"/>
              </a:ext>
            </a:extLst>
          </p:cNvPr>
          <p:cNvSpPr/>
          <p:nvPr/>
        </p:nvSpPr>
        <p:spPr>
          <a:xfrm>
            <a:off x="6190242" y="3204890"/>
            <a:ext cx="409872" cy="484632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DCB26135-6F45-6B4D-B4D4-11D0DF14BFF9}"/>
              </a:ext>
            </a:extLst>
          </p:cNvPr>
          <p:cNvGrpSpPr/>
          <p:nvPr/>
        </p:nvGrpSpPr>
        <p:grpSpPr>
          <a:xfrm>
            <a:off x="4455569" y="2622401"/>
            <a:ext cx="1546190" cy="1649611"/>
            <a:chOff x="5092831" y="-955944"/>
            <a:chExt cx="1546190" cy="2035943"/>
          </a:xfrm>
        </p:grpSpPr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950B180A-6174-4D45-9F4A-4165474DD4CC}"/>
                </a:ext>
              </a:extLst>
            </p:cNvPr>
            <p:cNvSpPr/>
            <p:nvPr/>
          </p:nvSpPr>
          <p:spPr>
            <a:xfrm>
              <a:off x="5092831" y="-955944"/>
              <a:ext cx="1546190" cy="2035943"/>
            </a:xfrm>
            <a:prstGeom prst="rect">
              <a:avLst/>
            </a:prstGeom>
            <a:solidFill>
              <a:srgbClr val="5E3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kumimoji="1" lang="ja-JP" altLang="en-US" sz="2000">
                <a:solidFill>
                  <a:srgbClr val="FFFFFF"/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2AB3DFB-8DBB-B94C-ADF4-045F5738CD93}"/>
                </a:ext>
              </a:extLst>
            </p:cNvPr>
            <p:cNvSpPr txBox="1"/>
            <p:nvPr/>
          </p:nvSpPr>
          <p:spPr>
            <a:xfrm>
              <a:off x="5219280" y="-197944"/>
              <a:ext cx="1298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FFFF"/>
                  </a:solidFill>
                  <a:latin typeface="Helvetica" pitchFamily="2" charset="0"/>
                  <a:ea typeface="Hiragino Kaku Gothic Pro W3" panose="020B0300000000000000" pitchFamily="34" charset="-128"/>
                </a:rPr>
                <a:t>CNN</a:t>
              </a:r>
              <a:endParaRPr kumimoji="1" lang="ja-JP" altLang="en-US" sz="2400">
                <a:solidFill>
                  <a:srgbClr val="FFFFFF"/>
                </a:solidFill>
                <a:latin typeface="Helvetica" pitchFamily="2" charset="0"/>
                <a:ea typeface="Hiragino Kaku Gothic Pro W3" panose="020B0300000000000000" pitchFamily="34" charset="-128"/>
              </a:endParaRPr>
            </a:p>
          </p:txBody>
        </p:sp>
        <p:sp>
          <p:nvSpPr>
            <p:cNvPr id="76" name="台形 75">
              <a:extLst>
                <a:ext uri="{FF2B5EF4-FFF2-40B4-BE49-F238E27FC236}">
                  <a16:creationId xmlns:a16="http://schemas.microsoft.com/office/drawing/2014/main" id="{5D5D1E53-68D3-C54A-AF95-D10C823E2C8E}"/>
                </a:ext>
              </a:extLst>
            </p:cNvPr>
            <p:cNvSpPr/>
            <p:nvPr/>
          </p:nvSpPr>
          <p:spPr>
            <a:xfrm rot="5400000">
              <a:off x="5264346" y="-604431"/>
              <a:ext cx="1203158" cy="1161649"/>
            </a:xfrm>
            <a:prstGeom prst="trapezoid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95000"/>
                    <a:lumOff val="5000"/>
                  </a:schemeClr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</p:grp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972A25A9-BA35-CF4B-957F-6E6A83A307DB}"/>
              </a:ext>
            </a:extLst>
          </p:cNvPr>
          <p:cNvSpPr/>
          <p:nvPr/>
        </p:nvSpPr>
        <p:spPr>
          <a:xfrm>
            <a:off x="6663169" y="2272720"/>
            <a:ext cx="914400" cy="232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Hiragino Kaku Gothic Pro W3" charset="-128"/>
              </a:rPr>
              <a:t>人数</a:t>
            </a:r>
            <a:endParaRPr kumimoji="1" lang="en-US" altLang="ja-JP" sz="2400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Hiragino Kaku Gothic Pro W3" charset="-128"/>
            </a:endParaRPr>
          </a:p>
          <a:p>
            <a:pPr algn="ctr"/>
            <a:r>
              <a:rPr kumimoji="1" lang="en-US" altLang="ja-JP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Hiragino Kaku Gothic Pro W3" charset="-128"/>
              </a:rPr>
              <a:t>N</a:t>
            </a:r>
            <a:endParaRPr kumimoji="1" lang="ja-JP" altLang="en-US" sz="240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  <a:cs typeface="Hiragino Kaku Gothic Pro W3" charset="-128"/>
            </a:endParaRPr>
          </a:p>
        </p:txBody>
      </p:sp>
      <p:pic>
        <p:nvPicPr>
          <p:cNvPr id="81" name="コンテンツ プレースホルダー 11">
            <a:extLst>
              <a:ext uri="{FF2B5EF4-FFF2-40B4-BE49-F238E27FC236}">
                <a16:creationId xmlns:a16="http://schemas.microsoft.com/office/drawing/2014/main" id="{F99BE018-9206-9943-B878-72AABE206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63" y="2322154"/>
            <a:ext cx="3429659" cy="2282371"/>
          </a:xfrm>
          <a:prstGeom prst="rect">
            <a:avLst/>
          </a:prstGeom>
        </p:spPr>
      </p:pic>
      <p:pic>
        <p:nvPicPr>
          <p:cNvPr id="84" name="図 83">
            <a:extLst>
              <a:ext uri="{FF2B5EF4-FFF2-40B4-BE49-F238E27FC236}">
                <a16:creationId xmlns:a16="http://schemas.microsoft.com/office/drawing/2014/main" id="{EA7C1C48-903A-BF49-A53A-3366BA0E2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3169" y="2272720"/>
            <a:ext cx="3445947" cy="2322000"/>
          </a:xfrm>
          <a:prstGeom prst="rect">
            <a:avLst/>
          </a:prstGeom>
        </p:spPr>
      </p:pic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28001343-DF6A-CF4D-ACFC-8F09E1BD9B89}"/>
              </a:ext>
            </a:extLst>
          </p:cNvPr>
          <p:cNvSpPr txBox="1"/>
          <p:nvPr/>
        </p:nvSpPr>
        <p:spPr>
          <a:xfrm>
            <a:off x="6682625" y="1813081"/>
            <a:ext cx="2443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密度マップ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13953329-ED84-0A4F-A9DD-9CF06167727A}"/>
              </a:ext>
            </a:extLst>
          </p:cNvPr>
          <p:cNvSpPr txBox="1"/>
          <p:nvPr/>
        </p:nvSpPr>
        <p:spPr>
          <a:xfrm>
            <a:off x="9841377" y="2844121"/>
            <a:ext cx="1235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積分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6996E78F-FD27-C04F-A82A-A36ADE33281A}"/>
              </a:ext>
            </a:extLst>
          </p:cNvPr>
          <p:cNvSpPr txBox="1"/>
          <p:nvPr/>
        </p:nvSpPr>
        <p:spPr>
          <a:xfrm>
            <a:off x="334963" y="1813081"/>
            <a:ext cx="25200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ja-JP" altLang="en-US" sz="2400" dirty="0"/>
              <a:t>入力画像</a:t>
            </a:r>
          </a:p>
        </p:txBody>
      </p:sp>
    </p:spTree>
    <p:extLst>
      <p:ext uri="{BB962C8B-B14F-4D97-AF65-F5344CB8AC3E}">
        <p14:creationId xmlns:p14="http://schemas.microsoft.com/office/powerpoint/2010/main" val="6426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70" grpId="0" animBg="1"/>
      <p:bldP spid="77" grpId="0" animBg="1"/>
      <p:bldP spid="85" grpId="0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388F5A-7434-46FE-9173-D021820B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物体計数の学習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91FFB4-2280-4A56-920F-F92BF5C1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48" name="右矢印 47">
            <a:extLst>
              <a:ext uri="{FF2B5EF4-FFF2-40B4-BE49-F238E27FC236}">
                <a16:creationId xmlns:a16="http://schemas.microsoft.com/office/drawing/2014/main" id="{C03C0C2A-BA3A-AD40-9FBF-8769C8814898}"/>
              </a:ext>
            </a:extLst>
          </p:cNvPr>
          <p:cNvSpPr/>
          <p:nvPr/>
        </p:nvSpPr>
        <p:spPr>
          <a:xfrm>
            <a:off x="3221701" y="2359092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DCB26135-6F45-6B4D-B4D4-11D0DF14BFF9}"/>
              </a:ext>
            </a:extLst>
          </p:cNvPr>
          <p:cNvGrpSpPr/>
          <p:nvPr/>
        </p:nvGrpSpPr>
        <p:grpSpPr>
          <a:xfrm>
            <a:off x="4035287" y="1836872"/>
            <a:ext cx="1359073" cy="1494440"/>
            <a:chOff x="5219280" y="-896447"/>
            <a:chExt cx="1546191" cy="2035943"/>
          </a:xfrm>
        </p:grpSpPr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950B180A-6174-4D45-9F4A-4165474DD4CC}"/>
                </a:ext>
              </a:extLst>
            </p:cNvPr>
            <p:cNvSpPr/>
            <p:nvPr/>
          </p:nvSpPr>
          <p:spPr>
            <a:xfrm>
              <a:off x="5219280" y="-896447"/>
              <a:ext cx="1546191" cy="2035943"/>
            </a:xfrm>
            <a:prstGeom prst="rect">
              <a:avLst/>
            </a:prstGeom>
            <a:solidFill>
              <a:srgbClr val="5E3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kumimoji="1" lang="ja-JP" altLang="en-US" sz="2000">
                <a:solidFill>
                  <a:srgbClr val="FFFFFF"/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2AB3DFB-8DBB-B94C-ADF4-045F5738CD93}"/>
                </a:ext>
              </a:extLst>
            </p:cNvPr>
            <p:cNvSpPr txBox="1"/>
            <p:nvPr/>
          </p:nvSpPr>
          <p:spPr>
            <a:xfrm>
              <a:off x="5312415" y="-124433"/>
              <a:ext cx="1298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FFFF"/>
                  </a:solidFill>
                  <a:latin typeface="Helvetica" pitchFamily="2" charset="0"/>
                  <a:ea typeface="Hiragino Kaku Gothic Pro W3" panose="020B0300000000000000" pitchFamily="34" charset="-128"/>
                </a:rPr>
                <a:t>CNN</a:t>
              </a:r>
              <a:endParaRPr kumimoji="1" lang="ja-JP" altLang="en-US" sz="2400" dirty="0">
                <a:solidFill>
                  <a:srgbClr val="FFFFFF"/>
                </a:solidFill>
                <a:latin typeface="Helvetica" pitchFamily="2" charset="0"/>
                <a:ea typeface="Hiragino Kaku Gothic Pro W3" panose="020B0300000000000000" pitchFamily="34" charset="-128"/>
              </a:endParaRPr>
            </a:p>
          </p:txBody>
        </p:sp>
        <p:sp>
          <p:nvSpPr>
            <p:cNvPr id="76" name="台形 75">
              <a:extLst>
                <a:ext uri="{FF2B5EF4-FFF2-40B4-BE49-F238E27FC236}">
                  <a16:creationId xmlns:a16="http://schemas.microsoft.com/office/drawing/2014/main" id="{5D5D1E53-68D3-C54A-AF95-D10C823E2C8E}"/>
                </a:ext>
              </a:extLst>
            </p:cNvPr>
            <p:cNvSpPr/>
            <p:nvPr/>
          </p:nvSpPr>
          <p:spPr>
            <a:xfrm rot="5400000">
              <a:off x="5392956" y="-459300"/>
              <a:ext cx="1203158" cy="1161649"/>
            </a:xfrm>
            <a:prstGeom prst="trapezoid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95000"/>
                    <a:lumOff val="5000"/>
                  </a:schemeClr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</p:grpSp>
      <p:pic>
        <p:nvPicPr>
          <p:cNvPr id="36" name="図 35">
            <a:extLst>
              <a:ext uri="{FF2B5EF4-FFF2-40B4-BE49-F238E27FC236}">
                <a16:creationId xmlns:a16="http://schemas.microsoft.com/office/drawing/2014/main" id="{2EE62700-E9EC-4C2B-BFB2-0D0F3BB46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3948" y="4361124"/>
            <a:ext cx="2919380" cy="194939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C85EC96-CB33-4280-A33F-F5F25C59808E}"/>
              </a:ext>
            </a:extLst>
          </p:cNvPr>
          <p:cNvSpPr/>
          <p:nvPr/>
        </p:nvSpPr>
        <p:spPr>
          <a:xfrm>
            <a:off x="10465198" y="1293804"/>
            <a:ext cx="914400" cy="237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人数</a:t>
            </a: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  <a:p>
            <a:pPr algn="ctr"/>
            <a:r>
              <a:rPr kumimoji="1" lang="en-US" altLang="ja-JP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N</a:t>
            </a:r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DD2FC8-AE1E-4FD6-9736-80BA33384BFC}"/>
              </a:ext>
            </a:extLst>
          </p:cNvPr>
          <p:cNvSpPr txBox="1"/>
          <p:nvPr/>
        </p:nvSpPr>
        <p:spPr>
          <a:xfrm>
            <a:off x="8291958" y="3738178"/>
            <a:ext cx="174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Loss</a:t>
            </a:r>
            <a:r>
              <a:rPr kumimoji="1" lang="ja-JP" altLang="en-US" sz="2000" dirty="0"/>
              <a:t>の計算</a:t>
            </a:r>
            <a:endParaRPr kumimoji="1" lang="en-US" altLang="ja-JP" sz="2000" dirty="0"/>
          </a:p>
        </p:txBody>
      </p:sp>
      <p:sp>
        <p:nvSpPr>
          <p:cNvPr id="8" name="矢印: 上下 34">
            <a:extLst>
              <a:ext uri="{FF2B5EF4-FFF2-40B4-BE49-F238E27FC236}">
                <a16:creationId xmlns:a16="http://schemas.microsoft.com/office/drawing/2014/main" id="{B3750668-CD31-4B6A-94E5-68D6A575244C}"/>
              </a:ext>
            </a:extLst>
          </p:cNvPr>
          <p:cNvSpPr/>
          <p:nvPr/>
        </p:nvSpPr>
        <p:spPr>
          <a:xfrm>
            <a:off x="7707638" y="3648206"/>
            <a:ext cx="432000" cy="540000"/>
          </a:xfrm>
          <a:prstGeom prst="up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65">
            <a:extLst>
              <a:ext uri="{FF2B5EF4-FFF2-40B4-BE49-F238E27FC236}">
                <a16:creationId xmlns:a16="http://schemas.microsoft.com/office/drawing/2014/main" id="{D375D276-DF49-4028-92CB-E062A42699C9}"/>
              </a:ext>
            </a:extLst>
          </p:cNvPr>
          <p:cNvSpPr/>
          <p:nvPr/>
        </p:nvSpPr>
        <p:spPr>
          <a:xfrm rot="14400000" flipH="1">
            <a:off x="2402529" y="3743237"/>
            <a:ext cx="540000" cy="54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2" name="右矢印 65">
            <a:extLst>
              <a:ext uri="{FF2B5EF4-FFF2-40B4-BE49-F238E27FC236}">
                <a16:creationId xmlns:a16="http://schemas.microsoft.com/office/drawing/2014/main" id="{F9CADDAF-709B-4206-B800-02B11295C274}"/>
              </a:ext>
            </a:extLst>
          </p:cNvPr>
          <p:cNvSpPr/>
          <p:nvPr/>
        </p:nvSpPr>
        <p:spPr>
          <a:xfrm rot="6300000" flipH="1">
            <a:off x="4062756" y="3680727"/>
            <a:ext cx="540000" cy="54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3" name="右矢印 47">
            <a:extLst>
              <a:ext uri="{FF2B5EF4-FFF2-40B4-BE49-F238E27FC236}">
                <a16:creationId xmlns:a16="http://schemas.microsoft.com/office/drawing/2014/main" id="{65FAD8BE-4365-474B-B65D-B33B0DBC7F1A}"/>
              </a:ext>
            </a:extLst>
          </p:cNvPr>
          <p:cNvSpPr/>
          <p:nvPr/>
        </p:nvSpPr>
        <p:spPr>
          <a:xfrm>
            <a:off x="5659615" y="2359092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4" name="右矢印 47">
            <a:extLst>
              <a:ext uri="{FF2B5EF4-FFF2-40B4-BE49-F238E27FC236}">
                <a16:creationId xmlns:a16="http://schemas.microsoft.com/office/drawing/2014/main" id="{1F43E1C2-CCD2-41CD-A745-8A18B071D40D}"/>
              </a:ext>
            </a:extLst>
          </p:cNvPr>
          <p:cNvSpPr/>
          <p:nvPr/>
        </p:nvSpPr>
        <p:spPr>
          <a:xfrm>
            <a:off x="9647664" y="2359092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pic>
        <p:nvPicPr>
          <p:cNvPr id="72" name="コンテンツ プレースホルダー 11">
            <a:extLst>
              <a:ext uri="{FF2B5EF4-FFF2-40B4-BE49-F238E27FC236}">
                <a16:creationId xmlns:a16="http://schemas.microsoft.com/office/drawing/2014/main" id="{0A6EDFC8-4FC7-4620-B362-5E0328530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0" y="1753081"/>
            <a:ext cx="2448000" cy="1633966"/>
          </a:xfrm>
        </p:spPr>
      </p:pic>
      <p:pic>
        <p:nvPicPr>
          <p:cNvPr id="78" name="コンテンツ プレースホルダー 11">
            <a:extLst>
              <a:ext uri="{FF2B5EF4-FFF2-40B4-BE49-F238E27FC236}">
                <a16:creationId xmlns:a16="http://schemas.microsoft.com/office/drawing/2014/main" id="{FC0D4160-970E-4C1B-8C87-C8A992D04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9348" r="37384" b="40254"/>
          <a:stretch/>
        </p:blipFill>
        <p:spPr>
          <a:xfrm>
            <a:off x="2401460" y="4546300"/>
            <a:ext cx="1223303" cy="823495"/>
          </a:xfrm>
          <a:prstGeom prst="rect">
            <a:avLst/>
          </a:prstGeom>
        </p:spPr>
      </p:pic>
      <p:pic>
        <p:nvPicPr>
          <p:cNvPr id="79" name="コンテンツ プレースホルダー 11">
            <a:extLst>
              <a:ext uri="{FF2B5EF4-FFF2-40B4-BE49-F238E27FC236}">
                <a16:creationId xmlns:a16="http://schemas.microsoft.com/office/drawing/2014/main" id="{8988D288-3AC7-4BCE-B015-0AC79157C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48681" r="29" b="1306"/>
          <a:stretch/>
        </p:blipFill>
        <p:spPr>
          <a:xfrm>
            <a:off x="2707949" y="4755537"/>
            <a:ext cx="1223302" cy="817200"/>
          </a:xfrm>
          <a:prstGeom prst="rect">
            <a:avLst/>
          </a:prstGeom>
        </p:spPr>
      </p:pic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411793AA-576F-4485-958C-AC89DEE79DB1}"/>
              </a:ext>
            </a:extLst>
          </p:cNvPr>
          <p:cNvSpPr>
            <a:spLocks noChangeAspect="1"/>
          </p:cNvSpPr>
          <p:nvPr/>
        </p:nvSpPr>
        <p:spPr>
          <a:xfrm>
            <a:off x="763197" y="1912116"/>
            <a:ext cx="1223302" cy="81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D452854B-26F1-4F65-A1E8-8866D17965FF}"/>
              </a:ext>
            </a:extLst>
          </p:cNvPr>
          <p:cNvSpPr>
            <a:spLocks noChangeAspect="1"/>
          </p:cNvSpPr>
          <p:nvPr/>
        </p:nvSpPr>
        <p:spPr>
          <a:xfrm>
            <a:off x="1301542" y="2385439"/>
            <a:ext cx="1223302" cy="81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3E7CB2F6-D0AF-4A42-AAB4-232CAE1C7DB5}"/>
              </a:ext>
            </a:extLst>
          </p:cNvPr>
          <p:cNvSpPr>
            <a:spLocks noChangeAspect="1"/>
          </p:cNvSpPr>
          <p:nvPr/>
        </p:nvSpPr>
        <p:spPr>
          <a:xfrm>
            <a:off x="1671941" y="2552456"/>
            <a:ext cx="1223302" cy="81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DE222D09-FCC4-48F0-9BD1-C10668314753}"/>
              </a:ext>
            </a:extLst>
          </p:cNvPr>
          <p:cNvSpPr>
            <a:spLocks noChangeAspect="1"/>
          </p:cNvSpPr>
          <p:nvPr/>
        </p:nvSpPr>
        <p:spPr>
          <a:xfrm>
            <a:off x="1569387" y="1861357"/>
            <a:ext cx="1223302" cy="81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9" name="コンテンツ プレースホルダー 11">
            <a:extLst>
              <a:ext uri="{FF2B5EF4-FFF2-40B4-BE49-F238E27FC236}">
                <a16:creationId xmlns:a16="http://schemas.microsoft.com/office/drawing/2014/main" id="{0280F852-B089-4729-BC33-FDCD34E3D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5" t="38700" r="15683" b="11286"/>
          <a:stretch/>
        </p:blipFill>
        <p:spPr>
          <a:xfrm>
            <a:off x="2989978" y="5111447"/>
            <a:ext cx="1216210" cy="817200"/>
          </a:xfrm>
          <a:prstGeom prst="rect">
            <a:avLst/>
          </a:prstGeom>
        </p:spPr>
      </p:pic>
      <p:pic>
        <p:nvPicPr>
          <p:cNvPr id="90" name="コンテンツ プレースホルダー 11">
            <a:extLst>
              <a:ext uri="{FF2B5EF4-FFF2-40B4-BE49-F238E27FC236}">
                <a16:creationId xmlns:a16="http://schemas.microsoft.com/office/drawing/2014/main" id="{462F79B7-B924-4C99-95FC-8EF8083A0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5" t="5485" r="2694" b="44501"/>
          <a:stretch/>
        </p:blipFill>
        <p:spPr>
          <a:xfrm>
            <a:off x="3654858" y="5351803"/>
            <a:ext cx="1216210" cy="817200"/>
          </a:xfrm>
          <a:prstGeom prst="rect">
            <a:avLst/>
          </a:prstGeom>
        </p:spPr>
      </p:pic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AD4C2B43-5DFF-4EF6-811E-D9D3760978FA}"/>
              </a:ext>
            </a:extLst>
          </p:cNvPr>
          <p:cNvSpPr txBox="1"/>
          <p:nvPr/>
        </p:nvSpPr>
        <p:spPr>
          <a:xfrm>
            <a:off x="411941" y="1387075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学習画像</a:t>
            </a:r>
          </a:p>
        </p:txBody>
      </p:sp>
      <p:pic>
        <p:nvPicPr>
          <p:cNvPr id="92" name="図 91">
            <a:extLst>
              <a:ext uri="{FF2B5EF4-FFF2-40B4-BE49-F238E27FC236}">
                <a16:creationId xmlns:a16="http://schemas.microsoft.com/office/drawing/2014/main" id="{D8D348E8-2A63-41F2-8F42-5D45C3033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281" y="1602481"/>
            <a:ext cx="2919600" cy="1967405"/>
          </a:xfrm>
          <a:prstGeom prst="rect">
            <a:avLst/>
          </a:prstGeom>
        </p:spPr>
      </p:pic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BB96FEE2-463B-4E05-B463-0337118B6726}"/>
              </a:ext>
            </a:extLst>
          </p:cNvPr>
          <p:cNvSpPr txBox="1"/>
          <p:nvPr/>
        </p:nvSpPr>
        <p:spPr>
          <a:xfrm>
            <a:off x="133914" y="3894195"/>
            <a:ext cx="2448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augmentation</a:t>
            </a:r>
          </a:p>
          <a:p>
            <a:pPr algn="ctr"/>
            <a:r>
              <a:rPr kumimoji="1" lang="en-US" altLang="ja-JP" dirty="0"/>
              <a:t>(</a:t>
            </a:r>
            <a:r>
              <a:rPr kumimoji="1" lang="ja-JP" altLang="en-US" dirty="0"/>
              <a:t>ランダムクロッピング</a:t>
            </a:r>
            <a:r>
              <a:rPr kumimoji="1" lang="en-US" altLang="ja-JP" dirty="0"/>
              <a:t>)</a:t>
            </a:r>
            <a:endParaRPr kumimoji="1" lang="en-US" altLang="ja-JP" sz="2000" dirty="0"/>
          </a:p>
        </p:txBody>
      </p:sp>
      <p:sp>
        <p:nvSpPr>
          <p:cNvPr id="29" name="二等辺三角形 28">
            <a:extLst>
              <a:ext uri="{FF2B5EF4-FFF2-40B4-BE49-F238E27FC236}">
                <a16:creationId xmlns:a16="http://schemas.microsoft.com/office/drawing/2014/main" id="{09BFD863-E51F-494D-9532-54D0C02B5458}"/>
              </a:ext>
            </a:extLst>
          </p:cNvPr>
          <p:cNvSpPr/>
          <p:nvPr/>
        </p:nvSpPr>
        <p:spPr>
          <a:xfrm rot="12877644">
            <a:off x="3120423" y="1435863"/>
            <a:ext cx="322334" cy="780183"/>
          </a:xfrm>
          <a:prstGeom prst="triangle">
            <a:avLst>
              <a:gd name="adj" fmla="val 100000"/>
            </a:avLst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4FDF2D9-2543-42D7-91EA-3331405A47D7}"/>
              </a:ext>
            </a:extLst>
          </p:cNvPr>
          <p:cNvSpPr txBox="1"/>
          <p:nvPr/>
        </p:nvSpPr>
        <p:spPr>
          <a:xfrm>
            <a:off x="2871623" y="1117293"/>
            <a:ext cx="1547978" cy="735747"/>
          </a:xfrm>
          <a:prstGeom prst="ellipse">
            <a:avLst/>
          </a:prstGeom>
          <a:solidFill>
            <a:srgbClr val="FF69E4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データセットの規模：小</a:t>
            </a:r>
            <a:endParaRPr kumimoji="1" lang="en-US" altLang="ja-JP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2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" grpId="0"/>
      <p:bldP spid="8" grpId="0" animBg="1"/>
      <p:bldP spid="9" grpId="0" animBg="1"/>
      <p:bldP spid="12" grpId="0" animBg="1"/>
      <p:bldP spid="82" grpId="0" animBg="1"/>
      <p:bldP spid="82" grpId="1" animBg="1"/>
      <p:bldP spid="83" grpId="0" animBg="1"/>
      <p:bldP spid="83" grpId="1" animBg="1"/>
      <p:bldP spid="87" grpId="0" animBg="1"/>
      <p:bldP spid="87" grpId="1" animBg="1"/>
      <p:bldP spid="88" grpId="0" animBg="1"/>
      <p:bldP spid="88" grpId="1" animBg="1"/>
      <p:bldP spid="93" grpId="0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388F5A-7434-46FE-9173-D021820B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提案手法の流れ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91FFB4-2280-4A56-920F-F92BF5C1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8" name="右矢印 47">
            <a:extLst>
              <a:ext uri="{FF2B5EF4-FFF2-40B4-BE49-F238E27FC236}">
                <a16:creationId xmlns:a16="http://schemas.microsoft.com/office/drawing/2014/main" id="{C03C0C2A-BA3A-AD40-9FBF-8769C8814898}"/>
              </a:ext>
            </a:extLst>
          </p:cNvPr>
          <p:cNvSpPr/>
          <p:nvPr/>
        </p:nvSpPr>
        <p:spPr>
          <a:xfrm>
            <a:off x="3310547" y="2359092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DCB26135-6F45-6B4D-B4D4-11D0DF14BFF9}"/>
              </a:ext>
            </a:extLst>
          </p:cNvPr>
          <p:cNvGrpSpPr/>
          <p:nvPr/>
        </p:nvGrpSpPr>
        <p:grpSpPr>
          <a:xfrm>
            <a:off x="4172598" y="1836872"/>
            <a:ext cx="1359073" cy="1494440"/>
            <a:chOff x="5219280" y="-896447"/>
            <a:chExt cx="1546191" cy="2035943"/>
          </a:xfrm>
        </p:grpSpPr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950B180A-6174-4D45-9F4A-4165474DD4CC}"/>
                </a:ext>
              </a:extLst>
            </p:cNvPr>
            <p:cNvSpPr/>
            <p:nvPr/>
          </p:nvSpPr>
          <p:spPr>
            <a:xfrm>
              <a:off x="5219280" y="-896447"/>
              <a:ext cx="1546191" cy="2035943"/>
            </a:xfrm>
            <a:prstGeom prst="rect">
              <a:avLst/>
            </a:prstGeom>
            <a:solidFill>
              <a:srgbClr val="5E3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kumimoji="1" lang="ja-JP" altLang="en-US" sz="2000">
                <a:solidFill>
                  <a:srgbClr val="FFFFFF"/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2AB3DFB-8DBB-B94C-ADF4-045F5738CD93}"/>
                </a:ext>
              </a:extLst>
            </p:cNvPr>
            <p:cNvSpPr txBox="1"/>
            <p:nvPr/>
          </p:nvSpPr>
          <p:spPr>
            <a:xfrm>
              <a:off x="5312415" y="-124433"/>
              <a:ext cx="1298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FFFF"/>
                  </a:solidFill>
                  <a:latin typeface="Helvetica" pitchFamily="2" charset="0"/>
                  <a:ea typeface="Hiragino Kaku Gothic Pro W3" panose="020B0300000000000000" pitchFamily="34" charset="-128"/>
                </a:rPr>
                <a:t>CNN</a:t>
              </a:r>
              <a:endParaRPr kumimoji="1" lang="ja-JP" altLang="en-US" sz="2400" dirty="0">
                <a:solidFill>
                  <a:srgbClr val="FFFFFF"/>
                </a:solidFill>
                <a:latin typeface="Helvetica" pitchFamily="2" charset="0"/>
                <a:ea typeface="Hiragino Kaku Gothic Pro W3" panose="020B0300000000000000" pitchFamily="34" charset="-128"/>
              </a:endParaRPr>
            </a:p>
          </p:txBody>
        </p:sp>
        <p:sp>
          <p:nvSpPr>
            <p:cNvPr id="76" name="台形 75">
              <a:extLst>
                <a:ext uri="{FF2B5EF4-FFF2-40B4-BE49-F238E27FC236}">
                  <a16:creationId xmlns:a16="http://schemas.microsoft.com/office/drawing/2014/main" id="{5D5D1E53-68D3-C54A-AF95-D10C823E2C8E}"/>
                </a:ext>
              </a:extLst>
            </p:cNvPr>
            <p:cNvSpPr/>
            <p:nvPr/>
          </p:nvSpPr>
          <p:spPr>
            <a:xfrm rot="5400000">
              <a:off x="5392956" y="-459300"/>
              <a:ext cx="1203158" cy="1161649"/>
            </a:xfrm>
            <a:prstGeom prst="trapezoid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95000"/>
                    <a:lumOff val="5000"/>
                  </a:schemeClr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</p:grp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54730D42-DD22-1843-9635-B4731583521F}"/>
              </a:ext>
            </a:extLst>
          </p:cNvPr>
          <p:cNvSpPr/>
          <p:nvPr/>
        </p:nvSpPr>
        <p:spPr>
          <a:xfrm>
            <a:off x="612497" y="1268411"/>
            <a:ext cx="2376000" cy="2376000"/>
          </a:xfrm>
          <a:prstGeom prst="rect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b="1" dirty="0"/>
              <a:t>①ステレオ投影画像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C85EC96-CB33-4280-A33F-F5F25C59808E}"/>
              </a:ext>
            </a:extLst>
          </p:cNvPr>
          <p:cNvSpPr/>
          <p:nvPr/>
        </p:nvSpPr>
        <p:spPr>
          <a:xfrm>
            <a:off x="10465198" y="1293804"/>
            <a:ext cx="914400" cy="237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房数</a:t>
            </a: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  <a:p>
            <a:pPr algn="ctr"/>
            <a:r>
              <a:rPr kumimoji="1" lang="en-US" altLang="ja-JP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N</a:t>
            </a:r>
            <a:endParaRPr kumimoji="1" lang="ja-JP" altLang="en-US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</p:txBody>
      </p:sp>
      <p:sp>
        <p:nvSpPr>
          <p:cNvPr id="13" name="右矢印 47">
            <a:extLst>
              <a:ext uri="{FF2B5EF4-FFF2-40B4-BE49-F238E27FC236}">
                <a16:creationId xmlns:a16="http://schemas.microsoft.com/office/drawing/2014/main" id="{65FAD8BE-4365-474B-B65D-B33B0DBC7F1A}"/>
              </a:ext>
            </a:extLst>
          </p:cNvPr>
          <p:cNvSpPr/>
          <p:nvPr/>
        </p:nvSpPr>
        <p:spPr>
          <a:xfrm>
            <a:off x="5941207" y="2359092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4" name="右矢印 47">
            <a:extLst>
              <a:ext uri="{FF2B5EF4-FFF2-40B4-BE49-F238E27FC236}">
                <a16:creationId xmlns:a16="http://schemas.microsoft.com/office/drawing/2014/main" id="{1F43E1C2-CCD2-41CD-A745-8A18B071D40D}"/>
              </a:ext>
            </a:extLst>
          </p:cNvPr>
          <p:cNvSpPr/>
          <p:nvPr/>
        </p:nvSpPr>
        <p:spPr>
          <a:xfrm>
            <a:off x="9298840" y="2363613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pic>
        <p:nvPicPr>
          <p:cNvPr id="30" name="図 29" descr="建物, ウィンドウ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0F7E453C-1A10-49FE-9CDB-F6AC9BAC2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26" y="1800955"/>
            <a:ext cx="1639337" cy="1639337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04735F5B-520F-43F2-87DC-FD2810AFD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04" y="1653613"/>
            <a:ext cx="1800000" cy="180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27BFCCC-D874-4855-9ED2-2144C99D9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747" y="3986056"/>
            <a:ext cx="4040707" cy="202035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E61AEE-746F-4A14-8E4E-D0D5F9A5DA2C}"/>
              </a:ext>
            </a:extLst>
          </p:cNvPr>
          <p:cNvSpPr txBox="1"/>
          <p:nvPr/>
        </p:nvSpPr>
        <p:spPr>
          <a:xfrm>
            <a:off x="6481207" y="6085110"/>
            <a:ext cx="4626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正距円筒画像</a:t>
            </a:r>
            <a:endParaRPr kumimoji="1" lang="en-US" altLang="ja-JP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E67DB0B-8135-492A-A0B8-885A92CABD31}"/>
              </a:ext>
            </a:extLst>
          </p:cNvPr>
          <p:cNvSpPr txBox="1"/>
          <p:nvPr/>
        </p:nvSpPr>
        <p:spPr>
          <a:xfrm>
            <a:off x="695472" y="6085807"/>
            <a:ext cx="5770149" cy="41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ステレオ投影画像</a:t>
            </a:r>
            <a:r>
              <a:rPr kumimoji="1" lang="en-US" altLang="ja-JP" sz="2000" dirty="0"/>
              <a:t>(</a:t>
            </a:r>
            <a:r>
              <a:rPr kumimoji="1" lang="ja-JP" altLang="en-US" sz="2000" dirty="0"/>
              <a:t>本研究で利用</a:t>
            </a:r>
            <a:r>
              <a:rPr kumimoji="1" lang="en-US" altLang="ja-JP" sz="2000" dirty="0"/>
              <a:t>)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05F8D78-90C7-483E-AC96-8EA909B8D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47" y="4026409"/>
            <a:ext cx="3960000" cy="198000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288C441-7F7A-4A46-AF1E-3E366F3EF3BD}"/>
              </a:ext>
            </a:extLst>
          </p:cNvPr>
          <p:cNvSpPr/>
          <p:nvPr/>
        </p:nvSpPr>
        <p:spPr>
          <a:xfrm>
            <a:off x="1600547" y="4006972"/>
            <a:ext cx="3960000" cy="198000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23">
            <a:extLst>
              <a:ext uri="{FF2B5EF4-FFF2-40B4-BE49-F238E27FC236}">
                <a16:creationId xmlns:a16="http://schemas.microsoft.com/office/drawing/2014/main" id="{1CD432DE-CF41-45DD-B6BA-FCC5124F5F1F}"/>
              </a:ext>
            </a:extLst>
          </p:cNvPr>
          <p:cNvSpPr/>
          <p:nvPr/>
        </p:nvSpPr>
        <p:spPr>
          <a:xfrm rot="7443655">
            <a:off x="1030930" y="4563468"/>
            <a:ext cx="322334" cy="780183"/>
          </a:xfrm>
          <a:prstGeom prst="triangle">
            <a:avLst>
              <a:gd name="adj" fmla="val 100000"/>
            </a:avLst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5405D14-E78E-4EC6-8B04-9F993094E2FC}"/>
              </a:ext>
            </a:extLst>
          </p:cNvPr>
          <p:cNvSpPr txBox="1"/>
          <p:nvPr/>
        </p:nvSpPr>
        <p:spPr>
          <a:xfrm>
            <a:off x="241300" y="4417713"/>
            <a:ext cx="1306678" cy="735747"/>
          </a:xfrm>
          <a:prstGeom prst="ellipse">
            <a:avLst/>
          </a:prstGeom>
          <a:solidFill>
            <a:srgbClr val="FF69E4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房の形状</a:t>
            </a:r>
            <a:endParaRPr kumimoji="1" lang="en-US" altLang="ja-JP" sz="1400" b="1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400" b="1" dirty="0">
                <a:solidFill>
                  <a:schemeClr val="bg1"/>
                </a:solidFill>
              </a:rPr>
              <a:t>を保存</a:t>
            </a:r>
            <a:endParaRPr kumimoji="1" lang="en-US" altLang="ja-JP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1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24" grpId="1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388F5A-7434-46FE-9173-D021820B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提案手法の流れ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91FFB4-2280-4A56-920F-F92BF5C1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48" name="右矢印 47">
            <a:extLst>
              <a:ext uri="{FF2B5EF4-FFF2-40B4-BE49-F238E27FC236}">
                <a16:creationId xmlns:a16="http://schemas.microsoft.com/office/drawing/2014/main" id="{C03C0C2A-BA3A-AD40-9FBF-8769C8814898}"/>
              </a:ext>
            </a:extLst>
          </p:cNvPr>
          <p:cNvSpPr/>
          <p:nvPr/>
        </p:nvSpPr>
        <p:spPr>
          <a:xfrm>
            <a:off x="3310547" y="2359092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DCB26135-6F45-6B4D-B4D4-11D0DF14BFF9}"/>
              </a:ext>
            </a:extLst>
          </p:cNvPr>
          <p:cNvGrpSpPr/>
          <p:nvPr/>
        </p:nvGrpSpPr>
        <p:grpSpPr>
          <a:xfrm>
            <a:off x="4172598" y="1836872"/>
            <a:ext cx="1359073" cy="1494440"/>
            <a:chOff x="5219280" y="-896447"/>
            <a:chExt cx="1546191" cy="2035943"/>
          </a:xfrm>
        </p:grpSpPr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950B180A-6174-4D45-9F4A-4165474DD4CC}"/>
                </a:ext>
              </a:extLst>
            </p:cNvPr>
            <p:cNvSpPr/>
            <p:nvPr/>
          </p:nvSpPr>
          <p:spPr>
            <a:xfrm>
              <a:off x="5219280" y="-896447"/>
              <a:ext cx="1546191" cy="2035943"/>
            </a:xfrm>
            <a:prstGeom prst="rect">
              <a:avLst/>
            </a:prstGeom>
            <a:solidFill>
              <a:srgbClr val="5E3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kumimoji="1" lang="ja-JP" altLang="en-US" sz="2000">
                <a:solidFill>
                  <a:srgbClr val="FFFFFF"/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2AB3DFB-8DBB-B94C-ADF4-045F5738CD93}"/>
                </a:ext>
              </a:extLst>
            </p:cNvPr>
            <p:cNvSpPr txBox="1"/>
            <p:nvPr/>
          </p:nvSpPr>
          <p:spPr>
            <a:xfrm>
              <a:off x="5312415" y="-124433"/>
              <a:ext cx="1298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FFFF"/>
                  </a:solidFill>
                  <a:latin typeface="Helvetica" pitchFamily="2" charset="0"/>
                  <a:ea typeface="Hiragino Kaku Gothic Pro W3" panose="020B0300000000000000" pitchFamily="34" charset="-128"/>
                </a:rPr>
                <a:t>CNN</a:t>
              </a:r>
              <a:endParaRPr kumimoji="1" lang="ja-JP" altLang="en-US" sz="2400" dirty="0">
                <a:solidFill>
                  <a:srgbClr val="FFFFFF"/>
                </a:solidFill>
                <a:latin typeface="Helvetica" pitchFamily="2" charset="0"/>
                <a:ea typeface="Hiragino Kaku Gothic Pro W3" panose="020B0300000000000000" pitchFamily="34" charset="-128"/>
              </a:endParaRPr>
            </a:p>
          </p:txBody>
        </p:sp>
        <p:sp>
          <p:nvSpPr>
            <p:cNvPr id="76" name="台形 75">
              <a:extLst>
                <a:ext uri="{FF2B5EF4-FFF2-40B4-BE49-F238E27FC236}">
                  <a16:creationId xmlns:a16="http://schemas.microsoft.com/office/drawing/2014/main" id="{5D5D1E53-68D3-C54A-AF95-D10C823E2C8E}"/>
                </a:ext>
              </a:extLst>
            </p:cNvPr>
            <p:cNvSpPr/>
            <p:nvPr/>
          </p:nvSpPr>
          <p:spPr>
            <a:xfrm rot="5400000">
              <a:off x="5392956" y="-459300"/>
              <a:ext cx="1203158" cy="1161649"/>
            </a:xfrm>
            <a:prstGeom prst="trapezoid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95000"/>
                    <a:lumOff val="5000"/>
                  </a:schemeClr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</p:grp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54730D42-DD22-1843-9635-B4731583521F}"/>
              </a:ext>
            </a:extLst>
          </p:cNvPr>
          <p:cNvSpPr/>
          <p:nvPr/>
        </p:nvSpPr>
        <p:spPr>
          <a:xfrm>
            <a:off x="612497" y="1268411"/>
            <a:ext cx="2376000" cy="2376000"/>
          </a:xfrm>
          <a:prstGeom prst="rect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b="1" dirty="0"/>
              <a:t>①ステレオ投影画像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35B7A417-0B91-4ED7-817B-C779ABC9BB27}"/>
              </a:ext>
            </a:extLst>
          </p:cNvPr>
          <p:cNvSpPr/>
          <p:nvPr/>
        </p:nvSpPr>
        <p:spPr>
          <a:xfrm>
            <a:off x="2373430" y="4293088"/>
            <a:ext cx="2376000" cy="2376000"/>
          </a:xfrm>
          <a:prstGeom prst="rect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b="1" dirty="0"/>
              <a:t>②アラインメント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C85EC96-CB33-4280-A33F-F5F25C59808E}"/>
              </a:ext>
            </a:extLst>
          </p:cNvPr>
          <p:cNvSpPr/>
          <p:nvPr/>
        </p:nvSpPr>
        <p:spPr>
          <a:xfrm>
            <a:off x="10465198" y="1293804"/>
            <a:ext cx="914400" cy="237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房数</a:t>
            </a: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  <a:p>
            <a:pPr algn="ctr"/>
            <a:r>
              <a:rPr kumimoji="1" lang="en-US" altLang="ja-JP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N</a:t>
            </a:r>
            <a:endParaRPr kumimoji="1" lang="ja-JP" altLang="en-US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</p:txBody>
      </p:sp>
      <p:sp>
        <p:nvSpPr>
          <p:cNvPr id="9" name="右矢印 65">
            <a:extLst>
              <a:ext uri="{FF2B5EF4-FFF2-40B4-BE49-F238E27FC236}">
                <a16:creationId xmlns:a16="http://schemas.microsoft.com/office/drawing/2014/main" id="{D375D276-DF49-4028-92CB-E062A42699C9}"/>
              </a:ext>
            </a:extLst>
          </p:cNvPr>
          <p:cNvSpPr/>
          <p:nvPr/>
        </p:nvSpPr>
        <p:spPr>
          <a:xfrm rot="14400000" flipH="1">
            <a:off x="2402529" y="3733612"/>
            <a:ext cx="540000" cy="54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3" name="右矢印 47">
            <a:extLst>
              <a:ext uri="{FF2B5EF4-FFF2-40B4-BE49-F238E27FC236}">
                <a16:creationId xmlns:a16="http://schemas.microsoft.com/office/drawing/2014/main" id="{65FAD8BE-4365-474B-B65D-B33B0DBC7F1A}"/>
              </a:ext>
            </a:extLst>
          </p:cNvPr>
          <p:cNvSpPr/>
          <p:nvPr/>
        </p:nvSpPr>
        <p:spPr>
          <a:xfrm>
            <a:off x="5941207" y="2359092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4" name="右矢印 47">
            <a:extLst>
              <a:ext uri="{FF2B5EF4-FFF2-40B4-BE49-F238E27FC236}">
                <a16:creationId xmlns:a16="http://schemas.microsoft.com/office/drawing/2014/main" id="{1F43E1C2-CCD2-41CD-A745-8A18B071D40D}"/>
              </a:ext>
            </a:extLst>
          </p:cNvPr>
          <p:cNvSpPr/>
          <p:nvPr/>
        </p:nvSpPr>
        <p:spPr>
          <a:xfrm>
            <a:off x="9298840" y="2363613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pic>
        <p:nvPicPr>
          <p:cNvPr id="30" name="図 29" descr="建物, ウィンドウ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0F7E453C-1A10-49FE-9CDB-F6AC9BAC2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26" y="1800955"/>
            <a:ext cx="1639337" cy="1639337"/>
          </a:xfrm>
          <a:prstGeom prst="rect">
            <a:avLst/>
          </a:prstGeom>
        </p:spPr>
      </p:pic>
      <p:pic>
        <p:nvPicPr>
          <p:cNvPr id="31" name="図 30" descr="建物, ウィンドウ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17C6B4BA-64B2-45E8-84DA-61E48D5A9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0796">
            <a:off x="997443" y="1793311"/>
            <a:ext cx="1639337" cy="1639337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1ADCDF3-5836-447B-ACD5-3012E3C90857}"/>
              </a:ext>
            </a:extLst>
          </p:cNvPr>
          <p:cNvGrpSpPr/>
          <p:nvPr/>
        </p:nvGrpSpPr>
        <p:grpSpPr>
          <a:xfrm>
            <a:off x="978582" y="1779765"/>
            <a:ext cx="1669783" cy="1669686"/>
            <a:chOff x="1107468" y="4761846"/>
            <a:chExt cx="1669783" cy="1669686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AED2CF18-8777-42AB-A99D-508040E8C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7468" y="4761846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D9FE5193-BC31-4B79-96EC-652B848FA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9251" y="4761846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A9B3D50B-B853-47A0-AE9F-DAF54650E4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7468" y="5603532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2A1F9011-7798-4CA8-82AD-CA3040C277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9251" y="5603532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0" name="図 39" descr="屋外, 木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66DBD281-C899-467D-BB3F-0FC4B25BF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65" y="4838361"/>
            <a:ext cx="825500" cy="825500"/>
          </a:xfrm>
          <a:prstGeom prst="rect">
            <a:avLst/>
          </a:prstGeom>
        </p:spPr>
      </p:pic>
      <p:pic>
        <p:nvPicPr>
          <p:cNvPr id="41" name="図 40" descr="木, 大きい が含まれている画像&#10;&#10;自動的に生成された説明">
            <a:extLst>
              <a:ext uri="{FF2B5EF4-FFF2-40B4-BE49-F238E27FC236}">
                <a16:creationId xmlns:a16="http://schemas.microsoft.com/office/drawing/2014/main" id="{96C49343-802D-499B-B534-6690E9B35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70" y="5745400"/>
            <a:ext cx="876300" cy="736600"/>
          </a:xfrm>
          <a:prstGeom prst="rect">
            <a:avLst/>
          </a:prstGeom>
        </p:spPr>
      </p:pic>
      <p:pic>
        <p:nvPicPr>
          <p:cNvPr id="42" name="図 41" descr="森の中にいる&#10;&#10;自動的に生成された説明">
            <a:extLst>
              <a:ext uri="{FF2B5EF4-FFF2-40B4-BE49-F238E27FC236}">
                <a16:creationId xmlns:a16="http://schemas.microsoft.com/office/drawing/2014/main" id="{A151504C-33D9-44AC-910E-CD94DFA74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70" y="4838361"/>
            <a:ext cx="863600" cy="825500"/>
          </a:xfrm>
          <a:prstGeom prst="rect">
            <a:avLst/>
          </a:prstGeom>
        </p:spPr>
      </p:pic>
      <p:pic>
        <p:nvPicPr>
          <p:cNvPr id="43" name="図 42" descr="木の枝と文字の加工写真&#10;&#10;自動的に生成された説明">
            <a:extLst>
              <a:ext uri="{FF2B5EF4-FFF2-40B4-BE49-F238E27FC236}">
                <a16:creationId xmlns:a16="http://schemas.microsoft.com/office/drawing/2014/main" id="{673AA1E3-5045-4C57-9CC6-F5987CB29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65" y="5745400"/>
            <a:ext cx="825500" cy="736600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4A3D37E-CF6D-4982-A8BD-7974414D673A}"/>
              </a:ext>
            </a:extLst>
          </p:cNvPr>
          <p:cNvSpPr txBox="1"/>
          <p:nvPr/>
        </p:nvSpPr>
        <p:spPr>
          <a:xfrm>
            <a:off x="695615" y="3820126"/>
            <a:ext cx="1992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augmentation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04735F5B-520F-43F2-87DC-FD2810AFD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04" y="1653613"/>
            <a:ext cx="1800000" cy="18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6ED7052-A131-46EC-8FE5-714572614C2B}"/>
                  </a:ext>
                </a:extLst>
              </p:cNvPr>
              <p:cNvSpPr txBox="1"/>
              <p:nvPr/>
            </p:nvSpPr>
            <p:spPr>
              <a:xfrm>
                <a:off x="670214" y="4189740"/>
                <a:ext cx="1642462" cy="8917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ja-JP" altLang="en-US" i="1">
                                    <a:latin typeface="Cambria Math" panose="02040503050406030204" pitchFamily="18" charset="0"/>
                                  </a:rPr>
                                  <m:t>ラ</m:t>
                                </m:r>
                                <m:r>
                                  <a:rPr kumimoji="1" lang="ja-JP" altLang="en-US" i="1">
                                    <a:latin typeface="Cambria Math" panose="02040503050406030204" pitchFamily="18" charset="0"/>
                                  </a:rPr>
                                  <m:t>ンダム</m:t>
                                </m:r>
                                <m:r>
                                  <a:rPr kumimoji="1" lang="ja-JP" altLang="en-US" i="1" smtClean="0">
                                    <a:latin typeface="Cambria Math" panose="02040503050406030204" pitchFamily="18" charset="0"/>
                                  </a:rPr>
                                  <m:t>回転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ja-JP" altLang="en-US" i="1">
                                    <a:latin typeface="Cambria Math" panose="02040503050406030204" pitchFamily="18" charset="0"/>
                                  </a:rPr>
                                  <m:t>固定クロップ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06ED7052-A131-46EC-8FE5-714572614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14" y="4189740"/>
                <a:ext cx="1642462" cy="8917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160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5" grpId="0" animBg="1"/>
      <p:bldP spid="9" grpId="0" animBg="1"/>
      <p:bldP spid="4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509A0E-6746-48AE-AAD8-F11E75B45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0FD673B-0DD3-4483-B103-9EA0E455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② </a:t>
            </a:r>
            <a:r>
              <a:rPr kumimoji="1" lang="ja-JP" altLang="en-US" dirty="0"/>
              <a:t>歪みのアラインメント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9794E1-7491-4BC2-884F-0E646A77C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問題点：固定クロップ後の画像は歪み方が異なる</a:t>
            </a:r>
            <a:endParaRPr lang="en-US" altLang="ja-JP" dirty="0"/>
          </a:p>
          <a:p>
            <a:r>
              <a:rPr lang="ja-JP" altLang="en-US" dirty="0"/>
              <a:t>解決策</a:t>
            </a:r>
            <a:r>
              <a:rPr lang="en-US" altLang="ja-JP" dirty="0"/>
              <a:t>: </a:t>
            </a:r>
            <a:r>
              <a:rPr lang="ja-JP" altLang="en-US" dirty="0"/>
              <a:t>歪みの変化の方向を揃えるよう回転　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A43EAF-93C3-4520-BDEF-B573E6AA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585C70F-5DCC-4D2F-9583-7BA8166DDF1B}"/>
              </a:ext>
            </a:extLst>
          </p:cNvPr>
          <p:cNvSpPr txBox="1"/>
          <p:nvPr/>
        </p:nvSpPr>
        <p:spPr>
          <a:xfrm>
            <a:off x="1949639" y="5977170"/>
            <a:ext cx="3055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クロップ後画像</a:t>
            </a:r>
            <a:r>
              <a:rPr kumimoji="1" lang="en-US" altLang="ja-JP" sz="2000" dirty="0"/>
              <a:t>4</a:t>
            </a:r>
            <a:r>
              <a:rPr kumimoji="1" lang="ja-JP" altLang="en-US" sz="2000" dirty="0"/>
              <a:t>枚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3339A5-ADE0-4E38-AEC4-76E1FEA475BE}"/>
              </a:ext>
            </a:extLst>
          </p:cNvPr>
          <p:cNvSpPr txBox="1"/>
          <p:nvPr/>
        </p:nvSpPr>
        <p:spPr>
          <a:xfrm>
            <a:off x="7156832" y="5963627"/>
            <a:ext cx="3055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アラインメント後画像</a:t>
            </a:r>
            <a:r>
              <a:rPr kumimoji="1" lang="en-US" altLang="ja-JP" sz="2000" dirty="0"/>
              <a:t>4</a:t>
            </a:r>
            <a:r>
              <a:rPr kumimoji="1" lang="ja-JP" altLang="en-US" sz="2000" dirty="0"/>
              <a:t>枚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E6A763ED-5D3F-4339-9177-B8A2D844707C}"/>
              </a:ext>
            </a:extLst>
          </p:cNvPr>
          <p:cNvSpPr/>
          <p:nvPr/>
        </p:nvSpPr>
        <p:spPr>
          <a:xfrm>
            <a:off x="5650029" y="4281467"/>
            <a:ext cx="991403" cy="67376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4983C88-5966-4E22-BC98-49EBA2B9E397}"/>
              </a:ext>
            </a:extLst>
          </p:cNvPr>
          <p:cNvSpPr txBox="1"/>
          <p:nvPr/>
        </p:nvSpPr>
        <p:spPr>
          <a:xfrm>
            <a:off x="4568030" y="3881357"/>
            <a:ext cx="3055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アラインメント</a:t>
            </a:r>
          </a:p>
        </p:txBody>
      </p:sp>
      <p:pic>
        <p:nvPicPr>
          <p:cNvPr id="32" name="左上">
            <a:extLst>
              <a:ext uri="{FF2B5EF4-FFF2-40B4-BE49-F238E27FC236}">
                <a16:creationId xmlns:a16="http://schemas.microsoft.com/office/drawing/2014/main" id="{36E97057-6904-4E10-9575-4851E2C1F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33" y="3269357"/>
            <a:ext cx="1224000" cy="1224000"/>
          </a:xfrm>
          <a:prstGeom prst="rect">
            <a:avLst/>
          </a:prstGeom>
        </p:spPr>
      </p:pic>
      <p:sp>
        <p:nvSpPr>
          <p:cNvPr id="37" name="左上dis">
            <a:extLst>
              <a:ext uri="{FF2B5EF4-FFF2-40B4-BE49-F238E27FC236}">
                <a16:creationId xmlns:a16="http://schemas.microsoft.com/office/drawing/2014/main" id="{162630E4-2ACD-4D52-81FD-3BDDD94E095A}"/>
              </a:ext>
            </a:extLst>
          </p:cNvPr>
          <p:cNvSpPr>
            <a:spLocks noChangeAspect="1"/>
          </p:cNvSpPr>
          <p:nvPr/>
        </p:nvSpPr>
        <p:spPr>
          <a:xfrm>
            <a:off x="2256312" y="3273212"/>
            <a:ext cx="1224000" cy="1224000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右上">
            <a:extLst>
              <a:ext uri="{FF2B5EF4-FFF2-40B4-BE49-F238E27FC236}">
                <a16:creationId xmlns:a16="http://schemas.microsoft.com/office/drawing/2014/main" id="{3B812FEA-79C7-4636-9031-3B24EB8DD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80" y="3269357"/>
            <a:ext cx="1224000" cy="1224000"/>
          </a:xfrm>
          <a:prstGeom prst="rect">
            <a:avLst/>
          </a:prstGeom>
        </p:spPr>
      </p:pic>
      <p:sp>
        <p:nvSpPr>
          <p:cNvPr id="39" name="右上dis">
            <a:extLst>
              <a:ext uri="{FF2B5EF4-FFF2-40B4-BE49-F238E27FC236}">
                <a16:creationId xmlns:a16="http://schemas.microsoft.com/office/drawing/2014/main" id="{5DFAB668-58D2-4D8B-8711-C66BAB3620A0}"/>
              </a:ext>
            </a:extLst>
          </p:cNvPr>
          <p:cNvSpPr>
            <a:spLocks noChangeAspect="1"/>
          </p:cNvSpPr>
          <p:nvPr/>
        </p:nvSpPr>
        <p:spPr>
          <a:xfrm>
            <a:off x="3564050" y="3269357"/>
            <a:ext cx="1224000" cy="1224000"/>
          </a:xfrm>
          <a:prstGeom prst="rect">
            <a:avLst/>
          </a:prstGeom>
          <a:blipFill dpi="0" rotWithShape="1">
            <a:blip r:embed="rId5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右下">
            <a:extLst>
              <a:ext uri="{FF2B5EF4-FFF2-40B4-BE49-F238E27FC236}">
                <a16:creationId xmlns:a16="http://schemas.microsoft.com/office/drawing/2014/main" id="{64A27374-C8F2-4AD4-982A-ECAD6C30D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80" y="4575288"/>
            <a:ext cx="1224000" cy="1224000"/>
          </a:xfrm>
          <a:prstGeom prst="rect">
            <a:avLst/>
          </a:prstGeom>
        </p:spPr>
      </p:pic>
      <p:sp>
        <p:nvSpPr>
          <p:cNvPr id="41" name="右下dis">
            <a:extLst>
              <a:ext uri="{FF2B5EF4-FFF2-40B4-BE49-F238E27FC236}">
                <a16:creationId xmlns:a16="http://schemas.microsoft.com/office/drawing/2014/main" id="{E7023EAD-E702-4C15-8FF8-C4786CD2E3C8}"/>
              </a:ext>
            </a:extLst>
          </p:cNvPr>
          <p:cNvSpPr>
            <a:spLocks noChangeAspect="1"/>
          </p:cNvSpPr>
          <p:nvPr/>
        </p:nvSpPr>
        <p:spPr>
          <a:xfrm>
            <a:off x="3564050" y="4573990"/>
            <a:ext cx="1224000" cy="1224000"/>
          </a:xfrm>
          <a:prstGeom prst="rect">
            <a:avLst/>
          </a:prstGeom>
          <a:blipFill dpi="0" rotWithShape="1">
            <a:blip r:embed="rId7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2" name="左下">
            <a:extLst>
              <a:ext uri="{FF2B5EF4-FFF2-40B4-BE49-F238E27FC236}">
                <a16:creationId xmlns:a16="http://schemas.microsoft.com/office/drawing/2014/main" id="{E89983AD-AFA2-4932-A8A1-9347AB401A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96" y="4575288"/>
            <a:ext cx="1224000" cy="1224000"/>
          </a:xfrm>
          <a:prstGeom prst="rect">
            <a:avLst/>
          </a:prstGeom>
        </p:spPr>
      </p:pic>
      <p:sp>
        <p:nvSpPr>
          <p:cNvPr id="43" name="左下dis">
            <a:extLst>
              <a:ext uri="{FF2B5EF4-FFF2-40B4-BE49-F238E27FC236}">
                <a16:creationId xmlns:a16="http://schemas.microsoft.com/office/drawing/2014/main" id="{F088A9DE-BAD6-4CBA-88E1-9853DB1CA8F2}"/>
              </a:ext>
            </a:extLst>
          </p:cNvPr>
          <p:cNvSpPr>
            <a:spLocks noChangeAspect="1"/>
          </p:cNvSpPr>
          <p:nvPr/>
        </p:nvSpPr>
        <p:spPr>
          <a:xfrm>
            <a:off x="2253608" y="4573283"/>
            <a:ext cx="1224000" cy="1224000"/>
          </a:xfrm>
          <a:prstGeom prst="rect">
            <a:avLst/>
          </a:prstGeom>
          <a:blipFill dpi="0" rotWithShape="1">
            <a:blip r:embed="rId9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4" name="左上">
            <a:extLst>
              <a:ext uri="{FF2B5EF4-FFF2-40B4-BE49-F238E27FC236}">
                <a16:creationId xmlns:a16="http://schemas.microsoft.com/office/drawing/2014/main" id="{89FABBB5-11AB-40CD-9E87-3A16FE24D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047" y="3267352"/>
            <a:ext cx="1224000" cy="1224000"/>
          </a:xfrm>
          <a:prstGeom prst="rect">
            <a:avLst/>
          </a:prstGeom>
        </p:spPr>
      </p:pic>
      <p:sp>
        <p:nvSpPr>
          <p:cNvPr id="45" name="左上dis">
            <a:extLst>
              <a:ext uri="{FF2B5EF4-FFF2-40B4-BE49-F238E27FC236}">
                <a16:creationId xmlns:a16="http://schemas.microsoft.com/office/drawing/2014/main" id="{481AD45D-0A18-46B2-A6C7-5DCEFA45CA13}"/>
              </a:ext>
            </a:extLst>
          </p:cNvPr>
          <p:cNvSpPr>
            <a:spLocks noChangeAspect="1"/>
          </p:cNvSpPr>
          <p:nvPr/>
        </p:nvSpPr>
        <p:spPr>
          <a:xfrm>
            <a:off x="7406426" y="3271207"/>
            <a:ext cx="1224000" cy="1224000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右上">
            <a:extLst>
              <a:ext uri="{FF2B5EF4-FFF2-40B4-BE49-F238E27FC236}">
                <a16:creationId xmlns:a16="http://schemas.microsoft.com/office/drawing/2014/main" id="{E2A0247C-B6EC-49C8-A497-4ABBEDDE9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94" y="3267352"/>
            <a:ext cx="1224000" cy="1224000"/>
          </a:xfrm>
          <a:prstGeom prst="rect">
            <a:avLst/>
          </a:prstGeom>
        </p:spPr>
      </p:pic>
      <p:sp>
        <p:nvSpPr>
          <p:cNvPr id="47" name="右上dis">
            <a:extLst>
              <a:ext uri="{FF2B5EF4-FFF2-40B4-BE49-F238E27FC236}">
                <a16:creationId xmlns:a16="http://schemas.microsoft.com/office/drawing/2014/main" id="{34738111-22EB-471F-8163-4833BF1A1743}"/>
              </a:ext>
            </a:extLst>
          </p:cNvPr>
          <p:cNvSpPr>
            <a:spLocks noChangeAspect="1"/>
          </p:cNvSpPr>
          <p:nvPr/>
        </p:nvSpPr>
        <p:spPr>
          <a:xfrm>
            <a:off x="8714164" y="3267352"/>
            <a:ext cx="1224000" cy="1224000"/>
          </a:xfrm>
          <a:prstGeom prst="rect">
            <a:avLst/>
          </a:prstGeom>
          <a:blipFill dpi="0" rotWithShape="1">
            <a:blip r:embed="rId5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8" name="右下">
            <a:extLst>
              <a:ext uri="{FF2B5EF4-FFF2-40B4-BE49-F238E27FC236}">
                <a16:creationId xmlns:a16="http://schemas.microsoft.com/office/drawing/2014/main" id="{6C824FD8-6CF1-446F-B2F8-F79B71625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94" y="4573283"/>
            <a:ext cx="1224000" cy="1224000"/>
          </a:xfrm>
          <a:prstGeom prst="rect">
            <a:avLst/>
          </a:prstGeom>
        </p:spPr>
      </p:pic>
      <p:sp>
        <p:nvSpPr>
          <p:cNvPr id="49" name="右下dis">
            <a:extLst>
              <a:ext uri="{FF2B5EF4-FFF2-40B4-BE49-F238E27FC236}">
                <a16:creationId xmlns:a16="http://schemas.microsoft.com/office/drawing/2014/main" id="{BF6CD040-9C24-4898-824B-5B6E853D35A7}"/>
              </a:ext>
            </a:extLst>
          </p:cNvPr>
          <p:cNvSpPr>
            <a:spLocks noChangeAspect="1"/>
          </p:cNvSpPr>
          <p:nvPr/>
        </p:nvSpPr>
        <p:spPr>
          <a:xfrm>
            <a:off x="8714164" y="4571985"/>
            <a:ext cx="1224000" cy="1224000"/>
          </a:xfrm>
          <a:prstGeom prst="rect">
            <a:avLst/>
          </a:prstGeom>
          <a:blipFill dpi="0" rotWithShape="1">
            <a:blip r:embed="rId7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0" name="左下">
            <a:extLst>
              <a:ext uri="{FF2B5EF4-FFF2-40B4-BE49-F238E27FC236}">
                <a16:creationId xmlns:a16="http://schemas.microsoft.com/office/drawing/2014/main" id="{6711EE14-152E-4F8D-B75D-620F8B03C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10" y="4573283"/>
            <a:ext cx="1224000" cy="1224000"/>
          </a:xfrm>
          <a:prstGeom prst="rect">
            <a:avLst/>
          </a:prstGeom>
        </p:spPr>
      </p:pic>
      <p:sp>
        <p:nvSpPr>
          <p:cNvPr id="51" name="左下dis">
            <a:extLst>
              <a:ext uri="{FF2B5EF4-FFF2-40B4-BE49-F238E27FC236}">
                <a16:creationId xmlns:a16="http://schemas.microsoft.com/office/drawing/2014/main" id="{789C7CBB-96D8-4DD2-BC4C-9C595B2D3ACD}"/>
              </a:ext>
            </a:extLst>
          </p:cNvPr>
          <p:cNvSpPr>
            <a:spLocks noChangeAspect="1"/>
          </p:cNvSpPr>
          <p:nvPr/>
        </p:nvSpPr>
        <p:spPr>
          <a:xfrm>
            <a:off x="7403722" y="4571278"/>
            <a:ext cx="1224000" cy="1224000"/>
          </a:xfrm>
          <a:prstGeom prst="rect">
            <a:avLst/>
          </a:prstGeom>
          <a:blipFill dpi="0" rotWithShape="1">
            <a:blip r:embed="rId9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2EFE5ACB-B0BD-40D6-8713-720B485064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0176" y="4432763"/>
            <a:ext cx="2513683" cy="211345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002410C-964C-4514-ADE8-12250B93C7EF}"/>
              </a:ext>
            </a:extLst>
          </p:cNvPr>
          <p:cNvSpPr txBox="1"/>
          <p:nvPr/>
        </p:nvSpPr>
        <p:spPr>
          <a:xfrm>
            <a:off x="977808" y="2946222"/>
            <a:ext cx="1747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歪みの大きさ</a:t>
            </a:r>
            <a:endParaRPr kumimoji="1" lang="en-US" altLang="ja-JP" sz="16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8F0ECDB-DC7C-4388-A1AE-15917F3C0F54}"/>
              </a:ext>
            </a:extLst>
          </p:cNvPr>
          <p:cNvSpPr txBox="1"/>
          <p:nvPr/>
        </p:nvSpPr>
        <p:spPr>
          <a:xfrm>
            <a:off x="1089283" y="5455986"/>
            <a:ext cx="439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小</a:t>
            </a:r>
            <a:endParaRPr kumimoji="1" lang="en-US" altLang="ja-JP" sz="20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3685DDD-3B20-4715-ADA5-59FE6633638D}"/>
              </a:ext>
            </a:extLst>
          </p:cNvPr>
          <p:cNvSpPr txBox="1"/>
          <p:nvPr/>
        </p:nvSpPr>
        <p:spPr>
          <a:xfrm>
            <a:off x="1089283" y="3234077"/>
            <a:ext cx="35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大</a:t>
            </a:r>
            <a:endParaRPr kumimoji="1" lang="en-US" altLang="ja-JP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EBF1518-491A-42C9-958E-3A3FC55BE265}"/>
              </a:ext>
            </a:extLst>
          </p:cNvPr>
          <p:cNvSpPr txBox="1"/>
          <p:nvPr/>
        </p:nvSpPr>
        <p:spPr>
          <a:xfrm>
            <a:off x="979776" y="2427424"/>
            <a:ext cx="6293355" cy="37076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ステレオ投影画像の性質：歪みが画像中心からの距離で決まる</a:t>
            </a:r>
          </a:p>
        </p:txBody>
      </p:sp>
    </p:spTree>
    <p:extLst>
      <p:ext uri="{BB962C8B-B14F-4D97-AF65-F5344CB8AC3E}">
        <p14:creationId xmlns:p14="http://schemas.microsoft.com/office/powerpoint/2010/main" val="308663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  <p:bldP spid="43" grpId="0" animBg="1"/>
      <p:bldP spid="45" grpId="0" animBg="1"/>
      <p:bldP spid="45" grpId="1" animBg="1"/>
      <p:bldP spid="47" grpId="0" animBg="1"/>
      <p:bldP spid="47" grpId="1" animBg="1"/>
      <p:bldP spid="47" grpId="2" animBg="1"/>
      <p:bldP spid="49" grpId="0" animBg="1"/>
      <p:bldP spid="51" grpId="0" animBg="1"/>
      <p:bldP spid="51" grpId="1" animBg="1"/>
      <p:bldP spid="27" grpId="0"/>
      <p:bldP spid="28" grpId="0"/>
      <p:bldP spid="29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388F5A-7434-46FE-9173-D021820B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提案手法の流れ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91FFB4-2280-4A56-920F-F92BF5C1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CFD87-14DD-400F-9977-EEB8B08C0D59}" type="slidenum">
              <a:rPr kumimoji="1" lang="ja-JP" altLang="en-US" smtClean="0"/>
              <a:t>9</a:t>
            </a:fld>
            <a:endParaRPr kumimoji="1" lang="ja-JP" altLang="en-US"/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DCB26135-6F45-6B4D-B4D4-11D0DF14BFF9}"/>
              </a:ext>
            </a:extLst>
          </p:cNvPr>
          <p:cNvGrpSpPr/>
          <p:nvPr/>
        </p:nvGrpSpPr>
        <p:grpSpPr>
          <a:xfrm>
            <a:off x="4172598" y="1836872"/>
            <a:ext cx="1359073" cy="1494440"/>
            <a:chOff x="5219280" y="-896447"/>
            <a:chExt cx="1546191" cy="2035943"/>
          </a:xfrm>
        </p:grpSpPr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950B180A-6174-4D45-9F4A-4165474DD4CC}"/>
                </a:ext>
              </a:extLst>
            </p:cNvPr>
            <p:cNvSpPr/>
            <p:nvPr/>
          </p:nvSpPr>
          <p:spPr>
            <a:xfrm>
              <a:off x="5219280" y="-896447"/>
              <a:ext cx="1546191" cy="2035943"/>
            </a:xfrm>
            <a:prstGeom prst="rect">
              <a:avLst/>
            </a:prstGeom>
            <a:solidFill>
              <a:srgbClr val="5E3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kumimoji="1" lang="ja-JP" altLang="en-US" sz="2000">
                <a:solidFill>
                  <a:srgbClr val="FFFFFF"/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52AB3DFB-8DBB-B94C-ADF4-045F5738CD93}"/>
                </a:ext>
              </a:extLst>
            </p:cNvPr>
            <p:cNvSpPr txBox="1"/>
            <p:nvPr/>
          </p:nvSpPr>
          <p:spPr>
            <a:xfrm>
              <a:off x="5312415" y="-124433"/>
              <a:ext cx="1298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FFFF"/>
                  </a:solidFill>
                  <a:latin typeface="Helvetica" pitchFamily="2" charset="0"/>
                  <a:ea typeface="Hiragino Kaku Gothic Pro W3" panose="020B0300000000000000" pitchFamily="34" charset="-128"/>
                </a:rPr>
                <a:t>CNN</a:t>
              </a:r>
              <a:endParaRPr kumimoji="1" lang="ja-JP" altLang="en-US" sz="2400" dirty="0">
                <a:solidFill>
                  <a:srgbClr val="FFFFFF"/>
                </a:solidFill>
                <a:latin typeface="Helvetica" pitchFamily="2" charset="0"/>
                <a:ea typeface="Hiragino Kaku Gothic Pro W3" panose="020B0300000000000000" pitchFamily="34" charset="-128"/>
              </a:endParaRPr>
            </a:p>
          </p:txBody>
        </p:sp>
        <p:sp>
          <p:nvSpPr>
            <p:cNvPr id="76" name="台形 75">
              <a:extLst>
                <a:ext uri="{FF2B5EF4-FFF2-40B4-BE49-F238E27FC236}">
                  <a16:creationId xmlns:a16="http://schemas.microsoft.com/office/drawing/2014/main" id="{5D5D1E53-68D3-C54A-AF95-D10C823E2C8E}"/>
                </a:ext>
              </a:extLst>
            </p:cNvPr>
            <p:cNvSpPr/>
            <p:nvPr/>
          </p:nvSpPr>
          <p:spPr>
            <a:xfrm rot="5400000">
              <a:off x="5392956" y="-459300"/>
              <a:ext cx="1203158" cy="1161649"/>
            </a:xfrm>
            <a:prstGeom prst="trapezoid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95000"/>
                    <a:lumOff val="5000"/>
                  </a:schemeClr>
                </a:solidFill>
                <a:latin typeface="Hiragino Kaku Gothic Pro W3" charset="-128"/>
                <a:ea typeface="Hiragino Kaku Gothic Pro W3" charset="-128"/>
                <a:cs typeface="Hiragino Kaku Gothic Pro W3" charset="-128"/>
              </a:endParaRPr>
            </a:p>
          </p:txBody>
        </p:sp>
      </p:grp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54730D42-DD22-1843-9635-B4731583521F}"/>
              </a:ext>
            </a:extLst>
          </p:cNvPr>
          <p:cNvSpPr/>
          <p:nvPr/>
        </p:nvSpPr>
        <p:spPr>
          <a:xfrm>
            <a:off x="612497" y="1268411"/>
            <a:ext cx="2376000" cy="2376000"/>
          </a:xfrm>
          <a:prstGeom prst="rect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b="1" dirty="0"/>
              <a:t>①ステレオ投影画像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35B7A417-0B91-4ED7-817B-C779ABC9BB27}"/>
              </a:ext>
            </a:extLst>
          </p:cNvPr>
          <p:cNvSpPr/>
          <p:nvPr/>
        </p:nvSpPr>
        <p:spPr>
          <a:xfrm>
            <a:off x="2373430" y="4293088"/>
            <a:ext cx="2376000" cy="2376000"/>
          </a:xfrm>
          <a:prstGeom prst="rect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b="1" dirty="0"/>
              <a:t>②アラインメント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C85EC96-CB33-4280-A33F-F5F25C59808E}"/>
              </a:ext>
            </a:extLst>
          </p:cNvPr>
          <p:cNvSpPr/>
          <p:nvPr/>
        </p:nvSpPr>
        <p:spPr>
          <a:xfrm>
            <a:off x="10465198" y="1293804"/>
            <a:ext cx="914400" cy="237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房数</a:t>
            </a: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  <a:p>
            <a:pPr algn="ctr"/>
            <a:r>
              <a:rPr kumimoji="1" lang="en-US" altLang="ja-JP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Hiragino Kaku Gothic Pro W3" charset="-128"/>
              </a:rPr>
              <a:t>N</a:t>
            </a:r>
            <a:endParaRPr kumimoji="1" lang="ja-JP" altLang="en-US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Hiragino Kaku Gothic Pro W3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DD2FC8-AE1E-4FD6-9736-80BA33384BFC}"/>
              </a:ext>
            </a:extLst>
          </p:cNvPr>
          <p:cNvSpPr txBox="1"/>
          <p:nvPr/>
        </p:nvSpPr>
        <p:spPr>
          <a:xfrm>
            <a:off x="8291958" y="3673295"/>
            <a:ext cx="174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Loss</a:t>
            </a:r>
            <a:r>
              <a:rPr kumimoji="1" lang="ja-JP" altLang="en-US" sz="2000" dirty="0"/>
              <a:t>の計算</a:t>
            </a:r>
            <a:endParaRPr kumimoji="1" lang="en-US" altLang="ja-JP" sz="2000" dirty="0"/>
          </a:p>
        </p:txBody>
      </p:sp>
      <p:sp>
        <p:nvSpPr>
          <p:cNvPr id="8" name="矢印: 上下 34">
            <a:extLst>
              <a:ext uri="{FF2B5EF4-FFF2-40B4-BE49-F238E27FC236}">
                <a16:creationId xmlns:a16="http://schemas.microsoft.com/office/drawing/2014/main" id="{B3750668-CD31-4B6A-94E5-68D6A575244C}"/>
              </a:ext>
            </a:extLst>
          </p:cNvPr>
          <p:cNvSpPr/>
          <p:nvPr/>
        </p:nvSpPr>
        <p:spPr>
          <a:xfrm>
            <a:off x="7707638" y="3603350"/>
            <a:ext cx="432000" cy="540000"/>
          </a:xfrm>
          <a:prstGeom prst="up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BD2EE74-6663-4973-B74F-6F1B5A896515}"/>
              </a:ext>
            </a:extLst>
          </p:cNvPr>
          <p:cNvSpPr/>
          <p:nvPr/>
        </p:nvSpPr>
        <p:spPr>
          <a:xfrm>
            <a:off x="6477148" y="4293088"/>
            <a:ext cx="2892981" cy="2376000"/>
          </a:xfrm>
          <a:prstGeom prst="rect">
            <a:avLst/>
          </a:prstGeom>
          <a:solidFill>
            <a:srgbClr val="FF6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b="1" dirty="0"/>
              <a:t>③歪みに応じた教師データ</a:t>
            </a:r>
          </a:p>
        </p:txBody>
      </p:sp>
      <p:sp>
        <p:nvSpPr>
          <p:cNvPr id="9" name="右矢印 65">
            <a:extLst>
              <a:ext uri="{FF2B5EF4-FFF2-40B4-BE49-F238E27FC236}">
                <a16:creationId xmlns:a16="http://schemas.microsoft.com/office/drawing/2014/main" id="{D375D276-DF49-4028-92CB-E062A42699C9}"/>
              </a:ext>
            </a:extLst>
          </p:cNvPr>
          <p:cNvSpPr/>
          <p:nvPr/>
        </p:nvSpPr>
        <p:spPr>
          <a:xfrm rot="14400000" flipH="1">
            <a:off x="2402529" y="3733612"/>
            <a:ext cx="540000" cy="54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2" name="右矢印 65">
            <a:extLst>
              <a:ext uri="{FF2B5EF4-FFF2-40B4-BE49-F238E27FC236}">
                <a16:creationId xmlns:a16="http://schemas.microsoft.com/office/drawing/2014/main" id="{F9CADDAF-709B-4206-B800-02B11295C274}"/>
              </a:ext>
            </a:extLst>
          </p:cNvPr>
          <p:cNvSpPr/>
          <p:nvPr/>
        </p:nvSpPr>
        <p:spPr>
          <a:xfrm rot="6300000" flipH="1">
            <a:off x="4195045" y="3672660"/>
            <a:ext cx="540000" cy="54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3" name="右矢印 47">
            <a:extLst>
              <a:ext uri="{FF2B5EF4-FFF2-40B4-BE49-F238E27FC236}">
                <a16:creationId xmlns:a16="http://schemas.microsoft.com/office/drawing/2014/main" id="{65FAD8BE-4365-474B-B65D-B33B0DBC7F1A}"/>
              </a:ext>
            </a:extLst>
          </p:cNvPr>
          <p:cNvSpPr/>
          <p:nvPr/>
        </p:nvSpPr>
        <p:spPr>
          <a:xfrm>
            <a:off x="5941207" y="2359092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sp>
        <p:nvSpPr>
          <p:cNvPr id="14" name="右矢印 47">
            <a:extLst>
              <a:ext uri="{FF2B5EF4-FFF2-40B4-BE49-F238E27FC236}">
                <a16:creationId xmlns:a16="http://schemas.microsoft.com/office/drawing/2014/main" id="{1F43E1C2-CCD2-41CD-A745-8A18B071D40D}"/>
              </a:ext>
            </a:extLst>
          </p:cNvPr>
          <p:cNvSpPr/>
          <p:nvPr/>
        </p:nvSpPr>
        <p:spPr>
          <a:xfrm>
            <a:off x="9298840" y="2363613"/>
            <a:ext cx="540000" cy="450000"/>
          </a:xfrm>
          <a:prstGeom prst="rightArrow">
            <a:avLst/>
          </a:prstGeom>
          <a:solidFill>
            <a:srgbClr val="444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  <a:latin typeface="Hiragino Kaku Gothic Pro W3" charset="-128"/>
              <a:ea typeface="Hiragino Kaku Gothic Pro W3" charset="-128"/>
              <a:cs typeface="Hiragino Kaku Gothic Pro W3" charset="-128"/>
            </a:endParaRPr>
          </a:p>
        </p:txBody>
      </p:sp>
      <p:pic>
        <p:nvPicPr>
          <p:cNvPr id="31" name="図 30" descr="建物, ウィンドウ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17C6B4BA-64B2-45E8-84DA-61E48D5A9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0796">
            <a:off x="997445" y="1793311"/>
            <a:ext cx="1639337" cy="1639337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1ADCDF3-5836-447B-ACD5-3012E3C90857}"/>
              </a:ext>
            </a:extLst>
          </p:cNvPr>
          <p:cNvGrpSpPr/>
          <p:nvPr/>
        </p:nvGrpSpPr>
        <p:grpSpPr>
          <a:xfrm>
            <a:off x="978582" y="1779765"/>
            <a:ext cx="1669783" cy="1669686"/>
            <a:chOff x="1107468" y="4761846"/>
            <a:chExt cx="1669783" cy="1669686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AED2CF18-8777-42AB-A99D-508040E8C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7468" y="4761846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D9FE5193-BC31-4B79-96EC-652B848FAF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9251" y="4761846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A9B3D50B-B853-47A0-AE9F-DAF54650E4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7468" y="5603532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2A1F9011-7798-4CA8-82AD-CA3040C277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9251" y="5603532"/>
              <a:ext cx="828000" cy="82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0" name="図 39" descr="屋外, 木, 座る, 大きい が含まれている画像&#10;&#10;自動的に生成された説明">
            <a:extLst>
              <a:ext uri="{FF2B5EF4-FFF2-40B4-BE49-F238E27FC236}">
                <a16:creationId xmlns:a16="http://schemas.microsoft.com/office/drawing/2014/main" id="{66DBD281-C899-467D-BB3F-0FC4B25BF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88565" y="4838361"/>
            <a:ext cx="825500" cy="825500"/>
          </a:xfrm>
          <a:prstGeom prst="rect">
            <a:avLst/>
          </a:prstGeom>
        </p:spPr>
      </p:pic>
      <p:pic>
        <p:nvPicPr>
          <p:cNvPr id="41" name="図 40" descr="木, 大きい が含まれている画像&#10;&#10;自動的に生成された説明">
            <a:extLst>
              <a:ext uri="{FF2B5EF4-FFF2-40B4-BE49-F238E27FC236}">
                <a16:creationId xmlns:a16="http://schemas.microsoft.com/office/drawing/2014/main" id="{96C49343-802D-499B-B534-6690E9B35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70" y="5745400"/>
            <a:ext cx="876300" cy="736600"/>
          </a:xfrm>
          <a:prstGeom prst="rect">
            <a:avLst/>
          </a:prstGeom>
        </p:spPr>
      </p:pic>
      <p:pic>
        <p:nvPicPr>
          <p:cNvPr id="42" name="図 41" descr="森の中にいる&#10;&#10;自動的に生成された説明">
            <a:extLst>
              <a:ext uri="{FF2B5EF4-FFF2-40B4-BE49-F238E27FC236}">
                <a16:creationId xmlns:a16="http://schemas.microsoft.com/office/drawing/2014/main" id="{A151504C-33D9-44AC-910E-CD94DFA74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4770" y="4838361"/>
            <a:ext cx="863600" cy="825500"/>
          </a:xfrm>
          <a:prstGeom prst="rect">
            <a:avLst/>
          </a:prstGeom>
        </p:spPr>
      </p:pic>
      <p:pic>
        <p:nvPicPr>
          <p:cNvPr id="43" name="図 42" descr="木の枝と文字の加工写真&#10;&#10;自動的に生成された説明">
            <a:extLst>
              <a:ext uri="{FF2B5EF4-FFF2-40B4-BE49-F238E27FC236}">
                <a16:creationId xmlns:a16="http://schemas.microsoft.com/office/drawing/2014/main" id="{673AA1E3-5045-4C57-9CC6-F5987CB29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8565" y="5745400"/>
            <a:ext cx="825500" cy="736600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4A3D37E-CF6D-4982-A8BD-7974414D673A}"/>
              </a:ext>
            </a:extLst>
          </p:cNvPr>
          <p:cNvSpPr txBox="1"/>
          <p:nvPr/>
        </p:nvSpPr>
        <p:spPr>
          <a:xfrm>
            <a:off x="695615" y="3782986"/>
            <a:ext cx="174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augmentation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04735F5B-520F-43F2-87DC-FD2810AFD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04" y="1653613"/>
            <a:ext cx="1800000" cy="1800000"/>
          </a:xfrm>
          <a:prstGeom prst="rect">
            <a:avLst/>
          </a:prstGeom>
        </p:spPr>
      </p:pic>
      <p:pic>
        <p:nvPicPr>
          <p:cNvPr id="47" name="図 46" descr="星, 光 が含まれている画像&#10;&#10;自動的に生成された説明">
            <a:extLst>
              <a:ext uri="{FF2B5EF4-FFF2-40B4-BE49-F238E27FC236}">
                <a16:creationId xmlns:a16="http://schemas.microsoft.com/office/drawing/2014/main" id="{52201267-3573-4737-B8F3-E90DC62488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38" y="4780757"/>
            <a:ext cx="1800000" cy="18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5838572-EA22-49C4-969C-1F60FD0A34A2}"/>
                  </a:ext>
                </a:extLst>
              </p:cNvPr>
              <p:cNvSpPr txBox="1"/>
              <p:nvPr/>
            </p:nvSpPr>
            <p:spPr>
              <a:xfrm>
                <a:off x="678681" y="4164339"/>
                <a:ext cx="1642462" cy="8917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ja-JP" altLang="en-US" i="1">
                                    <a:latin typeface="Cambria Math" panose="02040503050406030204" pitchFamily="18" charset="0"/>
                                  </a:rPr>
                                  <m:t>ラ</m:t>
                                </m:r>
                                <m:r>
                                  <a:rPr kumimoji="1" lang="ja-JP" altLang="en-US" i="1">
                                    <a:latin typeface="Cambria Math" panose="02040503050406030204" pitchFamily="18" charset="0"/>
                                  </a:rPr>
                                  <m:t>ンダム</m:t>
                                </m:r>
                                <m:r>
                                  <a:rPr kumimoji="1" lang="ja-JP" altLang="en-US" i="1" smtClean="0">
                                    <a:latin typeface="Cambria Math" panose="02040503050406030204" pitchFamily="18" charset="0"/>
                                  </a:rPr>
                                  <m:t>回転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ja-JP" altLang="en-US" i="1">
                                    <a:latin typeface="Cambria Math" panose="02040503050406030204" pitchFamily="18" charset="0"/>
                                  </a:rPr>
                                  <m:t>固定クロップ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5838572-EA22-49C4-969C-1F60FD0A3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81" y="4164339"/>
                <a:ext cx="1642462" cy="8917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56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44" grpId="0" animBg="1"/>
      <p:bldP spid="12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9E4C3344AB50CB40B477DE0561A3FAD8" ma:contentTypeVersion="8" ma:contentTypeDescription="新しいドキュメントを作成します。" ma:contentTypeScope="" ma:versionID="9948ff5ca88ab52acf871fb11119e9bf">
  <xsd:schema xmlns:xsd="http://www.w3.org/2001/XMLSchema" xmlns:xs="http://www.w3.org/2001/XMLSchema" xmlns:p="http://schemas.microsoft.com/office/2006/metadata/properties" xmlns:ns3="e88c8092-9d30-4b2d-9d43-bdec44795a5a" xmlns:ns4="657db844-c3f8-44ad-8219-234e57c4dddc" targetNamespace="http://schemas.microsoft.com/office/2006/metadata/properties" ma:root="true" ma:fieldsID="8e66ea10627ae7111637bb12d0af13b4" ns3:_="" ns4:_="">
    <xsd:import namespace="e88c8092-9d30-4b2d-9d43-bdec44795a5a"/>
    <xsd:import namespace="657db844-c3f8-44ad-8219-234e57c4ddd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c8092-9d30-4b2d-9d43-bdec44795a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7db844-c3f8-44ad-8219-234e57c4dd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B01CC0-7B43-4AC8-B370-071FB5D40BA1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e88c8092-9d30-4b2d-9d43-bdec44795a5a"/>
    <ds:schemaRef ds:uri="657db844-c3f8-44ad-8219-234e57c4dddc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5BBE5C-2058-4759-AB60-A5B7250E9D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8c8092-9d30-4b2d-9d43-bdec44795a5a"/>
    <ds:schemaRef ds:uri="657db844-c3f8-44ad-8219-234e57c4d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166DA0-A399-4A46-BF82-7DD6ADAAF0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6846</TotalTime>
  <Words>478</Words>
  <Application>Microsoft Office PowerPoint</Application>
  <PresentationFormat>ワイド画面</PresentationFormat>
  <Paragraphs>137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5" baseType="lpstr">
      <vt:lpstr>HGP創英角ﾎﾟｯﾌﾟ体</vt:lpstr>
      <vt:lpstr>Hiragino Kaku Gothic Pro W3</vt:lpstr>
      <vt:lpstr>ＭＳ Ｐゴシック</vt:lpstr>
      <vt:lpstr>游ゴシック</vt:lpstr>
      <vt:lpstr>Arial</vt:lpstr>
      <vt:lpstr>Calibri</vt:lpstr>
      <vt:lpstr>Calibri Light</vt:lpstr>
      <vt:lpstr>Cambria Math</vt:lpstr>
      <vt:lpstr>Helvetica</vt:lpstr>
      <vt:lpstr>Myriad Pro</vt:lpstr>
      <vt:lpstr>Wingdings 2</vt:lpstr>
      <vt:lpstr>HDOfficeLightV0</vt:lpstr>
      <vt:lpstr>全方位画像を用いたブドウの房数推定 ―歪みに応じた密度マップの生成とアラインメント―</vt:lpstr>
      <vt:lpstr>物体計数 (Object Counting)</vt:lpstr>
      <vt:lpstr>全方位画像を用いたブドウの房数推定</vt:lpstr>
      <vt:lpstr>物体計数の流れ</vt:lpstr>
      <vt:lpstr>物体計数の学習</vt:lpstr>
      <vt:lpstr>提案手法の流れ</vt:lpstr>
      <vt:lpstr>提案手法の流れ</vt:lpstr>
      <vt:lpstr>② 歪みのアラインメント</vt:lpstr>
      <vt:lpstr>提案手法の流れ</vt:lpstr>
      <vt:lpstr>③ 歪みに応じた教師データ</vt:lpstr>
      <vt:lpstr>提案手法の流れ</vt:lpstr>
      <vt:lpstr>実験結果</vt:lpstr>
      <vt:lpstr>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赤井 亮太</dc:creator>
  <cp:lastModifiedBy>赤井 亮太</cp:lastModifiedBy>
  <cp:revision>1085</cp:revision>
  <dcterms:created xsi:type="dcterms:W3CDTF">2020-06-06T10:07:57Z</dcterms:created>
  <dcterms:modified xsi:type="dcterms:W3CDTF">2020-08-21T05:53:38Z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0x0101009E4C3344AB50CB40B477DE0561A3FAD8</vt:lpwstr>
  </property>
</Properties>
</file>