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713" r:id="rId4"/>
    <p:sldId id="706" r:id="rId5"/>
    <p:sldId id="744" r:id="rId6"/>
    <p:sldId id="705" r:id="rId7"/>
    <p:sldId id="741" r:id="rId8"/>
    <p:sldId id="745" r:id="rId9"/>
    <p:sldId id="746" r:id="rId10"/>
    <p:sldId id="748" r:id="rId11"/>
    <p:sldId id="747" r:id="rId12"/>
    <p:sldId id="742" r:id="rId13"/>
    <p:sldId id="726" r:id="rId14"/>
    <p:sldId id="750" r:id="rId15"/>
    <p:sldId id="751" r:id="rId16"/>
    <p:sldId id="752" r:id="rId17"/>
    <p:sldId id="727" r:id="rId18"/>
    <p:sldId id="754" r:id="rId19"/>
    <p:sldId id="756" r:id="rId20"/>
    <p:sldId id="755" r:id="rId21"/>
    <p:sldId id="757" r:id="rId22"/>
    <p:sldId id="759" r:id="rId23"/>
    <p:sldId id="661" r:id="rId24"/>
    <p:sldId id="720" r:id="rId25"/>
    <p:sldId id="675" r:id="rId26"/>
    <p:sldId id="758" r:id="rId27"/>
    <p:sldId id="686" r:id="rId28"/>
    <p:sldId id="676" r:id="rId29"/>
    <p:sldId id="677" r:id="rId30"/>
    <p:sldId id="678" r:id="rId31"/>
    <p:sldId id="733" r:id="rId32"/>
    <p:sldId id="662" r:id="rId33"/>
    <p:sldId id="723" r:id="rId34"/>
    <p:sldId id="691" r:id="rId35"/>
    <p:sldId id="694" r:id="rId36"/>
    <p:sldId id="729" r:id="rId37"/>
    <p:sldId id="730" r:id="rId38"/>
    <p:sldId id="731" r:id="rId39"/>
    <p:sldId id="728" r:id="rId40"/>
    <p:sldId id="697" r:id="rId41"/>
    <p:sldId id="760" r:id="rId42"/>
    <p:sldId id="761" r:id="rId43"/>
    <p:sldId id="734" r:id="rId44"/>
    <p:sldId id="735" r:id="rId45"/>
    <p:sldId id="700" r:id="rId46"/>
    <p:sldId id="736" r:id="rId4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10"/>
    <p:restoredTop sz="95971"/>
  </p:normalViewPr>
  <p:slideViewPr>
    <p:cSldViewPr snapToGrid="0" snapToObjects="1">
      <p:cViewPr varScale="1">
        <p:scale>
          <a:sx n="138" d="100"/>
          <a:sy n="138" d="100"/>
        </p:scale>
        <p:origin x="376" y="176"/>
      </p:cViewPr>
      <p:guideLst/>
    </p:cSldViewPr>
  </p:slideViewPr>
  <p:outlineViewPr>
    <p:cViewPr>
      <p:scale>
        <a:sx n="33" d="100"/>
        <a:sy n="33" d="100"/>
      </p:scale>
      <p:origin x="0" y="-177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85E36-BA17-124F-BD31-1FFC0D9A0326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11B2C-95F3-1A46-8608-10AA05EA3C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9880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370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307149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979737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341037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854163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759648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906647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4000" dirty="0"/>
              <a:t> 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9910613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4084780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2209016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947597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2497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9119165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6765151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6705766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9431939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8324268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0715558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5230754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4834855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8534099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918154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4218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9329447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922954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424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964723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210298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918892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400052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597823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20D58C-E699-A94B-B3C1-03490C6C0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CA21233-8C3D-1545-95D0-C872208AC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D8C2F1-7C40-2B45-8945-B6918F04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28CDB-AAE2-3142-A52C-6C8095DAE95D}" type="datetime1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08DF13B-1F64-1948-BC1D-FD43E82DD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7A59CAB-4399-EC4B-9667-FFFE1A19E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0E60-DFED-7246-9C0D-66AB155111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8492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7F1FC1-71B6-2843-B0B7-21B36DA7D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7A3AF4C-4244-BF46-B904-FF9FE02CA0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69CF194-0127-2446-BE7B-9547C4381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DF71F-357A-1943-BA15-62B5C87BB63B}" type="datetime1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925B823-2807-9343-951E-714696BC3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D72C1E-2169-D242-BFE3-8BDAC414F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0E60-DFED-7246-9C0D-66AB155111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7991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A05255D-D645-7341-88E5-7FC7573D4B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2F2B301-A6F9-7E48-B206-369D3A7FD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CD43AF4-5F3E-C742-8CCE-02D8BE59C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9DE81-30D6-9140-B063-A381481A8DA8}" type="datetime1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6D1E866-1C45-4F45-82FA-7E5DFD99B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CE87551-44C6-0C44-B5ED-14227AB66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0E60-DFED-7246-9C0D-66AB155111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7647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B703481-3428-EF41-B727-982B119BD439}"/>
              </a:ext>
            </a:extLst>
          </p:cNvPr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05F5429-E36D-A74D-930A-21BBD583E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181"/>
            <a:ext cx="10515600" cy="961200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071CCF6-E642-3341-B33F-8340C7DBA1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5245AA7-5F00-CC4E-8293-8460C2848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3358-3ACA-3E43-9523-54FBE3BD964F}" type="datetime1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68678D-06D4-054D-8A90-1C61FA544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44AA7DE-9B37-EF45-94DB-316055A2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0E60-DFED-7246-9C0D-66AB155111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0689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C6AB5F-E2A3-9F4F-95EE-EE65E3BD4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FE31EB8-C307-3648-844F-F2EFA794D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CFBD251-5C1F-0F41-B817-259CAF06E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5E4CF-7A56-8F40-BC31-01BB99AA82C6}" type="datetime1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B945BF0-7CF6-4043-BC79-3390A7E0D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6912ABC-1C9D-1845-936F-411319314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0E60-DFED-7246-9C0D-66AB155111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4054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EBA58A5-1C6D-BE46-A61C-19E14480BA87}"/>
              </a:ext>
            </a:extLst>
          </p:cNvPr>
          <p:cNvSpPr/>
          <p:nvPr userDrawn="1"/>
        </p:nvSpPr>
        <p:spPr>
          <a:xfrm>
            <a:off x="0" y="381"/>
            <a:ext cx="12192000" cy="13255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29E709D-496F-F94F-8CAC-A1F171175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2"/>
            <a:ext cx="10515600" cy="9612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402E147-D566-1444-8E25-0DAA4DC5D2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6B35C18-A325-2149-8040-2B7B45ABB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9953C92-CDE5-664A-9547-1FA85BA9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3AEEB-3C59-AE41-ABA8-C5DFE75AEDB8}" type="datetime1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A0540AA-DE13-9040-A7E9-C51F7EF2F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52FD04A-568E-8D41-BF36-22D3B7270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0E60-DFED-7246-9C0D-66AB155111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596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EBB30DC-E34A-4A4C-878F-5B1E879419ED}"/>
              </a:ext>
            </a:extLst>
          </p:cNvPr>
          <p:cNvSpPr/>
          <p:nvPr userDrawn="1"/>
        </p:nvSpPr>
        <p:spPr>
          <a:xfrm>
            <a:off x="0" y="762"/>
            <a:ext cx="12192000" cy="1324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717FA4B-0116-844A-A9E4-33B24D93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2562"/>
            <a:ext cx="10515600" cy="9612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58AFE5B-42D1-C043-AC08-1BC8E2CFC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070B968-7838-5240-92B0-06C93F694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6C30F76-F3F3-D141-8141-2A7B062903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5A6236F-7C5F-044B-81DC-C3FE063E27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A7C7F6D-53D0-FB4C-8A71-3CA7CA1B3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F2F99-276B-CC40-95A7-0AAC0717EF60}" type="datetime1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39ED620-2E1F-824F-A42F-9E3295D37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3679793-91ED-F146-820B-A07EA537E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0E60-DFED-7246-9C0D-66AB155111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5489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E1DE7B3-788F-3B49-804B-B3522F357F5B}"/>
              </a:ext>
            </a:extLst>
          </p:cNvPr>
          <p:cNvSpPr/>
          <p:nvPr userDrawn="1"/>
        </p:nvSpPr>
        <p:spPr>
          <a:xfrm>
            <a:off x="0" y="381"/>
            <a:ext cx="12192000" cy="13255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0D028F6-5742-C343-8C0F-1ACA9D853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2"/>
            <a:ext cx="10515600" cy="9612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0A5F367-1E35-5B4B-8321-BC82C3D73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84B96-7B59-3546-BC3A-846A264A9FFF}" type="datetime1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F1C8065-A9B4-0A41-9231-BDD9DEA13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16C78F4-8C95-A347-8575-C1F62C7BC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0E60-DFED-7246-9C0D-66AB155111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3667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34A84CA-DC60-7F4E-9B48-4A6701001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8D5B4-09EB-B542-9278-1AD5D502B5B0}" type="datetime1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D79159F-F324-B246-BAAC-90D442B60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D921C43-7C36-C945-9FD5-1BC95C3CE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0E60-DFED-7246-9C0D-66AB155111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7143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BBBCC5-4438-464B-B1F4-D02A4D020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212C19-8FFE-FD4E-ACDE-D8B822D39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C8767CA-5B0E-C94F-B501-17A76E8054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727EF73-710F-024B-9680-7EF16AC08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E94A-6FE2-A747-BB42-A1EFDABB1189}" type="datetime1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F238860-FA4E-FC45-B718-C2C4A3FDE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E9DAE2E-2F22-D347-B08C-E642556F4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0E60-DFED-7246-9C0D-66AB155111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6214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31AB6E-B0E7-CC4D-AC6A-1958C772A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73B7E411-CF1C-3249-96E8-43E2DBB192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08315BF-C186-754E-A3F3-5DCE7F938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0467D42-BADD-9D43-A33A-E4509B1A3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562F-5E96-D745-B8AC-4C5909EE4AAE}" type="datetime1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CC2C7CC-0D64-F743-9863-FF68A03D5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EEE529F-5E76-4843-8238-9E9443D53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0E60-DFED-7246-9C0D-66AB155111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6660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6029D15-ACA3-D842-A315-26E785367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5FDD162-F5AE-DE4D-9581-33EFA5110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02C0D89-A6C3-5742-87DA-51E46F00A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B0B93-970C-834B-B42C-12D284CEE512}" type="datetime1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C618DB4-AEC2-5E40-BF77-98D33917B0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275A5C3-FB05-D549-9446-884BBFF50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C0E60-DFED-7246-9C0D-66AB155111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309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b="1" i="0" kern="1200">
          <a:solidFill>
            <a:schemeClr val="tx1"/>
          </a:solidFill>
          <a:latin typeface="Myriad Pro Black SemiCondensed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tif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tiff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5.tiff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tif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6.png"/><Relationship Id="rId5" Type="http://schemas.openxmlformats.org/officeDocument/2006/relationships/image" Target="../media/image22.tiff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microsoft.com/office/2007/relationships/media" Target="../media/media5.wav"/><Relationship Id="rId7" Type="http://schemas.openxmlformats.org/officeDocument/2006/relationships/image" Target="../media/image22.tif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.tiff"/><Relationship Id="rId4" Type="http://schemas.openxmlformats.org/officeDocument/2006/relationships/audio" Target="../media/media5.wav"/><Relationship Id="rId9" Type="http://schemas.openxmlformats.org/officeDocument/2006/relationships/image" Target="../media/image24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tiff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tiff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microsoft.com/office/2007/relationships/media" Target="../media/media4.wav"/><Relationship Id="rId7" Type="http://schemas.openxmlformats.org/officeDocument/2006/relationships/image" Target="../media/image22.tiff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.tiff"/><Relationship Id="rId4" Type="http://schemas.openxmlformats.org/officeDocument/2006/relationships/audio" Target="../media/media4.wav"/><Relationship Id="rId9" Type="http://schemas.openxmlformats.org/officeDocument/2006/relationships/image" Target="../media/image24.tif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microsoft.com/office/2007/relationships/media" Target="../media/media4.wav"/><Relationship Id="rId7" Type="http://schemas.openxmlformats.org/officeDocument/2006/relationships/image" Target="../media/image22.tiff"/><Relationship Id="rId12" Type="http://schemas.openxmlformats.org/officeDocument/2006/relationships/image" Target="../media/image26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25.tif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tiff"/><Relationship Id="rId4" Type="http://schemas.openxmlformats.org/officeDocument/2006/relationships/audio" Target="../media/media4.wav"/><Relationship Id="rId9" Type="http://schemas.openxmlformats.org/officeDocument/2006/relationships/image" Target="../media/image24.tif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microsoft.com/office/2007/relationships/media" Target="../media/media9.wav"/><Relationship Id="rId7" Type="http://schemas.openxmlformats.org/officeDocument/2006/relationships/image" Target="../media/image26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wav"/><Relationship Id="rId9" Type="http://schemas.openxmlformats.org/officeDocument/2006/relationships/image" Target="../media/image2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7.tif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tiff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23.tiff"/><Relationship Id="rId4" Type="http://schemas.openxmlformats.org/officeDocument/2006/relationships/image" Target="../media/image2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tiff"/><Relationship Id="rId5" Type="http://schemas.openxmlformats.org/officeDocument/2006/relationships/image" Target="../media/image12.tif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tiff"/><Relationship Id="rId5" Type="http://schemas.openxmlformats.org/officeDocument/2006/relationships/image" Target="../media/image10.png"/><Relationship Id="rId4" Type="http://schemas.openxmlformats.org/officeDocument/2006/relationships/image" Target="../media/image1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B2B071-B54A-BA4D-947B-92E66104B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816" y="639471"/>
            <a:ext cx="12135678" cy="2387600"/>
          </a:xfrm>
        </p:spPr>
        <p:txBody>
          <a:bodyPr>
            <a:noAutofit/>
          </a:bodyPr>
          <a:lstStyle/>
          <a:p>
            <a:r>
              <a:rPr lang="en-US" altLang="ja-JP" sz="4800" dirty="0">
                <a:latin typeface="+mj-lt"/>
              </a:rPr>
              <a:t>Suitable Camera and Rotation Navigation</a:t>
            </a:r>
            <a:br>
              <a:rPr lang="en-US" altLang="ja-JP" sz="4800" dirty="0">
                <a:latin typeface="+mj-lt"/>
              </a:rPr>
            </a:br>
            <a:r>
              <a:rPr lang="en-US" altLang="ja-JP" sz="4800" dirty="0">
                <a:latin typeface="+mj-lt"/>
              </a:rPr>
              <a:t>for People with Visual Impairment</a:t>
            </a:r>
            <a:br>
              <a:rPr lang="en-US" altLang="ja-JP" sz="4800" dirty="0">
                <a:latin typeface="+mj-lt"/>
              </a:rPr>
            </a:br>
            <a:r>
              <a:rPr lang="en-US" altLang="ja-JP" sz="4800" dirty="0">
                <a:latin typeface="+mj-lt"/>
              </a:rPr>
              <a:t>on </a:t>
            </a:r>
            <a:r>
              <a:rPr lang="en-US" altLang="ja-JP" sz="4800" dirty="0">
                <a:solidFill>
                  <a:schemeClr val="accent2"/>
                </a:solidFill>
                <a:latin typeface="+mj-lt"/>
              </a:rPr>
              <a:t>Looking for Something</a:t>
            </a:r>
            <a:br>
              <a:rPr lang="en-US" altLang="ja-JP" sz="4800" dirty="0">
                <a:latin typeface="+mj-lt"/>
              </a:rPr>
            </a:br>
            <a:r>
              <a:rPr lang="en-US" altLang="ja-JP" sz="4800" dirty="0">
                <a:latin typeface="+mj-lt"/>
              </a:rPr>
              <a:t>Using </a:t>
            </a:r>
            <a:r>
              <a:rPr lang="en-US" altLang="ja-JP" sz="4800" dirty="0">
                <a:solidFill>
                  <a:schemeClr val="accent2"/>
                </a:solidFill>
                <a:latin typeface="+mj-lt"/>
              </a:rPr>
              <a:t>Object Detection Technique</a:t>
            </a:r>
            <a:endParaRPr kumimoji="1" lang="ja-JP" altLang="en-US" sz="480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FEFF343-56D2-7347-82F8-8008A10584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84151" y="4924622"/>
            <a:ext cx="12314582" cy="724270"/>
          </a:xfrm>
        </p:spPr>
        <p:txBody>
          <a:bodyPr>
            <a:normAutofit/>
          </a:bodyPr>
          <a:lstStyle/>
          <a:p>
            <a:r>
              <a:rPr lang="en-US" altLang="ja-JP" sz="3200" b="1" dirty="0">
                <a:latin typeface="Myriad Pro Semibold" panose="020B0503030403020204" pitchFamily="34" charset="0"/>
              </a:rPr>
              <a:t>Masakazu </a:t>
            </a:r>
            <a:r>
              <a:rPr lang="en-US" altLang="ja-JP" sz="3200" b="1" dirty="0" err="1">
                <a:latin typeface="Myriad Pro Semibold" panose="020B0503030403020204" pitchFamily="34" charset="0"/>
              </a:rPr>
              <a:t>Iwamura</a:t>
            </a:r>
            <a:r>
              <a:rPr lang="en-US" altLang="ja-JP" sz="3200" b="1" dirty="0">
                <a:latin typeface="Myriad Pro Semibold" panose="020B0503030403020204" pitchFamily="34" charset="0"/>
              </a:rPr>
              <a:t>, Yoshihiko Inoue, Kazunori </a:t>
            </a:r>
            <a:r>
              <a:rPr lang="en-US" altLang="ja-JP" sz="3200" b="1" dirty="0" err="1">
                <a:latin typeface="Myriad Pro Semibold" panose="020B0503030403020204" pitchFamily="34" charset="0"/>
              </a:rPr>
              <a:t>Minatani</a:t>
            </a:r>
            <a:r>
              <a:rPr lang="en-US" altLang="ja-JP" sz="3200" b="1" dirty="0">
                <a:latin typeface="Myriad Pro Semibold" panose="020B0503030403020204" pitchFamily="34" charset="0"/>
              </a:rPr>
              <a:t>, Koichi </a:t>
            </a:r>
            <a:r>
              <a:rPr lang="en-US" altLang="ja-JP" sz="3200" b="1" dirty="0" err="1">
                <a:latin typeface="Myriad Pro Semibold" panose="020B0503030403020204" pitchFamily="34" charset="0"/>
              </a:rPr>
              <a:t>Kise</a:t>
            </a:r>
            <a:endParaRPr kumimoji="1" lang="ja-JP" altLang="en-US" sz="3200" b="1">
              <a:latin typeface="Myriad Pro Semibold" panose="020B0503030403020204" pitchFamily="34" charset="0"/>
            </a:endParaRPr>
          </a:p>
        </p:txBody>
      </p:sp>
      <p:pic>
        <p:nvPicPr>
          <p:cNvPr id="17" name="Picture 4" descr="画像">
            <a:extLst>
              <a:ext uri="{FF2B5EF4-FFF2-40B4-BE49-F238E27FC236}">
                <a16:creationId xmlns:a16="http://schemas.microsoft.com/office/drawing/2014/main" id="{F6AE205B-6A4F-9846-91F7-EAD062887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440" y="5689584"/>
            <a:ext cx="461981" cy="46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校章">
            <a:extLst>
              <a:ext uri="{FF2B5EF4-FFF2-40B4-BE49-F238E27FC236}">
                <a16:creationId xmlns:a16="http://schemas.microsoft.com/office/drawing/2014/main" id="{5CC237DC-1139-8D47-97B6-E20A1D0D1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20" y="5712338"/>
            <a:ext cx="422317" cy="41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1E9E994-2615-414B-8A84-F2DC6AD05305}"/>
              </a:ext>
            </a:extLst>
          </p:cNvPr>
          <p:cNvSpPr txBox="1"/>
          <p:nvPr/>
        </p:nvSpPr>
        <p:spPr>
          <a:xfrm>
            <a:off x="1428437" y="5689742"/>
            <a:ext cx="3865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latin typeface="Myriad Pro Semibold" panose="020B0503030403020204" pitchFamily="34" charset="0"/>
              </a:rPr>
              <a:t>Osaka Prefecture University</a:t>
            </a:r>
            <a:endParaRPr kumimoji="1" lang="ja-JP" altLang="en-US" sz="2400" b="1">
              <a:latin typeface="Myriad Pro Semibold" panose="020B0503030403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920F873-5FB8-B84E-9FE6-6EB65AFA7421}"/>
              </a:ext>
            </a:extLst>
          </p:cNvPr>
          <p:cNvSpPr txBox="1"/>
          <p:nvPr/>
        </p:nvSpPr>
        <p:spPr>
          <a:xfrm>
            <a:off x="6097648" y="5689742"/>
            <a:ext cx="5262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latin typeface="Myriad Pro Semibold" panose="020B0503030403020204" pitchFamily="34" charset="0"/>
              </a:rPr>
              <a:t>National Entrance Examination Center</a:t>
            </a:r>
            <a:endParaRPr kumimoji="1" lang="ja-JP" altLang="en-US" sz="2400" b="1">
              <a:latin typeface="Myriad Pro Semibold" panose="020B0503030403020204" pitchFamily="34" charset="0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0315C83-29D9-2947-8E51-157C0DED9050}"/>
              </a:ext>
            </a:extLst>
          </p:cNvPr>
          <p:cNvGrpSpPr/>
          <p:nvPr/>
        </p:nvGrpSpPr>
        <p:grpSpPr>
          <a:xfrm>
            <a:off x="7546476" y="3365172"/>
            <a:ext cx="1182875" cy="1509291"/>
            <a:chOff x="7546476" y="3856001"/>
            <a:chExt cx="1182875" cy="1509291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8AEBFD66-5A90-2B45-A689-F841D3A8B7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503" t="3307" r="32612" b="42006"/>
            <a:stretch/>
          </p:blipFill>
          <p:spPr>
            <a:xfrm>
              <a:off x="7546476" y="3856159"/>
              <a:ext cx="1182875" cy="1509133"/>
            </a:xfrm>
            <a:prstGeom prst="rect">
              <a:avLst/>
            </a:prstGeom>
          </p:spPr>
        </p:pic>
        <p:pic>
          <p:nvPicPr>
            <p:cNvPr id="14" name="Picture 4" descr="画像">
              <a:extLst>
                <a:ext uri="{FF2B5EF4-FFF2-40B4-BE49-F238E27FC236}">
                  <a16:creationId xmlns:a16="http://schemas.microsoft.com/office/drawing/2014/main" id="{30EA6AA8-FFDC-924B-95B1-106A5CDA3A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9865" y="3856001"/>
              <a:ext cx="239486" cy="239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033099B-0276-CE4D-9693-DCF60A1A742D}"/>
              </a:ext>
            </a:extLst>
          </p:cNvPr>
          <p:cNvGrpSpPr/>
          <p:nvPr/>
        </p:nvGrpSpPr>
        <p:grpSpPr>
          <a:xfrm>
            <a:off x="1303752" y="3347913"/>
            <a:ext cx="1141148" cy="1517571"/>
            <a:chOff x="1303752" y="3838742"/>
            <a:chExt cx="1141148" cy="1517571"/>
          </a:xfrm>
        </p:grpSpPr>
        <p:pic>
          <p:nvPicPr>
            <p:cNvPr id="12" name="図 11" descr="スーツを着た男性&#10;&#10;自動的に生成された説明">
              <a:extLst>
                <a:ext uri="{FF2B5EF4-FFF2-40B4-BE49-F238E27FC236}">
                  <a16:creationId xmlns:a16="http://schemas.microsoft.com/office/drawing/2014/main" id="{8C75DC71-B67A-DF48-A259-ECEC4D7B7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600" t="11216" r="24352" b="9502"/>
            <a:stretch/>
          </p:blipFill>
          <p:spPr>
            <a:xfrm>
              <a:off x="1303752" y="3847182"/>
              <a:ext cx="1141148" cy="1509131"/>
            </a:xfrm>
            <a:prstGeom prst="rect">
              <a:avLst/>
            </a:prstGeom>
          </p:spPr>
        </p:pic>
        <p:pic>
          <p:nvPicPr>
            <p:cNvPr id="15" name="Picture 6" descr="校章">
              <a:extLst>
                <a:ext uri="{FF2B5EF4-FFF2-40B4-BE49-F238E27FC236}">
                  <a16:creationId xmlns:a16="http://schemas.microsoft.com/office/drawing/2014/main" id="{C18B7A3B-1986-614D-8383-0143ECF06F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975" y="3838742"/>
              <a:ext cx="218925" cy="215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0142927F-6703-B44C-8047-357C816A1675}"/>
              </a:ext>
            </a:extLst>
          </p:cNvPr>
          <p:cNvGrpSpPr/>
          <p:nvPr/>
        </p:nvGrpSpPr>
        <p:grpSpPr>
          <a:xfrm>
            <a:off x="4580174" y="3365330"/>
            <a:ext cx="1099480" cy="1509133"/>
            <a:chOff x="4580174" y="3856159"/>
            <a:chExt cx="1099480" cy="1509133"/>
          </a:xfrm>
        </p:grpSpPr>
        <p:pic>
          <p:nvPicPr>
            <p:cNvPr id="6" name="図 5" descr="スーツを着た茶色の髪の少年&#10;&#10;自動的に生成された説明">
              <a:extLst>
                <a:ext uri="{FF2B5EF4-FFF2-40B4-BE49-F238E27FC236}">
                  <a16:creationId xmlns:a16="http://schemas.microsoft.com/office/drawing/2014/main" id="{6098CF04-3521-B943-A4E6-DDD79AA0D3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589"/>
            <a:stretch/>
          </p:blipFill>
          <p:spPr>
            <a:xfrm>
              <a:off x="4580174" y="3856159"/>
              <a:ext cx="1099480" cy="1509133"/>
            </a:xfrm>
            <a:prstGeom prst="rect">
              <a:avLst/>
            </a:prstGeom>
          </p:spPr>
        </p:pic>
        <p:pic>
          <p:nvPicPr>
            <p:cNvPr id="19" name="Picture 6" descr="校章">
              <a:extLst>
                <a:ext uri="{FF2B5EF4-FFF2-40B4-BE49-F238E27FC236}">
                  <a16:creationId xmlns:a16="http://schemas.microsoft.com/office/drawing/2014/main" id="{C7C8DFE5-1175-BA41-AE46-A693B6C503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0729" y="3857465"/>
              <a:ext cx="218925" cy="215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BF6AA258-5DBA-554C-9BD9-CF959293B167}"/>
              </a:ext>
            </a:extLst>
          </p:cNvPr>
          <p:cNvGrpSpPr/>
          <p:nvPr/>
        </p:nvGrpSpPr>
        <p:grpSpPr>
          <a:xfrm>
            <a:off x="10395004" y="3357767"/>
            <a:ext cx="1157691" cy="1509133"/>
            <a:chOff x="10395004" y="3848596"/>
            <a:chExt cx="1157691" cy="1509133"/>
          </a:xfrm>
        </p:grpSpPr>
        <p:pic>
          <p:nvPicPr>
            <p:cNvPr id="8" name="図 7" descr="スーツを着た男性の顔&#10;&#10;自動的に生成された説明">
              <a:extLst>
                <a:ext uri="{FF2B5EF4-FFF2-40B4-BE49-F238E27FC236}">
                  <a16:creationId xmlns:a16="http://schemas.microsoft.com/office/drawing/2014/main" id="{FAB656E9-36BF-6647-8ACB-70DC1EADE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95004" y="3848596"/>
              <a:ext cx="1157691" cy="1509133"/>
            </a:xfrm>
            <a:prstGeom prst="rect">
              <a:avLst/>
            </a:prstGeom>
          </p:spPr>
        </p:pic>
        <p:pic>
          <p:nvPicPr>
            <p:cNvPr id="20" name="Picture 6" descr="校章">
              <a:extLst>
                <a:ext uri="{FF2B5EF4-FFF2-40B4-BE49-F238E27FC236}">
                  <a16:creationId xmlns:a16="http://schemas.microsoft.com/office/drawing/2014/main" id="{48509F33-8F7A-494B-8CCC-328A0E60E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3770" y="3849432"/>
              <a:ext cx="218925" cy="215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874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6B57CAC0-4197-6F43-9FF5-28D98A7005DD}"/>
              </a:ext>
            </a:extLst>
          </p:cNvPr>
          <p:cNvSpPr/>
          <p:nvPr/>
        </p:nvSpPr>
        <p:spPr>
          <a:xfrm>
            <a:off x="-70415" y="-2"/>
            <a:ext cx="12265426" cy="60724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5A7F8A4C-3E1B-FC45-9F1A-D9944D35E05A}"/>
              </a:ext>
            </a:extLst>
          </p:cNvPr>
          <p:cNvSpPr/>
          <p:nvPr/>
        </p:nvSpPr>
        <p:spPr>
          <a:xfrm>
            <a:off x="0" y="0"/>
            <a:ext cx="1957040" cy="60674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7BE26A00-4DD3-5347-B721-2DC7868CEA36}"/>
              </a:ext>
            </a:extLst>
          </p:cNvPr>
          <p:cNvGrpSpPr/>
          <p:nvPr/>
        </p:nvGrpSpPr>
        <p:grpSpPr>
          <a:xfrm>
            <a:off x="3112728" y="720659"/>
            <a:ext cx="1476000" cy="1058388"/>
            <a:chOff x="3058243" y="2858137"/>
            <a:chExt cx="1476000" cy="1058388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F23045D3-3E14-9F4C-A1C1-B176E5698212}"/>
                </a:ext>
              </a:extLst>
            </p:cNvPr>
            <p:cNvSpPr/>
            <p:nvPr/>
          </p:nvSpPr>
          <p:spPr>
            <a:xfrm>
              <a:off x="3058243" y="2858137"/>
              <a:ext cx="1476000" cy="517585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/>
                <a:t>Unknown</a:t>
              </a:r>
              <a:endParaRPr kumimoji="1" lang="ja-JP" altLang="en-US" sz="2400"/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315F3885-1552-ED43-8313-8E1DF99001D2}"/>
                </a:ext>
              </a:extLst>
            </p:cNvPr>
            <p:cNvSpPr/>
            <p:nvPr/>
          </p:nvSpPr>
          <p:spPr>
            <a:xfrm>
              <a:off x="3058243" y="3398940"/>
              <a:ext cx="1476000" cy="517585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/>
                <a:t>Known</a:t>
              </a:r>
              <a:endParaRPr kumimoji="1" lang="ja-JP" altLang="en-US" sz="2400"/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329A7F0D-988D-2D4A-9079-3434FF9D99E9}"/>
              </a:ext>
            </a:extLst>
          </p:cNvPr>
          <p:cNvGrpSpPr/>
          <p:nvPr/>
        </p:nvGrpSpPr>
        <p:grpSpPr>
          <a:xfrm>
            <a:off x="5998814" y="720659"/>
            <a:ext cx="1476000" cy="1047309"/>
            <a:chOff x="4071190" y="5335777"/>
            <a:chExt cx="1476000" cy="1047309"/>
          </a:xfrm>
        </p:grpSpPr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5B2F1698-9570-9243-B1D3-79AEEE99AF34}"/>
                </a:ext>
              </a:extLst>
            </p:cNvPr>
            <p:cNvSpPr/>
            <p:nvPr/>
          </p:nvSpPr>
          <p:spPr>
            <a:xfrm>
              <a:off x="4071190" y="5865501"/>
              <a:ext cx="1476000" cy="517585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/>
                <a:t>Unknown</a:t>
              </a:r>
              <a:endParaRPr kumimoji="1" lang="ja-JP" altLang="en-US" sz="2400"/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1CA16D83-5BDE-C848-876E-5034C839619B}"/>
                </a:ext>
              </a:extLst>
            </p:cNvPr>
            <p:cNvSpPr/>
            <p:nvPr/>
          </p:nvSpPr>
          <p:spPr>
            <a:xfrm>
              <a:off x="4071190" y="5335777"/>
              <a:ext cx="1476000" cy="517585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/>
                <a:t>Known</a:t>
              </a:r>
              <a:endParaRPr kumimoji="1" lang="ja-JP" altLang="en-US" sz="2400"/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7A9293D2-562E-C94E-840F-9370F707E147}"/>
              </a:ext>
            </a:extLst>
          </p:cNvPr>
          <p:cNvGrpSpPr/>
          <p:nvPr/>
        </p:nvGrpSpPr>
        <p:grpSpPr>
          <a:xfrm>
            <a:off x="9270587" y="720659"/>
            <a:ext cx="1476000" cy="1035170"/>
            <a:chOff x="10207393" y="4366359"/>
            <a:chExt cx="1476000" cy="1035170"/>
          </a:xfrm>
        </p:grpSpPr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FAB3D77E-22B7-BE44-A914-4728E8A3A963}"/>
                </a:ext>
              </a:extLst>
            </p:cNvPr>
            <p:cNvSpPr/>
            <p:nvPr/>
          </p:nvSpPr>
          <p:spPr>
            <a:xfrm>
              <a:off x="10207393" y="4366359"/>
              <a:ext cx="1476000" cy="517585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/>
                <a:t>Unknown</a:t>
              </a:r>
              <a:endParaRPr kumimoji="1" lang="ja-JP" altLang="en-US" sz="2400"/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82DC7545-617D-714E-BC38-D0D8C82D9AA3}"/>
                </a:ext>
              </a:extLst>
            </p:cNvPr>
            <p:cNvSpPr/>
            <p:nvPr/>
          </p:nvSpPr>
          <p:spPr>
            <a:xfrm>
              <a:off x="10207393" y="4883944"/>
              <a:ext cx="1476000" cy="517585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/>
                <a:t>Unknown</a:t>
              </a:r>
              <a:endParaRPr kumimoji="1" lang="ja-JP" altLang="en-US" sz="2400"/>
            </a:p>
          </p:txBody>
        </p: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BEE374B-35F6-854B-A758-7678E908E7FD}"/>
              </a:ext>
            </a:extLst>
          </p:cNvPr>
          <p:cNvSpPr txBox="1"/>
          <p:nvPr/>
        </p:nvSpPr>
        <p:spPr>
          <a:xfrm>
            <a:off x="2961702" y="66153"/>
            <a:ext cx="1778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+mj-lt"/>
              </a:rPr>
              <a:t>Category (</a:t>
            </a:r>
            <a:r>
              <a:rPr kumimoji="1" lang="en-US" altLang="ja-JP" sz="2400" dirty="0" err="1">
                <a:latin typeface="+mj-lt"/>
              </a:rPr>
              <a:t>i</a:t>
            </a:r>
            <a:r>
              <a:rPr lang="en-US" altLang="ja-JP" sz="2400" dirty="0">
                <a:latin typeface="+mj-lt"/>
              </a:rPr>
              <a:t>)</a:t>
            </a:r>
            <a:endParaRPr kumimoji="1" lang="ja-JP" altLang="en-US" sz="2400">
              <a:latin typeface="+mj-lt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3C016CF-C73E-334A-8604-19878B9C3F1E}"/>
              </a:ext>
            </a:extLst>
          </p:cNvPr>
          <p:cNvSpPr txBox="1"/>
          <p:nvPr/>
        </p:nvSpPr>
        <p:spPr>
          <a:xfrm>
            <a:off x="5805309" y="66153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+mj-lt"/>
              </a:rPr>
              <a:t>Category (ii</a:t>
            </a:r>
            <a:r>
              <a:rPr lang="en-US" altLang="ja-JP" sz="2400" dirty="0">
                <a:latin typeface="+mj-lt"/>
              </a:rPr>
              <a:t>)</a:t>
            </a:r>
            <a:endParaRPr kumimoji="1" lang="ja-JP" altLang="en-US" sz="2400">
              <a:latin typeface="+mj-lt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775AC0B-87B6-4444-AEF8-B3AD16BD2100}"/>
              </a:ext>
            </a:extLst>
          </p:cNvPr>
          <p:cNvSpPr txBox="1"/>
          <p:nvPr/>
        </p:nvSpPr>
        <p:spPr>
          <a:xfrm>
            <a:off x="9034602" y="66153"/>
            <a:ext cx="19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+mj-lt"/>
              </a:rPr>
              <a:t>Category (iii</a:t>
            </a:r>
            <a:r>
              <a:rPr lang="en-US" altLang="ja-JP" sz="2400" dirty="0">
                <a:latin typeface="+mj-lt"/>
              </a:rPr>
              <a:t>)</a:t>
            </a:r>
            <a:endParaRPr kumimoji="1" lang="ja-JP" altLang="en-US" sz="2400">
              <a:latin typeface="+mj-lt"/>
            </a:endParaRPr>
          </a:p>
        </p:txBody>
      </p:sp>
      <p:sp>
        <p:nvSpPr>
          <p:cNvPr id="41" name="四角形吹き出し 40">
            <a:extLst>
              <a:ext uri="{FF2B5EF4-FFF2-40B4-BE49-F238E27FC236}">
                <a16:creationId xmlns:a16="http://schemas.microsoft.com/office/drawing/2014/main" id="{5954ACBF-3614-5D45-87C5-0DF19164C628}"/>
              </a:ext>
            </a:extLst>
          </p:cNvPr>
          <p:cNvSpPr/>
          <p:nvPr/>
        </p:nvSpPr>
        <p:spPr>
          <a:xfrm>
            <a:off x="13374" y="2020894"/>
            <a:ext cx="1930292" cy="1356550"/>
          </a:xfrm>
          <a:prstGeom prst="wedgeRectCallout">
            <a:avLst>
              <a:gd name="adj1" fmla="val -10036"/>
              <a:gd name="adj2" fmla="val 21485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chemeClr val="bg1"/>
                </a:solidFill>
                <a:latin typeface="+mj-lt"/>
              </a:rPr>
              <a:t>Task</a:t>
            </a:r>
            <a:endParaRPr kumimoji="1" lang="ja-JP" altLang="en-US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3" name="角丸四角形吹き出し 42">
            <a:extLst>
              <a:ext uri="{FF2B5EF4-FFF2-40B4-BE49-F238E27FC236}">
                <a16:creationId xmlns:a16="http://schemas.microsoft.com/office/drawing/2014/main" id="{9DF98A63-D3A2-A447-93C8-C7D57F61593B}"/>
              </a:ext>
            </a:extLst>
          </p:cNvPr>
          <p:cNvSpPr/>
          <p:nvPr/>
        </p:nvSpPr>
        <p:spPr>
          <a:xfrm>
            <a:off x="7889305" y="4886206"/>
            <a:ext cx="4238565" cy="997200"/>
          </a:xfrm>
          <a:prstGeom prst="wedgeRoundRectCallout">
            <a:avLst>
              <a:gd name="adj1" fmla="val 12867"/>
              <a:gd name="adj2" fmla="val -40975"/>
              <a:gd name="adj3" fmla="val 16667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The information provided</a:t>
            </a:r>
          </a:p>
          <a:p>
            <a:pPr algn="ctr"/>
            <a:r>
              <a:rPr lang="en-US" altLang="ja-JP" sz="2400" dirty="0"/>
              <a:t>to the user should be selected</a:t>
            </a:r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CC447BC7-F030-624C-8FEE-7894619160ED}"/>
              </a:ext>
            </a:extLst>
          </p:cNvPr>
          <p:cNvCxnSpPr>
            <a:cxnSpLocks/>
          </p:cNvCxnSpPr>
          <p:nvPr/>
        </p:nvCxnSpPr>
        <p:spPr>
          <a:xfrm>
            <a:off x="5718914" y="-2"/>
            <a:ext cx="0" cy="61200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B3F3AD2B-9869-5842-8BB4-AB6CBF465777}"/>
              </a:ext>
            </a:extLst>
          </p:cNvPr>
          <p:cNvCxnSpPr>
            <a:cxnSpLocks/>
          </p:cNvCxnSpPr>
          <p:nvPr/>
        </p:nvCxnSpPr>
        <p:spPr>
          <a:xfrm>
            <a:off x="7774436" y="-2"/>
            <a:ext cx="0" cy="61200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CAB0A2CD-85DB-3B4A-A36E-B8A655D62596}"/>
              </a:ext>
            </a:extLst>
          </p:cNvPr>
          <p:cNvSpPr txBox="1"/>
          <p:nvPr/>
        </p:nvSpPr>
        <p:spPr>
          <a:xfrm>
            <a:off x="5572470" y="2303677"/>
            <a:ext cx="2328688" cy="830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/>
              <a:t>Looking for something</a:t>
            </a:r>
            <a:endParaRPr lang="ja-JP" altLang="en-US" sz="2400"/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87823A7C-923B-F747-BDA3-4BFDFC69FB4A}"/>
              </a:ext>
            </a:extLst>
          </p:cNvPr>
          <p:cNvSpPr/>
          <p:nvPr/>
        </p:nvSpPr>
        <p:spPr>
          <a:xfrm>
            <a:off x="8090923" y="2303674"/>
            <a:ext cx="3835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/>
              <a:t>Finding something valuable and unexpected to the user</a:t>
            </a:r>
          </a:p>
        </p:txBody>
      </p:sp>
      <p:sp>
        <p:nvSpPr>
          <p:cNvPr id="61" name="四角形吹き出し 60">
            <a:extLst>
              <a:ext uri="{FF2B5EF4-FFF2-40B4-BE49-F238E27FC236}">
                <a16:creationId xmlns:a16="http://schemas.microsoft.com/office/drawing/2014/main" id="{BFFF552E-2DEB-BE4F-B6E9-158BAEB603FA}"/>
              </a:ext>
            </a:extLst>
          </p:cNvPr>
          <p:cNvSpPr/>
          <p:nvPr/>
        </p:nvSpPr>
        <p:spPr>
          <a:xfrm>
            <a:off x="13371" y="3382298"/>
            <a:ext cx="1930299" cy="2751396"/>
          </a:xfrm>
          <a:prstGeom prst="wedgeRectCallout">
            <a:avLst>
              <a:gd name="adj1" fmla="val -10036"/>
              <a:gd name="adj2" fmla="val 21485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bg1"/>
                </a:solidFill>
                <a:latin typeface="+mj-lt"/>
              </a:rPr>
              <a:t>Tools</a:t>
            </a:r>
          </a:p>
          <a:p>
            <a:pPr algn="ctr"/>
            <a:r>
              <a:rPr lang="en-US" altLang="ja-JP" sz="2400" dirty="0">
                <a:solidFill>
                  <a:schemeClr val="bg1"/>
                </a:solidFill>
                <a:latin typeface="+mj-lt"/>
              </a:rPr>
              <a:t>and</a:t>
            </a:r>
            <a:br>
              <a:rPr lang="en-US" altLang="ja-JP" sz="2400" dirty="0">
                <a:solidFill>
                  <a:schemeClr val="bg1"/>
                </a:solidFill>
                <a:latin typeface="+mj-lt"/>
              </a:rPr>
            </a:br>
            <a:r>
              <a:rPr lang="en-US" altLang="ja-JP" sz="2400" dirty="0">
                <a:solidFill>
                  <a:schemeClr val="bg1"/>
                </a:solidFill>
                <a:latin typeface="+mj-lt"/>
              </a:rPr>
              <a:t>techniques</a:t>
            </a:r>
          </a:p>
        </p:txBody>
      </p:sp>
      <p:sp>
        <p:nvSpPr>
          <p:cNvPr id="62" name="角丸四角形吹き出し 61">
            <a:extLst>
              <a:ext uri="{FF2B5EF4-FFF2-40B4-BE49-F238E27FC236}">
                <a16:creationId xmlns:a16="http://schemas.microsoft.com/office/drawing/2014/main" id="{8507DB73-96EF-D140-8472-802B97038801}"/>
              </a:ext>
            </a:extLst>
          </p:cNvPr>
          <p:cNvSpPr/>
          <p:nvPr/>
        </p:nvSpPr>
        <p:spPr>
          <a:xfrm>
            <a:off x="5821877" y="3659472"/>
            <a:ext cx="6305993" cy="997200"/>
          </a:xfrm>
          <a:prstGeom prst="wedgeRoundRectCallout">
            <a:avLst>
              <a:gd name="adj1" fmla="val -23783"/>
              <a:gd name="adj2" fmla="val -33944"/>
              <a:gd name="adj3" fmla="val 16667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Camera with a wide field of view</a:t>
            </a:r>
          </a:p>
          <a:p>
            <a:pPr algn="ctr"/>
            <a:r>
              <a:rPr lang="en-US" altLang="ja-JP" sz="2400" dirty="0"/>
              <a:t>(e.g., omnidirectional camera) would be useful</a:t>
            </a:r>
          </a:p>
        </p:txBody>
      </p:sp>
      <p:sp>
        <p:nvSpPr>
          <p:cNvPr id="63" name="角丸四角形吹き出し 62">
            <a:extLst>
              <a:ext uri="{FF2B5EF4-FFF2-40B4-BE49-F238E27FC236}">
                <a16:creationId xmlns:a16="http://schemas.microsoft.com/office/drawing/2014/main" id="{BED34E02-5C56-9A49-9211-4E4B4DA24208}"/>
              </a:ext>
            </a:extLst>
          </p:cNvPr>
          <p:cNvSpPr/>
          <p:nvPr/>
        </p:nvSpPr>
        <p:spPr>
          <a:xfrm>
            <a:off x="2364198" y="3660608"/>
            <a:ext cx="2973061" cy="996072"/>
          </a:xfrm>
          <a:prstGeom prst="wedgeRoundRectCallout">
            <a:avLst>
              <a:gd name="adj1" fmla="val 15619"/>
              <a:gd name="adj2" fmla="val -40110"/>
              <a:gd name="adj3" fmla="val 16667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Current smartphone apps can be used</a:t>
            </a:r>
            <a:endParaRPr kumimoji="1" lang="ja-JP" altLang="en-US" sz="2400"/>
          </a:p>
        </p:txBody>
      </p: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E7026ED1-57A1-684F-8BE2-D779D151E307}"/>
              </a:ext>
            </a:extLst>
          </p:cNvPr>
          <p:cNvCxnSpPr>
            <a:cxnSpLocks/>
          </p:cNvCxnSpPr>
          <p:nvPr/>
        </p:nvCxnSpPr>
        <p:spPr>
          <a:xfrm>
            <a:off x="0" y="1973593"/>
            <a:ext cx="12224238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>
            <a:extLst>
              <a:ext uri="{FF2B5EF4-FFF2-40B4-BE49-F238E27FC236}">
                <a16:creationId xmlns:a16="http://schemas.microsoft.com/office/drawing/2014/main" id="{D7276295-1D72-534A-8519-A812D64AFFD2}"/>
              </a:ext>
            </a:extLst>
          </p:cNvPr>
          <p:cNvCxnSpPr>
            <a:cxnSpLocks/>
          </p:cNvCxnSpPr>
          <p:nvPr/>
        </p:nvCxnSpPr>
        <p:spPr>
          <a:xfrm>
            <a:off x="0" y="3377445"/>
            <a:ext cx="12224238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グループ化 70">
            <a:extLst>
              <a:ext uri="{FF2B5EF4-FFF2-40B4-BE49-F238E27FC236}">
                <a16:creationId xmlns:a16="http://schemas.microsoft.com/office/drawing/2014/main" id="{0C2CCAA2-43B0-D246-93D1-0702515919B7}"/>
              </a:ext>
            </a:extLst>
          </p:cNvPr>
          <p:cNvGrpSpPr/>
          <p:nvPr/>
        </p:nvGrpSpPr>
        <p:grpSpPr>
          <a:xfrm>
            <a:off x="240520" y="720659"/>
            <a:ext cx="1476000" cy="1058388"/>
            <a:chOff x="3058243" y="2858137"/>
            <a:chExt cx="1476000" cy="1058388"/>
          </a:xfrm>
        </p:grpSpPr>
        <p:sp>
          <p:nvSpPr>
            <p:cNvPr id="72" name="正方形/長方形 71">
              <a:extLst>
                <a:ext uri="{FF2B5EF4-FFF2-40B4-BE49-F238E27FC236}">
                  <a16:creationId xmlns:a16="http://schemas.microsoft.com/office/drawing/2014/main" id="{8E3D552B-EC40-2045-B65E-CDE91C71FAA3}"/>
                </a:ext>
              </a:extLst>
            </p:cNvPr>
            <p:cNvSpPr/>
            <p:nvPr/>
          </p:nvSpPr>
          <p:spPr>
            <a:xfrm>
              <a:off x="3058243" y="2858137"/>
              <a:ext cx="1476000" cy="517585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>
                  <a:latin typeface="+mj-lt"/>
                </a:rPr>
                <a:t>What</a:t>
              </a:r>
              <a:endParaRPr kumimoji="1" lang="ja-JP" altLang="en-US" sz="2400">
                <a:latin typeface="+mj-lt"/>
              </a:endParaRPr>
            </a:p>
          </p:txBody>
        </p:sp>
        <p:sp>
          <p:nvSpPr>
            <p:cNvPr id="73" name="正方形/長方形 72">
              <a:extLst>
                <a:ext uri="{FF2B5EF4-FFF2-40B4-BE49-F238E27FC236}">
                  <a16:creationId xmlns:a16="http://schemas.microsoft.com/office/drawing/2014/main" id="{8CEFAE78-6576-8644-8A2A-9D6714DD6B61}"/>
                </a:ext>
              </a:extLst>
            </p:cNvPr>
            <p:cNvSpPr/>
            <p:nvPr/>
          </p:nvSpPr>
          <p:spPr>
            <a:xfrm>
              <a:off x="3058243" y="3398940"/>
              <a:ext cx="1476000" cy="517585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>
                  <a:latin typeface="+mj-lt"/>
                </a:rPr>
                <a:t>Where</a:t>
              </a:r>
              <a:endParaRPr kumimoji="1" lang="ja-JP" altLang="en-US" sz="2400">
                <a:latin typeface="+mj-lt"/>
              </a:endParaRPr>
            </a:p>
          </p:txBody>
        </p:sp>
      </p:grp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41085310-E662-894F-AA5F-4002B89483F0}"/>
              </a:ext>
            </a:extLst>
          </p:cNvPr>
          <p:cNvSpPr/>
          <p:nvPr/>
        </p:nvSpPr>
        <p:spPr>
          <a:xfrm>
            <a:off x="1941681" y="2119008"/>
            <a:ext cx="38180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/>
              <a:t>Obtaining the visual</a:t>
            </a:r>
          </a:p>
          <a:p>
            <a:pPr algn="ctr"/>
            <a:r>
              <a:rPr lang="en-US" altLang="ja-JP" sz="2400" dirty="0"/>
              <a:t>information on the object</a:t>
            </a:r>
          </a:p>
          <a:p>
            <a:pPr algn="ctr"/>
            <a:r>
              <a:rPr lang="en-US" altLang="ja-JP" sz="2400" dirty="0"/>
              <a:t>that the user photographs</a:t>
            </a:r>
            <a:endParaRPr lang="en-US" altLang="ja-JP" sz="2400" dirty="0">
              <a:effectLst/>
            </a:endParaRPr>
          </a:p>
        </p:txBody>
      </p: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22997EF5-C1FB-DD43-ADC5-D7F2FE763039}"/>
              </a:ext>
            </a:extLst>
          </p:cNvPr>
          <p:cNvCxnSpPr>
            <a:cxnSpLocks/>
          </p:cNvCxnSpPr>
          <p:nvPr/>
        </p:nvCxnSpPr>
        <p:spPr>
          <a:xfrm>
            <a:off x="1949360" y="-2"/>
            <a:ext cx="0" cy="61200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コンテンツ プレースホルダー 22">
            <a:extLst>
              <a:ext uri="{FF2B5EF4-FFF2-40B4-BE49-F238E27FC236}">
                <a16:creationId xmlns:a16="http://schemas.microsoft.com/office/drawing/2014/main" id="{9AB24A3D-589E-614D-BEA8-73136BB37741}"/>
              </a:ext>
            </a:extLst>
          </p:cNvPr>
          <p:cNvSpPr txBox="1">
            <a:spLocks/>
          </p:cNvSpPr>
          <p:nvPr/>
        </p:nvSpPr>
        <p:spPr>
          <a:xfrm>
            <a:off x="5718914" y="0"/>
            <a:ext cx="2055521" cy="6119998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/>
          </a:p>
        </p:txBody>
      </p:sp>
      <p:sp>
        <p:nvSpPr>
          <p:cNvPr id="33" name="角丸四角形吹き出し 32">
            <a:extLst>
              <a:ext uri="{FF2B5EF4-FFF2-40B4-BE49-F238E27FC236}">
                <a16:creationId xmlns:a16="http://schemas.microsoft.com/office/drawing/2014/main" id="{553678A6-AB9C-684B-BD12-0DE23E424FAE}"/>
              </a:ext>
            </a:extLst>
          </p:cNvPr>
          <p:cNvSpPr/>
          <p:nvPr/>
        </p:nvSpPr>
        <p:spPr>
          <a:xfrm>
            <a:off x="1156572" y="5334012"/>
            <a:ext cx="4955547" cy="678304"/>
          </a:xfrm>
          <a:prstGeom prst="wedgeRoundRectCallout">
            <a:avLst>
              <a:gd name="adj1" fmla="val 60919"/>
              <a:gd name="adj2" fmla="val -29244"/>
              <a:gd name="adj3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/>
              <a:t>This paper focuses on this</a:t>
            </a:r>
            <a:endParaRPr kumimoji="1" lang="ja-JP" altLang="en-US" sz="320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083A6A5-427C-E344-AF24-5064D19BD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0E60-DFED-7246-9C0D-66AB15511175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428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07FA98-31B6-3145-940C-850D15E6E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+mj-lt"/>
              </a:rPr>
              <a:t>Overview of the research</a:t>
            </a:r>
            <a:endParaRPr lang="ja-JP" altLang="en-US">
              <a:latin typeface="+mj-lt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94D2A9A-9D48-6644-8A84-AA962119A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/>
              <a:t>In Looking for something:</a:t>
            </a:r>
          </a:p>
          <a:p>
            <a:pPr lvl="1"/>
            <a:r>
              <a:rPr lang="en-US" altLang="ja-JP" sz="2800" dirty="0"/>
              <a:t>We implement a computer-vision-based prototype system that guides the user to reach the target object</a:t>
            </a:r>
          </a:p>
          <a:p>
            <a:pPr lvl="1"/>
            <a:r>
              <a:rPr lang="en-US" altLang="ja-JP" sz="2800" dirty="0"/>
              <a:t>We investigate: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altLang="ja-JP" sz="2800" dirty="0"/>
              <a:t>whether an omnidirectional camera is more suitable than a normal camera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altLang="ja-JP" sz="2800" dirty="0"/>
              <a:t>We compare 5 rotation navigation methods including 3 novel voice navigation methods</a:t>
            </a:r>
          </a:p>
          <a:p>
            <a:pPr marL="514350" indent="-514350">
              <a:buFont typeface="+mj-lt"/>
              <a:buAutoNum type="arabicPeriod"/>
            </a:pPr>
            <a:endParaRPr lang="en-US" altLang="ja-JP" dirty="0"/>
          </a:p>
          <a:p>
            <a:endParaRPr lang="en-US" altLang="ja-JP" dirty="0"/>
          </a:p>
          <a:p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89D2EB-FDC6-7644-A9BB-98EBABACC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0E60-DFED-7246-9C0D-66AB15511175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8362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D30C07-95D3-6D49-9F0D-327B9524B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+mj-lt"/>
              </a:rPr>
              <a:t>Agenda</a:t>
            </a:r>
            <a:endParaRPr lang="ja-JP" altLang="en-US">
              <a:latin typeface="+mj-lt"/>
            </a:endParaRPr>
          </a:p>
        </p:txBody>
      </p:sp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E27BEF24-D025-1540-B05E-A1B4ACA9F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dirty="0">
                <a:solidFill>
                  <a:schemeClr val="bg2"/>
                </a:solidFill>
              </a:rPr>
              <a:t>Introduction</a:t>
            </a:r>
          </a:p>
          <a:p>
            <a:r>
              <a:rPr kumimoji="1" lang="en-US" altLang="ja-JP" sz="3600" dirty="0">
                <a:solidFill>
                  <a:schemeClr val="accent2"/>
                </a:solidFill>
              </a:rPr>
              <a:t>Method</a:t>
            </a:r>
          </a:p>
          <a:p>
            <a:r>
              <a:rPr lang="en-US" altLang="ja-JP" sz="3600" dirty="0"/>
              <a:t>User study</a:t>
            </a:r>
          </a:p>
          <a:p>
            <a:r>
              <a:rPr kumimoji="1" lang="en-US" altLang="ja-JP" sz="3600" dirty="0"/>
              <a:t>Conclusion</a:t>
            </a:r>
            <a:endParaRPr kumimoji="1" lang="ja-JP" altLang="en-US" sz="360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45295BA-DB03-984C-94F6-B12F92261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0E60-DFED-7246-9C0D-66AB15511175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405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785D25-D848-9F44-B92C-72FD171B5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181"/>
            <a:ext cx="10515600" cy="961200"/>
          </a:xfrm>
        </p:spPr>
        <p:txBody>
          <a:bodyPr>
            <a:normAutofit/>
          </a:bodyPr>
          <a:lstStyle/>
          <a:p>
            <a:r>
              <a:rPr lang="en-US" altLang="ja-JP" dirty="0">
                <a:latin typeface="+mj-lt"/>
              </a:rPr>
              <a:t>Prototype system</a:t>
            </a:r>
            <a:endParaRPr lang="ja-JP" altLang="en-US" dirty="0">
              <a:latin typeface="+mj-lt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3C1DB9-FB3D-DA4B-94DD-3A3133DB8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/>
              <a:t>Step 1: Object detection</a:t>
            </a:r>
          </a:p>
          <a:p>
            <a:pPr marL="0" indent="0">
              <a:buNone/>
            </a:pPr>
            <a:r>
              <a:rPr lang="en-US" altLang="ja-JP" dirty="0"/>
              <a:t>Step 2: Rotation navigation</a:t>
            </a:r>
          </a:p>
          <a:p>
            <a:pPr marL="0" indent="0">
              <a:buNone/>
            </a:pPr>
            <a:r>
              <a:rPr lang="en-US" altLang="ja-JP" dirty="0"/>
              <a:t>Step 3: Forward navigation</a:t>
            </a:r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9435A6A-199B-9042-81FA-DE2F5E80C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CFEC368-1D7A-4F81-ABF6-AE0E36BAF64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9DD5485-CD10-AF40-B825-F5CDD7738D76}"/>
              </a:ext>
            </a:extLst>
          </p:cNvPr>
          <p:cNvSpPr/>
          <p:nvPr/>
        </p:nvSpPr>
        <p:spPr>
          <a:xfrm>
            <a:off x="5664200" y="1"/>
            <a:ext cx="6527800" cy="5384799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03E64B70-05F9-0A4F-888E-18DAB35BCAB6}"/>
              </a:ext>
            </a:extLst>
          </p:cNvPr>
          <p:cNvCxnSpPr>
            <a:cxnSpLocks/>
          </p:cNvCxnSpPr>
          <p:nvPr/>
        </p:nvCxnSpPr>
        <p:spPr>
          <a:xfrm flipH="1">
            <a:off x="8751786" y="1017336"/>
            <a:ext cx="2160000" cy="2160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図 20" descr="Backpack">
            <a:extLst>
              <a:ext uri="{FF2B5EF4-FFF2-40B4-BE49-F238E27FC236}">
                <a16:creationId xmlns:a16="http://schemas.microsoft.com/office/drawing/2014/main" id="{DCEFECFE-DEE3-CD49-8FDA-005B17336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0891" y="327829"/>
            <a:ext cx="1141591" cy="1090219"/>
          </a:xfrm>
          <a:prstGeom prst="rect">
            <a:avLst/>
          </a:prstGeom>
        </p:spPr>
      </p:pic>
      <p:pic>
        <p:nvPicPr>
          <p:cNvPr id="22" name="図 21" descr="laptop computer">
            <a:extLst>
              <a:ext uri="{FF2B5EF4-FFF2-40B4-BE49-F238E27FC236}">
                <a16:creationId xmlns:a16="http://schemas.microsoft.com/office/drawing/2014/main" id="{1F096D4C-A4C3-E042-865B-E711F5E25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275" y="2596856"/>
            <a:ext cx="954031" cy="758455"/>
          </a:xfrm>
          <a:prstGeom prst="rect">
            <a:avLst/>
          </a:prstGeom>
        </p:spPr>
      </p:pic>
      <p:pic>
        <p:nvPicPr>
          <p:cNvPr id="23" name="図 22" descr="omnidirectional camera">
            <a:extLst>
              <a:ext uri="{FF2B5EF4-FFF2-40B4-BE49-F238E27FC236}">
                <a16:creationId xmlns:a16="http://schemas.microsoft.com/office/drawing/2014/main" id="{9334E045-FDE6-9E45-9C98-0FB8A1482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7185" y="2332340"/>
            <a:ext cx="758104" cy="891887"/>
          </a:xfrm>
          <a:prstGeom prst="rect">
            <a:avLst/>
          </a:prstGeom>
        </p:spPr>
      </p:pic>
      <p:pic>
        <p:nvPicPr>
          <p:cNvPr id="24" name="図 23" descr="User with visual inpairment">
            <a:extLst>
              <a:ext uri="{FF2B5EF4-FFF2-40B4-BE49-F238E27FC236}">
                <a16:creationId xmlns:a16="http://schemas.microsoft.com/office/drawing/2014/main" id="{86E26BAA-E1D8-7344-9FF6-EFC45FC82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048104" y="2588238"/>
            <a:ext cx="1309091" cy="1309091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737EA1ED-899D-5340-8099-750D2981D744}"/>
              </a:ext>
            </a:extLst>
          </p:cNvPr>
          <p:cNvSpPr/>
          <p:nvPr/>
        </p:nvSpPr>
        <p:spPr>
          <a:xfrm>
            <a:off x="6929259" y="3289477"/>
            <a:ext cx="1363226" cy="377769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System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49E74A97-B2BF-F541-9131-B4FBEF0E0313}"/>
              </a:ext>
            </a:extLst>
          </p:cNvPr>
          <p:cNvSpPr/>
          <p:nvPr/>
        </p:nvSpPr>
        <p:spPr>
          <a:xfrm>
            <a:off x="10479767" y="1374571"/>
            <a:ext cx="1463838" cy="377769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Backpack</a:t>
            </a:r>
          </a:p>
        </p:txBody>
      </p:sp>
      <p:sp>
        <p:nvSpPr>
          <p:cNvPr id="31" name="雲形吹き出し 30">
            <a:extLst>
              <a:ext uri="{FF2B5EF4-FFF2-40B4-BE49-F238E27FC236}">
                <a16:creationId xmlns:a16="http://schemas.microsoft.com/office/drawing/2014/main" id="{4CC115B5-78F4-3F4C-AF7A-9772EFAA07B2}"/>
              </a:ext>
            </a:extLst>
          </p:cNvPr>
          <p:cNvSpPr/>
          <p:nvPr/>
        </p:nvSpPr>
        <p:spPr>
          <a:xfrm>
            <a:off x="5686118" y="4204526"/>
            <a:ext cx="3468965" cy="1503123"/>
          </a:xfrm>
          <a:prstGeom prst="cloudCallout">
            <a:avLst>
              <a:gd name="adj1" fmla="val 30014"/>
              <a:gd name="adj2" fmla="val -69839"/>
            </a:avLst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b="1" dirty="0">
                <a:solidFill>
                  <a:schemeClr val="tx1"/>
                </a:solidFill>
                <a:latin typeface="Myriad Pro" panose="020B0503030403020204" pitchFamily="34" charset="0"/>
              </a:rPr>
              <a:t>Looking for my backpack</a:t>
            </a:r>
            <a:endParaRPr lang="ja-JP" altLang="en-US" sz="2800" b="1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87DF0D07-058B-3D4C-ABB5-6059A22C0B6A}"/>
              </a:ext>
            </a:extLst>
          </p:cNvPr>
          <p:cNvSpPr/>
          <p:nvPr/>
        </p:nvSpPr>
        <p:spPr>
          <a:xfrm>
            <a:off x="9544319" y="4042585"/>
            <a:ext cx="2520691" cy="813597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Person with</a:t>
            </a:r>
            <a:br>
              <a:rPr lang="en-US" altLang="ja-JP" sz="2400" dirty="0"/>
            </a:br>
            <a:r>
              <a:rPr lang="en-US" altLang="ja-JP" sz="2400" dirty="0"/>
              <a:t>visual impairment</a:t>
            </a:r>
          </a:p>
        </p:txBody>
      </p:sp>
      <p:cxnSp>
        <p:nvCxnSpPr>
          <p:cNvPr id="33" name="カギ線コネクタ 32">
            <a:extLst>
              <a:ext uri="{FF2B5EF4-FFF2-40B4-BE49-F238E27FC236}">
                <a16:creationId xmlns:a16="http://schemas.microsoft.com/office/drawing/2014/main" id="{5ACC0959-05A6-AA48-88EB-DBB01D25C4AC}"/>
              </a:ext>
            </a:extLst>
          </p:cNvPr>
          <p:cNvCxnSpPr>
            <a:cxnSpLocks/>
            <a:stCxn id="32" idx="0"/>
          </p:cNvCxnSpPr>
          <p:nvPr/>
        </p:nvCxnSpPr>
        <p:spPr>
          <a:xfrm rot="16200000" flipV="1">
            <a:off x="9688987" y="2926906"/>
            <a:ext cx="767519" cy="1463839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01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3C1DB9-FB3D-DA4B-94DD-3A3133DB8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600" dirty="0">
                <a:solidFill>
                  <a:schemeClr val="accent2"/>
                </a:solidFill>
              </a:rPr>
              <a:t>Step 1: Object detection</a:t>
            </a:r>
          </a:p>
          <a:p>
            <a:pPr marL="0" indent="0">
              <a:buNone/>
            </a:pPr>
            <a:r>
              <a:rPr lang="en-US" altLang="ja-JP" dirty="0"/>
              <a:t>Step 2: Rotation navigation</a:t>
            </a:r>
          </a:p>
          <a:p>
            <a:pPr marL="0" indent="0">
              <a:buNone/>
            </a:pPr>
            <a:r>
              <a:rPr lang="en-US" altLang="ja-JP" dirty="0"/>
              <a:t>Step 3: Forward navigation</a:t>
            </a:r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3785D25-D848-9F44-B92C-72FD171B5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181"/>
            <a:ext cx="10515600" cy="961200"/>
          </a:xfrm>
        </p:spPr>
        <p:txBody>
          <a:bodyPr>
            <a:normAutofit/>
          </a:bodyPr>
          <a:lstStyle/>
          <a:p>
            <a:r>
              <a:rPr lang="en-US" altLang="ja-JP" dirty="0">
                <a:latin typeface="+mj-lt"/>
              </a:rPr>
              <a:t>Prototype system</a:t>
            </a:r>
            <a:endParaRPr lang="ja-JP" altLang="en-US" dirty="0">
              <a:latin typeface="+mj-lt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9435A6A-199B-9042-81FA-DE2F5E80C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CFEC368-1D7A-4F81-ABF6-AE0E36BAF64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A329E32A-62ED-7144-8C0C-B52B6F710776}"/>
              </a:ext>
            </a:extLst>
          </p:cNvPr>
          <p:cNvSpPr/>
          <p:nvPr/>
        </p:nvSpPr>
        <p:spPr>
          <a:xfrm>
            <a:off x="5664200" y="1"/>
            <a:ext cx="6527800" cy="617696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C594319A-510E-5B49-BDF4-8C765DD1F91E}"/>
              </a:ext>
            </a:extLst>
          </p:cNvPr>
          <p:cNvCxnSpPr>
            <a:cxnSpLocks/>
          </p:cNvCxnSpPr>
          <p:nvPr/>
        </p:nvCxnSpPr>
        <p:spPr>
          <a:xfrm flipH="1">
            <a:off x="8751786" y="1017336"/>
            <a:ext cx="2160000" cy="2160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図 28" descr="Backpack">
            <a:extLst>
              <a:ext uri="{FF2B5EF4-FFF2-40B4-BE49-F238E27FC236}">
                <a16:creationId xmlns:a16="http://schemas.microsoft.com/office/drawing/2014/main" id="{B091678A-8D8C-D74B-BCF9-4402FC68B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0891" y="327829"/>
            <a:ext cx="1141591" cy="1090219"/>
          </a:xfrm>
          <a:prstGeom prst="rect">
            <a:avLst/>
          </a:prstGeom>
        </p:spPr>
      </p:pic>
      <p:pic>
        <p:nvPicPr>
          <p:cNvPr id="30" name="図 29" descr="laptop computer">
            <a:extLst>
              <a:ext uri="{FF2B5EF4-FFF2-40B4-BE49-F238E27FC236}">
                <a16:creationId xmlns:a16="http://schemas.microsoft.com/office/drawing/2014/main" id="{048AEB28-C8BE-8142-8E65-BD096CE14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275" y="2596856"/>
            <a:ext cx="954031" cy="758455"/>
          </a:xfrm>
          <a:prstGeom prst="rect">
            <a:avLst/>
          </a:prstGeom>
        </p:spPr>
      </p:pic>
      <p:pic>
        <p:nvPicPr>
          <p:cNvPr id="31" name="図 30" descr="omnidirectional camera">
            <a:extLst>
              <a:ext uri="{FF2B5EF4-FFF2-40B4-BE49-F238E27FC236}">
                <a16:creationId xmlns:a16="http://schemas.microsoft.com/office/drawing/2014/main" id="{0FB704F1-9164-7147-8BFE-8B1CAD0CB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7185" y="2332340"/>
            <a:ext cx="758104" cy="891887"/>
          </a:xfrm>
          <a:prstGeom prst="rect">
            <a:avLst/>
          </a:prstGeom>
        </p:spPr>
      </p:pic>
      <p:pic>
        <p:nvPicPr>
          <p:cNvPr id="32" name="図 31" descr="User with visual inpairment">
            <a:extLst>
              <a:ext uri="{FF2B5EF4-FFF2-40B4-BE49-F238E27FC236}">
                <a16:creationId xmlns:a16="http://schemas.microsoft.com/office/drawing/2014/main" id="{46BA1B39-5D6A-E148-BC32-25A918D434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048104" y="2588238"/>
            <a:ext cx="1309091" cy="1309091"/>
          </a:xfrm>
          <a:prstGeom prst="rect">
            <a:avLst/>
          </a:prstGeom>
        </p:spPr>
      </p:pic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8BA40E65-74BD-E04E-BB39-820D44A05F33}"/>
              </a:ext>
            </a:extLst>
          </p:cNvPr>
          <p:cNvSpPr/>
          <p:nvPr/>
        </p:nvSpPr>
        <p:spPr>
          <a:xfrm>
            <a:off x="6929259" y="3289477"/>
            <a:ext cx="1363226" cy="377769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System</a:t>
            </a: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8204F4B8-9CCD-FC42-BE73-995D2EDE8941}"/>
              </a:ext>
            </a:extLst>
          </p:cNvPr>
          <p:cNvSpPr/>
          <p:nvPr/>
        </p:nvSpPr>
        <p:spPr>
          <a:xfrm>
            <a:off x="10479767" y="1374571"/>
            <a:ext cx="1463838" cy="377769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Backpack</a:t>
            </a:r>
          </a:p>
        </p:txBody>
      </p:sp>
      <p:sp>
        <p:nvSpPr>
          <p:cNvPr id="41" name="角丸四角形吹き出し 40">
            <a:extLst>
              <a:ext uri="{FF2B5EF4-FFF2-40B4-BE49-F238E27FC236}">
                <a16:creationId xmlns:a16="http://schemas.microsoft.com/office/drawing/2014/main" id="{965CB997-7D7B-7147-BDBA-B8AE4D99D1F6}"/>
              </a:ext>
            </a:extLst>
          </p:cNvPr>
          <p:cNvSpPr/>
          <p:nvPr/>
        </p:nvSpPr>
        <p:spPr>
          <a:xfrm>
            <a:off x="5981429" y="452255"/>
            <a:ext cx="3646888" cy="1373370"/>
          </a:xfrm>
          <a:prstGeom prst="wedgeRoundRectCallout">
            <a:avLst>
              <a:gd name="adj1" fmla="val -9768"/>
              <a:gd name="adj2" fmla="val 80070"/>
              <a:gd name="adj3" fmla="val 16667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dirty="0"/>
              <a:t>Find a backpack</a:t>
            </a:r>
          </a:p>
          <a:p>
            <a:pPr algn="ctr"/>
            <a:r>
              <a:rPr lang="en-US" altLang="ja-JP" sz="2800" dirty="0"/>
              <a:t>at 45 deg. on the right</a:t>
            </a:r>
          </a:p>
        </p:txBody>
      </p:sp>
      <p:sp>
        <p:nvSpPr>
          <p:cNvPr id="42" name="雲形吹き出し 41">
            <a:extLst>
              <a:ext uri="{FF2B5EF4-FFF2-40B4-BE49-F238E27FC236}">
                <a16:creationId xmlns:a16="http://schemas.microsoft.com/office/drawing/2014/main" id="{BB10577B-1133-E148-9EBC-978459C9436F}"/>
              </a:ext>
            </a:extLst>
          </p:cNvPr>
          <p:cNvSpPr/>
          <p:nvPr/>
        </p:nvSpPr>
        <p:spPr>
          <a:xfrm>
            <a:off x="5686118" y="4204526"/>
            <a:ext cx="3468965" cy="1503123"/>
          </a:xfrm>
          <a:prstGeom prst="cloudCallout">
            <a:avLst>
              <a:gd name="adj1" fmla="val 30014"/>
              <a:gd name="adj2" fmla="val -69839"/>
            </a:avLst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b="1" dirty="0">
                <a:solidFill>
                  <a:schemeClr val="tx1"/>
                </a:solidFill>
                <a:latin typeface="Myriad Pro" panose="020B0503030403020204" pitchFamily="34" charset="0"/>
              </a:rPr>
              <a:t>Looking for my backpack</a:t>
            </a:r>
            <a:endParaRPr lang="ja-JP" altLang="en-US" sz="2800" b="1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422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3C1DB9-FB3D-DA4B-94DD-3A3133DB8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/>
              <a:t>Step 1: Object detection</a:t>
            </a:r>
          </a:p>
          <a:p>
            <a:pPr marL="0" indent="0">
              <a:buNone/>
            </a:pPr>
            <a:r>
              <a:rPr lang="en-US" altLang="ja-JP" sz="3600" dirty="0">
                <a:solidFill>
                  <a:schemeClr val="accent2"/>
                </a:solidFill>
              </a:rPr>
              <a:t>Step 2: Rotation navigation</a:t>
            </a:r>
          </a:p>
          <a:p>
            <a:pPr marL="0" indent="0">
              <a:buNone/>
            </a:pPr>
            <a:r>
              <a:rPr lang="en-US" altLang="ja-JP" dirty="0"/>
              <a:t>Step 3: Forward navigation</a:t>
            </a:r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3785D25-D848-9F44-B92C-72FD171B5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181"/>
            <a:ext cx="10515600" cy="961200"/>
          </a:xfrm>
        </p:spPr>
        <p:txBody>
          <a:bodyPr>
            <a:normAutofit/>
          </a:bodyPr>
          <a:lstStyle/>
          <a:p>
            <a:r>
              <a:rPr lang="en-US" altLang="ja-JP" dirty="0">
                <a:latin typeface="+mj-lt"/>
              </a:rPr>
              <a:t>Prototype system</a:t>
            </a:r>
            <a:endParaRPr lang="ja-JP" altLang="en-US" dirty="0">
              <a:latin typeface="+mj-lt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9435A6A-199B-9042-81FA-DE2F5E80C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CFEC368-1D7A-4F81-ABF6-AE0E36BAF64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A329E32A-62ED-7144-8C0C-B52B6F710776}"/>
              </a:ext>
            </a:extLst>
          </p:cNvPr>
          <p:cNvSpPr/>
          <p:nvPr/>
        </p:nvSpPr>
        <p:spPr>
          <a:xfrm>
            <a:off x="5664200" y="1"/>
            <a:ext cx="6527800" cy="617696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C594319A-510E-5B49-BDF4-8C765DD1F91E}"/>
              </a:ext>
            </a:extLst>
          </p:cNvPr>
          <p:cNvCxnSpPr>
            <a:cxnSpLocks/>
          </p:cNvCxnSpPr>
          <p:nvPr/>
        </p:nvCxnSpPr>
        <p:spPr>
          <a:xfrm flipH="1">
            <a:off x="8751786" y="1017336"/>
            <a:ext cx="2160000" cy="2160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図 28" descr="Backpack">
            <a:extLst>
              <a:ext uri="{FF2B5EF4-FFF2-40B4-BE49-F238E27FC236}">
                <a16:creationId xmlns:a16="http://schemas.microsoft.com/office/drawing/2014/main" id="{B091678A-8D8C-D74B-BCF9-4402FC68B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0891" y="327829"/>
            <a:ext cx="1141591" cy="1090219"/>
          </a:xfrm>
          <a:prstGeom prst="rect">
            <a:avLst/>
          </a:prstGeom>
        </p:spPr>
      </p:pic>
      <p:pic>
        <p:nvPicPr>
          <p:cNvPr id="30" name="図 29" descr="laptop computer">
            <a:extLst>
              <a:ext uri="{FF2B5EF4-FFF2-40B4-BE49-F238E27FC236}">
                <a16:creationId xmlns:a16="http://schemas.microsoft.com/office/drawing/2014/main" id="{048AEB28-C8BE-8142-8E65-BD096CE14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275" y="2596856"/>
            <a:ext cx="954031" cy="758455"/>
          </a:xfrm>
          <a:prstGeom prst="rect">
            <a:avLst/>
          </a:prstGeom>
        </p:spPr>
      </p:pic>
      <p:pic>
        <p:nvPicPr>
          <p:cNvPr id="31" name="図 30" descr="omnidirectional camera">
            <a:extLst>
              <a:ext uri="{FF2B5EF4-FFF2-40B4-BE49-F238E27FC236}">
                <a16:creationId xmlns:a16="http://schemas.microsoft.com/office/drawing/2014/main" id="{0FB704F1-9164-7147-8BFE-8B1CAD0CB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7185" y="2332340"/>
            <a:ext cx="758104" cy="891887"/>
          </a:xfrm>
          <a:prstGeom prst="rect">
            <a:avLst/>
          </a:prstGeom>
        </p:spPr>
      </p:pic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8BA40E65-74BD-E04E-BB39-820D44A05F33}"/>
              </a:ext>
            </a:extLst>
          </p:cNvPr>
          <p:cNvSpPr/>
          <p:nvPr/>
        </p:nvSpPr>
        <p:spPr>
          <a:xfrm>
            <a:off x="6929259" y="3289477"/>
            <a:ext cx="1363226" cy="377769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System</a:t>
            </a: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8204F4B8-9CCD-FC42-BE73-995D2EDE8941}"/>
              </a:ext>
            </a:extLst>
          </p:cNvPr>
          <p:cNvSpPr/>
          <p:nvPr/>
        </p:nvSpPr>
        <p:spPr>
          <a:xfrm>
            <a:off x="10479767" y="1374571"/>
            <a:ext cx="1463838" cy="377769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Backpack</a:t>
            </a:r>
          </a:p>
        </p:txBody>
      </p:sp>
      <p:pic>
        <p:nvPicPr>
          <p:cNvPr id="18" name="図 17" descr="User with visual inpairment">
            <a:extLst>
              <a:ext uri="{FF2B5EF4-FFF2-40B4-BE49-F238E27FC236}">
                <a16:creationId xmlns:a16="http://schemas.microsoft.com/office/drawing/2014/main" id="{A1690FEB-656C-9E4B-A8D3-FF7BAAAF1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048104" y="2588238"/>
            <a:ext cx="1309091" cy="1309091"/>
          </a:xfrm>
          <a:prstGeom prst="rect">
            <a:avLst/>
          </a:prstGeom>
        </p:spPr>
      </p:pic>
      <p:sp>
        <p:nvSpPr>
          <p:cNvPr id="23" name="環状矢印 22">
            <a:extLst>
              <a:ext uri="{FF2B5EF4-FFF2-40B4-BE49-F238E27FC236}">
                <a16:creationId xmlns:a16="http://schemas.microsoft.com/office/drawing/2014/main" id="{88F16BD1-F364-5243-A938-BD1C407639EB}"/>
              </a:ext>
            </a:extLst>
          </p:cNvPr>
          <p:cNvSpPr>
            <a:spLocks/>
          </p:cNvSpPr>
          <p:nvPr/>
        </p:nvSpPr>
        <p:spPr>
          <a:xfrm>
            <a:off x="8188537" y="1581842"/>
            <a:ext cx="1439474" cy="145006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077383"/>
              <a:gd name="adj5" fmla="val 12500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15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3C1DB9-FB3D-DA4B-94DD-3A3133DB8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/>
              <a:t>Step 1: Object detection</a:t>
            </a:r>
          </a:p>
          <a:p>
            <a:pPr marL="0" indent="0">
              <a:buNone/>
            </a:pPr>
            <a:r>
              <a:rPr lang="en-US" altLang="ja-JP" dirty="0"/>
              <a:t>Step 2: Rotation navigation</a:t>
            </a:r>
          </a:p>
          <a:p>
            <a:pPr marL="0" indent="0">
              <a:buNone/>
            </a:pPr>
            <a:r>
              <a:rPr lang="en-US" altLang="ja-JP" sz="3600" dirty="0">
                <a:solidFill>
                  <a:schemeClr val="accent2"/>
                </a:solidFill>
              </a:rPr>
              <a:t>Step 3: Forward navigation</a:t>
            </a:r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3785D25-D848-9F44-B92C-72FD171B5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181"/>
            <a:ext cx="10515600" cy="961200"/>
          </a:xfrm>
        </p:spPr>
        <p:txBody>
          <a:bodyPr>
            <a:normAutofit/>
          </a:bodyPr>
          <a:lstStyle/>
          <a:p>
            <a:r>
              <a:rPr lang="en-US" altLang="ja-JP" dirty="0">
                <a:latin typeface="+mj-lt"/>
              </a:rPr>
              <a:t>Prototype system</a:t>
            </a:r>
            <a:endParaRPr lang="ja-JP" altLang="en-US" dirty="0">
              <a:latin typeface="+mj-lt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9435A6A-199B-9042-81FA-DE2F5E80C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CFEC368-1D7A-4F81-ABF6-AE0E36BAF64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A329E32A-62ED-7144-8C0C-B52B6F710776}"/>
              </a:ext>
            </a:extLst>
          </p:cNvPr>
          <p:cNvSpPr/>
          <p:nvPr/>
        </p:nvSpPr>
        <p:spPr>
          <a:xfrm>
            <a:off x="5664200" y="1"/>
            <a:ext cx="6527800" cy="617696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C594319A-510E-5B49-BDF4-8C765DD1F91E}"/>
              </a:ext>
            </a:extLst>
          </p:cNvPr>
          <p:cNvCxnSpPr>
            <a:cxnSpLocks/>
          </p:cNvCxnSpPr>
          <p:nvPr/>
        </p:nvCxnSpPr>
        <p:spPr>
          <a:xfrm flipH="1">
            <a:off x="8751786" y="1017336"/>
            <a:ext cx="2160000" cy="2160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図 28" descr="Backpack">
            <a:extLst>
              <a:ext uri="{FF2B5EF4-FFF2-40B4-BE49-F238E27FC236}">
                <a16:creationId xmlns:a16="http://schemas.microsoft.com/office/drawing/2014/main" id="{B091678A-8D8C-D74B-BCF9-4402FC68B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0891" y="327829"/>
            <a:ext cx="1141591" cy="1090219"/>
          </a:xfrm>
          <a:prstGeom prst="rect">
            <a:avLst/>
          </a:prstGeom>
        </p:spPr>
      </p:pic>
      <p:pic>
        <p:nvPicPr>
          <p:cNvPr id="30" name="図 29" descr="laptop computer">
            <a:extLst>
              <a:ext uri="{FF2B5EF4-FFF2-40B4-BE49-F238E27FC236}">
                <a16:creationId xmlns:a16="http://schemas.microsoft.com/office/drawing/2014/main" id="{048AEB28-C8BE-8142-8E65-BD096CE14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275" y="2596856"/>
            <a:ext cx="954031" cy="758455"/>
          </a:xfrm>
          <a:prstGeom prst="rect">
            <a:avLst/>
          </a:prstGeom>
        </p:spPr>
      </p:pic>
      <p:pic>
        <p:nvPicPr>
          <p:cNvPr id="31" name="図 30" descr="omnidirectional camera">
            <a:extLst>
              <a:ext uri="{FF2B5EF4-FFF2-40B4-BE49-F238E27FC236}">
                <a16:creationId xmlns:a16="http://schemas.microsoft.com/office/drawing/2014/main" id="{0FB704F1-9164-7147-8BFE-8B1CAD0CB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7185" y="2332340"/>
            <a:ext cx="758104" cy="891887"/>
          </a:xfrm>
          <a:prstGeom prst="rect">
            <a:avLst/>
          </a:prstGeom>
        </p:spPr>
      </p:pic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8BA40E65-74BD-E04E-BB39-820D44A05F33}"/>
              </a:ext>
            </a:extLst>
          </p:cNvPr>
          <p:cNvSpPr/>
          <p:nvPr/>
        </p:nvSpPr>
        <p:spPr>
          <a:xfrm>
            <a:off x="6929259" y="3289477"/>
            <a:ext cx="1363226" cy="377769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System</a:t>
            </a: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8204F4B8-9CCD-FC42-BE73-995D2EDE8941}"/>
              </a:ext>
            </a:extLst>
          </p:cNvPr>
          <p:cNvSpPr/>
          <p:nvPr/>
        </p:nvSpPr>
        <p:spPr>
          <a:xfrm>
            <a:off x="10479767" y="1374571"/>
            <a:ext cx="1463838" cy="377769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Backpack</a:t>
            </a:r>
          </a:p>
        </p:txBody>
      </p:sp>
      <p:pic>
        <p:nvPicPr>
          <p:cNvPr id="18" name="図 17" descr="User with visual inpairment">
            <a:extLst>
              <a:ext uri="{FF2B5EF4-FFF2-40B4-BE49-F238E27FC236}">
                <a16:creationId xmlns:a16="http://schemas.microsoft.com/office/drawing/2014/main" id="{A1690FEB-656C-9E4B-A8D3-FF7BAAAF1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500000">
            <a:off x="8048104" y="2588238"/>
            <a:ext cx="1309091" cy="1309091"/>
          </a:xfrm>
          <a:prstGeom prst="rect">
            <a:avLst/>
          </a:prstGeom>
        </p:spPr>
      </p:pic>
      <p:sp>
        <p:nvSpPr>
          <p:cNvPr id="4" name="下矢印 3">
            <a:extLst>
              <a:ext uri="{FF2B5EF4-FFF2-40B4-BE49-F238E27FC236}">
                <a16:creationId xmlns:a16="http://schemas.microsoft.com/office/drawing/2014/main" id="{802FC123-DA18-3340-854E-BB40FE4FB5F4}"/>
              </a:ext>
            </a:extLst>
          </p:cNvPr>
          <p:cNvSpPr/>
          <p:nvPr/>
        </p:nvSpPr>
        <p:spPr>
          <a:xfrm rot="13483098">
            <a:off x="9936195" y="1987303"/>
            <a:ext cx="416065" cy="1219107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828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0.12735 -0.223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67" y="-1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1C07BA6-E2A2-CD4C-B62D-044606F0C6C4}"/>
              </a:ext>
            </a:extLst>
          </p:cNvPr>
          <p:cNvSpPr/>
          <p:nvPr/>
        </p:nvSpPr>
        <p:spPr>
          <a:xfrm>
            <a:off x="795167" y="4410636"/>
            <a:ext cx="5645727" cy="18008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0393437-CFC1-9B47-8EE0-081D86ECD4F1}"/>
              </a:ext>
            </a:extLst>
          </p:cNvPr>
          <p:cNvSpPr/>
          <p:nvPr/>
        </p:nvSpPr>
        <p:spPr>
          <a:xfrm>
            <a:off x="795168" y="3239690"/>
            <a:ext cx="5645727" cy="7406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3785D25-D848-9F44-B92C-72FD171B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latin typeface="+mj-lt"/>
                <a:ea typeface="Yu Gothic Medium" panose="020B0400000000000000" pitchFamily="34" charset="-128"/>
              </a:rPr>
              <a:t>Existing Rotation Navigation</a:t>
            </a:r>
            <a:endParaRPr lang="ja-JP" altLang="en-US" dirty="0">
              <a:latin typeface="+mj-lt"/>
              <a:ea typeface="Yu Gothic Medium" panose="020B0400000000000000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3C1DB9-FB3D-DA4B-94DD-3A3133DB8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3200" dirty="0" err="1">
                <a:latin typeface="+mn-lt"/>
                <a:ea typeface="Yu Gothic" panose="020B0400000000000000" pitchFamily="34" charset="-128"/>
              </a:rPr>
              <a:t>Ahmetovic</a:t>
            </a:r>
            <a:r>
              <a:rPr lang="en-US" altLang="ja-JP" sz="3200" dirty="0">
                <a:latin typeface="+mn-lt"/>
                <a:ea typeface="Yu Gothic" panose="020B0400000000000000" pitchFamily="34" charset="-128"/>
              </a:rPr>
              <a:t>+ (</a:t>
            </a:r>
            <a:r>
              <a:rPr lang="en-US" altLang="ja-JP" sz="3200" dirty="0" err="1">
                <a:latin typeface="+mn-lt"/>
                <a:ea typeface="Yu Gothic" panose="020B0400000000000000" pitchFamily="34" charset="-128"/>
              </a:rPr>
              <a:t>Percom</a:t>
            </a:r>
            <a:r>
              <a:rPr lang="en-US" altLang="ja-JP" sz="3200" dirty="0">
                <a:latin typeface="+mn-lt"/>
                <a:ea typeface="Yu Gothic" panose="020B0400000000000000" pitchFamily="34" charset="-128"/>
              </a:rPr>
              <a:t> 2019) examine 1 + 3 sound navigation methods in the context of turn-by-turn navigation</a:t>
            </a:r>
          </a:p>
          <a:p>
            <a:pPr marL="609585" indent="-609585">
              <a:buFont typeface="+mj-lt"/>
              <a:buAutoNum type="romanUcPeriod"/>
            </a:pPr>
            <a:endParaRPr lang="en-US" altLang="ja-JP" sz="3200" dirty="0">
              <a:latin typeface="+mn-lt"/>
              <a:ea typeface="Yu Gothic" panose="020B0400000000000000" pitchFamily="34" charset="-128"/>
            </a:endParaRPr>
          </a:p>
          <a:p>
            <a:pPr marL="609585" indent="-609585">
              <a:buFont typeface="+mj-lt"/>
              <a:buAutoNum type="romanUcPeriod"/>
            </a:pPr>
            <a:r>
              <a:rPr lang="en-US" altLang="ja-JP" sz="3200" dirty="0">
                <a:latin typeface="+mn-lt"/>
                <a:ea typeface="Yu Gothic" panose="020B0400000000000000" pitchFamily="34" charset="-128"/>
              </a:rPr>
              <a:t>Ping</a:t>
            </a:r>
          </a:p>
          <a:p>
            <a:pPr marL="609585" indent="-609585">
              <a:buFont typeface="+mj-lt"/>
              <a:buAutoNum type="romanUcPeriod"/>
            </a:pPr>
            <a:endParaRPr lang="en-US" altLang="ja-JP" sz="3200" dirty="0">
              <a:latin typeface="+mn-lt"/>
              <a:ea typeface="Yu Gothic" panose="020B0400000000000000" pitchFamily="34" charset="-128"/>
            </a:endParaRPr>
          </a:p>
          <a:p>
            <a:pPr marL="609585" indent="-609585">
              <a:buFont typeface="+mj-lt"/>
              <a:buAutoNum type="romanUcPeriod"/>
            </a:pPr>
            <a:r>
              <a:rPr lang="en-US" altLang="ja-JP" sz="3200" dirty="0">
                <a:latin typeface="+mn-lt"/>
                <a:ea typeface="Yu Gothic" panose="020B0400000000000000" pitchFamily="34" charset="-128"/>
              </a:rPr>
              <a:t>Intermittent sound (IS)</a:t>
            </a:r>
          </a:p>
          <a:p>
            <a:pPr marL="609585" indent="-609585">
              <a:buFont typeface="+mj-lt"/>
              <a:buAutoNum type="romanUcPeriod"/>
            </a:pPr>
            <a:r>
              <a:rPr lang="en-US" altLang="ja-JP" sz="3200" dirty="0">
                <a:latin typeface="+mn-lt"/>
                <a:ea typeface="Yu Gothic" panose="020B0400000000000000" pitchFamily="34" charset="-128"/>
              </a:rPr>
              <a:t>Amplitude modulation (AM)</a:t>
            </a:r>
          </a:p>
          <a:p>
            <a:pPr marL="609585" indent="-609585">
              <a:buFont typeface="+mj-lt"/>
              <a:buAutoNum type="romanUcPeriod"/>
            </a:pPr>
            <a:r>
              <a:rPr lang="en-US" altLang="ja-JP" sz="3200" dirty="0">
                <a:latin typeface="+mn-lt"/>
                <a:ea typeface="Yu Gothic" panose="020B0400000000000000" pitchFamily="34" charset="-128"/>
              </a:rPr>
              <a:t>Musical scale (MS)</a:t>
            </a:r>
          </a:p>
          <a:p>
            <a:pPr marL="609585" indent="-609585">
              <a:buFont typeface="+mj-lt"/>
              <a:buAutoNum type="romanUcPeriod"/>
            </a:pPr>
            <a:endParaRPr lang="en-US" altLang="ja-JP" sz="3200" dirty="0">
              <a:latin typeface="+mn-lt"/>
              <a:ea typeface="Yu Gothic" panose="020B0400000000000000" pitchFamily="34" charset="-128"/>
            </a:endParaRPr>
          </a:p>
          <a:p>
            <a:pPr marL="609585" indent="-609585">
              <a:buFont typeface="+mj-lt"/>
              <a:buAutoNum type="romanUcPeriod"/>
            </a:pPr>
            <a:endParaRPr lang="en-US" altLang="ja-JP" sz="3200" dirty="0">
              <a:latin typeface="+mn-lt"/>
              <a:ea typeface="Yu Gothic" panose="020B0400000000000000" pitchFamily="34" charset="-128"/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187BB270-AA6B-484B-ADD8-8AC764C9A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3262176-F2A8-A541-9C15-071F43529E0A}"/>
              </a:ext>
            </a:extLst>
          </p:cNvPr>
          <p:cNvSpPr txBox="1"/>
          <p:nvPr/>
        </p:nvSpPr>
        <p:spPr>
          <a:xfrm>
            <a:off x="6962892" y="5085610"/>
            <a:ext cx="3690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solidFill>
                  <a:schemeClr val="accent2"/>
                </a:solidFill>
              </a:rPr>
              <a:t>Combined with Ping</a:t>
            </a:r>
            <a:endParaRPr lang="ja-JP" altLang="en-US" sz="2667">
              <a:solidFill>
                <a:schemeClr val="accent2"/>
              </a:solidFill>
            </a:endParaRPr>
          </a:p>
        </p:txBody>
      </p:sp>
      <p:sp>
        <p:nvSpPr>
          <p:cNvPr id="12" name="右中かっこ 11">
            <a:extLst>
              <a:ext uri="{FF2B5EF4-FFF2-40B4-BE49-F238E27FC236}">
                <a16:creationId xmlns:a16="http://schemas.microsoft.com/office/drawing/2014/main" id="{DF6FB7B5-8824-2942-AF5C-4E81688873AF}"/>
              </a:ext>
            </a:extLst>
          </p:cNvPr>
          <p:cNvSpPr/>
          <p:nvPr/>
        </p:nvSpPr>
        <p:spPr>
          <a:xfrm>
            <a:off x="6483926" y="4544493"/>
            <a:ext cx="435934" cy="1667011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717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1C07BA6-E2A2-CD4C-B62D-044606F0C6C4}"/>
              </a:ext>
            </a:extLst>
          </p:cNvPr>
          <p:cNvSpPr/>
          <p:nvPr/>
        </p:nvSpPr>
        <p:spPr>
          <a:xfrm>
            <a:off x="83957" y="2893808"/>
            <a:ext cx="5645727" cy="18008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0393437-CFC1-9B47-8EE0-081D86ECD4F1}"/>
              </a:ext>
            </a:extLst>
          </p:cNvPr>
          <p:cNvSpPr/>
          <p:nvPr/>
        </p:nvSpPr>
        <p:spPr>
          <a:xfrm>
            <a:off x="83958" y="1722862"/>
            <a:ext cx="5645727" cy="7406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3785D25-D848-9F44-B92C-72FD171B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latin typeface="+mj-lt"/>
                <a:ea typeface="Yu Gothic Medium" panose="020B0400000000000000" pitchFamily="34" charset="-128"/>
              </a:rPr>
              <a:t>Ping - Existing Rotation Navigation</a:t>
            </a:r>
            <a:endParaRPr lang="ja-JP" altLang="en-US" dirty="0">
              <a:latin typeface="+mj-lt"/>
              <a:ea typeface="Yu Gothic Medium" panose="020B0400000000000000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3C1DB9-FB3D-DA4B-94DD-3A3133DB8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90" y="1825625"/>
            <a:ext cx="10515600" cy="4351338"/>
          </a:xfrm>
        </p:spPr>
        <p:txBody>
          <a:bodyPr>
            <a:noAutofit/>
          </a:bodyPr>
          <a:lstStyle/>
          <a:p>
            <a:pPr marL="609585" indent="-609585">
              <a:buFont typeface="+mj-lt"/>
              <a:buAutoNum type="romanUcPeriod"/>
            </a:pPr>
            <a:r>
              <a:rPr lang="en-US" altLang="ja-JP" sz="4000" dirty="0">
                <a:solidFill>
                  <a:schemeClr val="accent2"/>
                </a:solidFill>
                <a:latin typeface="+mn-lt"/>
                <a:ea typeface="Yu Gothic" panose="020B0400000000000000" pitchFamily="34" charset="-128"/>
              </a:rPr>
              <a:t>Ping</a:t>
            </a:r>
          </a:p>
          <a:p>
            <a:pPr marL="609585" indent="-609585">
              <a:buFont typeface="+mj-lt"/>
              <a:buAutoNum type="romanUcPeriod"/>
            </a:pPr>
            <a:endParaRPr lang="en-US" altLang="ja-JP" sz="3200" dirty="0">
              <a:latin typeface="+mn-lt"/>
              <a:ea typeface="Yu Gothic" panose="020B0400000000000000" pitchFamily="34" charset="-128"/>
            </a:endParaRPr>
          </a:p>
          <a:p>
            <a:pPr marL="609585" indent="-609585">
              <a:buFont typeface="+mj-lt"/>
              <a:buAutoNum type="romanUcPeriod"/>
            </a:pPr>
            <a:r>
              <a:rPr lang="en-US" altLang="ja-JP" sz="3200" dirty="0">
                <a:latin typeface="+mn-lt"/>
                <a:ea typeface="Yu Gothic" panose="020B0400000000000000" pitchFamily="34" charset="-128"/>
              </a:rPr>
              <a:t>Intermittent sound (IS)</a:t>
            </a:r>
          </a:p>
          <a:p>
            <a:pPr marL="609585" indent="-609585">
              <a:buFont typeface="+mj-lt"/>
              <a:buAutoNum type="romanUcPeriod"/>
            </a:pPr>
            <a:r>
              <a:rPr lang="en-US" altLang="ja-JP" sz="3200" dirty="0">
                <a:latin typeface="+mn-lt"/>
                <a:ea typeface="Yu Gothic" panose="020B0400000000000000" pitchFamily="34" charset="-128"/>
              </a:rPr>
              <a:t>Amplitude modulation (AM)</a:t>
            </a:r>
          </a:p>
          <a:p>
            <a:pPr marL="609585" indent="-609585">
              <a:buFont typeface="+mj-lt"/>
              <a:buAutoNum type="romanUcPeriod"/>
            </a:pPr>
            <a:r>
              <a:rPr lang="en-US" altLang="ja-JP" sz="3200" dirty="0">
                <a:latin typeface="+mn-lt"/>
                <a:ea typeface="Yu Gothic" panose="020B0400000000000000" pitchFamily="34" charset="-128"/>
              </a:rPr>
              <a:t>Musical scale (MS)</a:t>
            </a:r>
          </a:p>
          <a:p>
            <a:pPr marL="609585" indent="-609585">
              <a:buFont typeface="+mj-lt"/>
              <a:buAutoNum type="romanUcPeriod"/>
            </a:pPr>
            <a:endParaRPr lang="en-US" altLang="ja-JP" sz="3200" dirty="0">
              <a:latin typeface="+mn-lt"/>
              <a:ea typeface="Yu Gothic" panose="020B0400000000000000" pitchFamily="34" charset="-128"/>
            </a:endParaRPr>
          </a:p>
          <a:p>
            <a:pPr marL="609585" indent="-609585">
              <a:buFont typeface="+mj-lt"/>
              <a:buAutoNum type="romanUcPeriod"/>
            </a:pPr>
            <a:endParaRPr lang="en-US" altLang="ja-JP" sz="3200" dirty="0">
              <a:latin typeface="+mn-lt"/>
              <a:ea typeface="Yu Gothic" panose="020B0400000000000000" pitchFamily="34" charset="-128"/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187BB270-AA6B-484B-ADD8-8AC764C9A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18</a:t>
            </a:fld>
            <a:endParaRPr lang="en-US"/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01F105AC-E940-0340-96C9-AC9013A14BA0}"/>
              </a:ext>
            </a:extLst>
          </p:cNvPr>
          <p:cNvCxnSpPr>
            <a:cxnSpLocks/>
          </p:cNvCxnSpPr>
          <p:nvPr/>
        </p:nvCxnSpPr>
        <p:spPr>
          <a:xfrm rot="3600000">
            <a:off x="9656169" y="1913923"/>
            <a:ext cx="0" cy="2400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図 9" descr="Backpack">
            <a:extLst>
              <a:ext uri="{FF2B5EF4-FFF2-40B4-BE49-F238E27FC236}">
                <a16:creationId xmlns:a16="http://schemas.microsoft.com/office/drawing/2014/main" id="{C14F3D38-0269-AB41-92D5-8837A7BC2D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0405" y="1949395"/>
            <a:ext cx="1141591" cy="1090219"/>
          </a:xfrm>
          <a:prstGeom prst="rect">
            <a:avLst/>
          </a:prstGeom>
        </p:spPr>
      </p:pic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7AB2B244-90C8-FD4D-8A18-41631418E92D}"/>
              </a:ext>
            </a:extLst>
          </p:cNvPr>
          <p:cNvCxnSpPr>
            <a:cxnSpLocks/>
          </p:cNvCxnSpPr>
          <p:nvPr/>
        </p:nvCxnSpPr>
        <p:spPr>
          <a:xfrm>
            <a:off x="8680288" y="1385928"/>
            <a:ext cx="0" cy="2400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図 11" descr="laptop computer">
            <a:extLst>
              <a:ext uri="{FF2B5EF4-FFF2-40B4-BE49-F238E27FC236}">
                <a16:creationId xmlns:a16="http://schemas.microsoft.com/office/drawing/2014/main" id="{5D563AF3-629C-0C46-827C-D247797C25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0696" y="3378439"/>
            <a:ext cx="954031" cy="758455"/>
          </a:xfrm>
          <a:prstGeom prst="rect">
            <a:avLst/>
          </a:prstGeom>
        </p:spPr>
      </p:pic>
      <p:sp>
        <p:nvSpPr>
          <p:cNvPr id="13" name="雲形吹き出し 12">
            <a:extLst>
              <a:ext uri="{FF2B5EF4-FFF2-40B4-BE49-F238E27FC236}">
                <a16:creationId xmlns:a16="http://schemas.microsoft.com/office/drawing/2014/main" id="{8B4CA1D5-EB48-674A-814B-0123A7EEAD04}"/>
              </a:ext>
            </a:extLst>
          </p:cNvPr>
          <p:cNvSpPr/>
          <p:nvPr/>
        </p:nvSpPr>
        <p:spPr>
          <a:xfrm>
            <a:off x="5141633" y="1462441"/>
            <a:ext cx="3468965" cy="1503123"/>
          </a:xfrm>
          <a:prstGeom prst="cloudCallout">
            <a:avLst>
              <a:gd name="adj1" fmla="val 42461"/>
              <a:gd name="adj2" fmla="val 60277"/>
            </a:avLst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b="1" dirty="0">
                <a:solidFill>
                  <a:schemeClr val="tx1"/>
                </a:solidFill>
                <a:latin typeface="Myriad Pro" panose="020B0503030403020204" pitchFamily="34" charset="0"/>
              </a:rPr>
              <a:t>Looking for my backpack</a:t>
            </a:r>
            <a:endParaRPr lang="ja-JP" altLang="en-US" sz="2800" b="1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14" name="図 13" descr="omnidirectional camera">
            <a:extLst>
              <a:ext uri="{FF2B5EF4-FFF2-40B4-BE49-F238E27FC236}">
                <a16:creationId xmlns:a16="http://schemas.microsoft.com/office/drawing/2014/main" id="{FF9C2346-D194-054A-803D-A4754A00B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9606" y="3113923"/>
            <a:ext cx="758104" cy="891887"/>
          </a:xfrm>
          <a:prstGeom prst="rect">
            <a:avLst/>
          </a:prstGeom>
        </p:spPr>
      </p:pic>
      <p:sp>
        <p:nvSpPr>
          <p:cNvPr id="15" name="左矢印 14">
            <a:extLst>
              <a:ext uri="{FF2B5EF4-FFF2-40B4-BE49-F238E27FC236}">
                <a16:creationId xmlns:a16="http://schemas.microsoft.com/office/drawing/2014/main" id="{287AC5CE-92F0-AA4C-B90A-19C28115E710}"/>
              </a:ext>
            </a:extLst>
          </p:cNvPr>
          <p:cNvSpPr/>
          <p:nvPr/>
        </p:nvSpPr>
        <p:spPr>
          <a:xfrm rot="5400000">
            <a:off x="6290231" y="3617923"/>
            <a:ext cx="4800000" cy="192000"/>
          </a:xfrm>
          <a:prstGeom prst="leftArrow">
            <a:avLst>
              <a:gd name="adj1" fmla="val 50000"/>
              <a:gd name="adj2" fmla="val 162757"/>
            </a:avLst>
          </a:prstGeom>
          <a:gradFill flip="none" rotWithShape="1">
            <a:gsLst>
              <a:gs pos="50000">
                <a:schemeClr val="bg1">
                  <a:alpha val="0"/>
                </a:schemeClr>
              </a:gs>
              <a:gs pos="49000">
                <a:schemeClr val="accent2"/>
              </a:gs>
              <a:gs pos="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pic>
        <p:nvPicPr>
          <p:cNvPr id="16" name="図 15" descr="User with visual inpairment">
            <a:extLst>
              <a:ext uri="{FF2B5EF4-FFF2-40B4-BE49-F238E27FC236}">
                <a16:creationId xmlns:a16="http://schemas.microsoft.com/office/drawing/2014/main" id="{EE093506-CC44-2542-A0B3-F9F2E7E618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8031735" y="3103121"/>
            <a:ext cx="1309091" cy="1309091"/>
          </a:xfrm>
          <a:prstGeom prst="rect">
            <a:avLst/>
          </a:prstGeom>
        </p:spPr>
      </p:pic>
      <p:sp>
        <p:nvSpPr>
          <p:cNvPr id="18" name="角丸四角形吹き出し 17">
            <a:extLst>
              <a:ext uri="{FF2B5EF4-FFF2-40B4-BE49-F238E27FC236}">
                <a16:creationId xmlns:a16="http://schemas.microsoft.com/office/drawing/2014/main" id="{8BBB5A0C-94A9-E040-8C74-F633FC8430D9}"/>
              </a:ext>
            </a:extLst>
          </p:cNvPr>
          <p:cNvSpPr/>
          <p:nvPr/>
        </p:nvSpPr>
        <p:spPr>
          <a:xfrm>
            <a:off x="6283164" y="4859598"/>
            <a:ext cx="1309091" cy="694727"/>
          </a:xfrm>
          <a:prstGeom prst="wedgeRoundRectCallout">
            <a:avLst>
              <a:gd name="adj1" fmla="val 3729"/>
              <a:gd name="adj2" fmla="val -102131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/>
              <a:t>Ping</a:t>
            </a:r>
            <a:endParaRPr kumimoji="1" lang="ja-JP" altLang="en-US" sz="280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38AD7D75-0224-1C48-8EC8-DF282DCEDFCB}"/>
              </a:ext>
            </a:extLst>
          </p:cNvPr>
          <p:cNvSpPr/>
          <p:nvPr/>
        </p:nvSpPr>
        <p:spPr>
          <a:xfrm>
            <a:off x="9544319" y="4525185"/>
            <a:ext cx="2520691" cy="813597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User with</a:t>
            </a:r>
            <a:br>
              <a:rPr lang="en-US" altLang="ja-JP" sz="2400" dirty="0"/>
            </a:br>
            <a:r>
              <a:rPr lang="en-US" altLang="ja-JP" sz="2400" dirty="0"/>
              <a:t>visual impairment</a:t>
            </a:r>
          </a:p>
        </p:txBody>
      </p:sp>
      <p:cxnSp>
        <p:nvCxnSpPr>
          <p:cNvPr id="20" name="カギ線コネクタ 19">
            <a:extLst>
              <a:ext uri="{FF2B5EF4-FFF2-40B4-BE49-F238E27FC236}">
                <a16:creationId xmlns:a16="http://schemas.microsoft.com/office/drawing/2014/main" id="{8A0B41AB-795B-8149-9358-EC1E6BAC873B}"/>
              </a:ext>
            </a:extLst>
          </p:cNvPr>
          <p:cNvCxnSpPr>
            <a:cxnSpLocks/>
            <a:stCxn id="19" idx="0"/>
            <a:endCxn id="16" idx="1"/>
          </p:cNvCxnSpPr>
          <p:nvPr/>
        </p:nvCxnSpPr>
        <p:spPr>
          <a:xfrm rot="16200000" flipV="1">
            <a:off x="9688987" y="3409506"/>
            <a:ext cx="767519" cy="1463839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AF789665-E743-E441-BA09-4A870B09D27E}"/>
              </a:ext>
            </a:extLst>
          </p:cNvPr>
          <p:cNvSpPr/>
          <p:nvPr/>
        </p:nvSpPr>
        <p:spPr>
          <a:xfrm>
            <a:off x="6201680" y="4071060"/>
            <a:ext cx="1363226" cy="377769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System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F856ECDF-28E7-EA44-988E-741232269DAE}"/>
              </a:ext>
            </a:extLst>
          </p:cNvPr>
          <p:cNvSpPr/>
          <p:nvPr/>
        </p:nvSpPr>
        <p:spPr>
          <a:xfrm>
            <a:off x="10139281" y="2996137"/>
            <a:ext cx="1463838" cy="377769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Backpack</a:t>
            </a:r>
          </a:p>
        </p:txBody>
      </p:sp>
      <p:pic>
        <p:nvPicPr>
          <p:cNvPr id="4" name="ting" descr="ting">
            <a:hlinkClick r:id="" action="ppaction://media"/>
            <a:extLst>
              <a:ext uri="{FF2B5EF4-FFF2-40B4-BE49-F238E27FC236}">
                <a16:creationId xmlns:a16="http://schemas.microsoft.com/office/drawing/2014/main" id="{3BF6150A-4DC2-2848-B550-8251214F1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990" y="52425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9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8000000">
                                      <p:cBhvr>
                                        <p:cTn id="1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0">
                                      <p:cBhvr>
                                        <p:cTn id="1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15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1C07BA6-E2A2-CD4C-B62D-044606F0C6C4}"/>
              </a:ext>
            </a:extLst>
          </p:cNvPr>
          <p:cNvSpPr/>
          <p:nvPr/>
        </p:nvSpPr>
        <p:spPr>
          <a:xfrm>
            <a:off x="83957" y="2893808"/>
            <a:ext cx="5645727" cy="18008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0393437-CFC1-9B47-8EE0-081D86ECD4F1}"/>
              </a:ext>
            </a:extLst>
          </p:cNvPr>
          <p:cNvSpPr/>
          <p:nvPr/>
        </p:nvSpPr>
        <p:spPr>
          <a:xfrm>
            <a:off x="83958" y="1722862"/>
            <a:ext cx="5645727" cy="7406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3785D25-D848-9F44-B92C-72FD171B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>
                <a:latin typeface="+mj-lt"/>
                <a:ea typeface="Yu Gothic Medium" panose="020B0400000000000000" pitchFamily="34" charset="-128"/>
              </a:rPr>
              <a:t>IS - Existing Rotation Navigation</a:t>
            </a:r>
            <a:endParaRPr lang="ja-JP" altLang="en-US" sz="4000" dirty="0">
              <a:latin typeface="+mj-lt"/>
              <a:ea typeface="Yu Gothic Medium" panose="020B0400000000000000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3C1DB9-FB3D-DA4B-94DD-3A3133DB8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90" y="1825625"/>
            <a:ext cx="10515600" cy="4351338"/>
          </a:xfrm>
        </p:spPr>
        <p:txBody>
          <a:bodyPr>
            <a:noAutofit/>
          </a:bodyPr>
          <a:lstStyle/>
          <a:p>
            <a:pPr marL="609585" indent="-609585">
              <a:buFont typeface="+mj-lt"/>
              <a:buAutoNum type="romanUcPeriod"/>
            </a:pPr>
            <a:r>
              <a:rPr lang="en-US" altLang="ja-JP" sz="3200" dirty="0">
                <a:latin typeface="+mn-lt"/>
                <a:ea typeface="Yu Gothic" panose="020B0400000000000000" pitchFamily="34" charset="-128"/>
              </a:rPr>
              <a:t>Ping</a:t>
            </a:r>
          </a:p>
          <a:p>
            <a:pPr marL="609585" indent="-609585">
              <a:buFont typeface="+mj-lt"/>
              <a:buAutoNum type="romanUcPeriod"/>
            </a:pPr>
            <a:endParaRPr lang="en-US" altLang="ja-JP" sz="3200" dirty="0">
              <a:latin typeface="+mn-lt"/>
              <a:ea typeface="Yu Gothic" panose="020B0400000000000000" pitchFamily="34" charset="-128"/>
            </a:endParaRPr>
          </a:p>
          <a:p>
            <a:pPr marL="609585" indent="-609585">
              <a:buFont typeface="+mj-lt"/>
              <a:buAutoNum type="romanUcPeriod"/>
            </a:pPr>
            <a:r>
              <a:rPr lang="en-US" altLang="ja-JP" sz="4000" dirty="0">
                <a:solidFill>
                  <a:schemeClr val="accent2"/>
                </a:solidFill>
                <a:latin typeface="+mn-lt"/>
                <a:ea typeface="Yu Gothic" panose="020B0400000000000000" pitchFamily="34" charset="-128"/>
              </a:rPr>
              <a:t>Intermittent sound (IS)</a:t>
            </a:r>
          </a:p>
          <a:p>
            <a:pPr marL="609585" indent="-609585">
              <a:buFont typeface="+mj-lt"/>
              <a:buAutoNum type="romanUcPeriod"/>
            </a:pPr>
            <a:r>
              <a:rPr lang="en-US" altLang="ja-JP" sz="3200" dirty="0">
                <a:latin typeface="+mn-lt"/>
                <a:ea typeface="Yu Gothic" panose="020B0400000000000000" pitchFamily="34" charset="-128"/>
              </a:rPr>
              <a:t>Amplitude modulation (AM)</a:t>
            </a:r>
          </a:p>
          <a:p>
            <a:pPr marL="609585" indent="-609585">
              <a:buFont typeface="+mj-lt"/>
              <a:buAutoNum type="romanUcPeriod"/>
            </a:pPr>
            <a:r>
              <a:rPr lang="en-US" altLang="ja-JP" sz="3200" dirty="0">
                <a:latin typeface="+mn-lt"/>
                <a:ea typeface="Yu Gothic" panose="020B0400000000000000" pitchFamily="34" charset="-128"/>
              </a:rPr>
              <a:t>Musical scale (MS)</a:t>
            </a:r>
          </a:p>
          <a:p>
            <a:pPr marL="609585" indent="-609585">
              <a:buFont typeface="+mj-lt"/>
              <a:buAutoNum type="romanUcPeriod"/>
            </a:pPr>
            <a:endParaRPr lang="en-US" altLang="ja-JP" sz="3200" dirty="0">
              <a:latin typeface="+mn-lt"/>
              <a:ea typeface="Yu Gothic" panose="020B0400000000000000" pitchFamily="34" charset="-128"/>
            </a:endParaRPr>
          </a:p>
          <a:p>
            <a:pPr marL="609585" indent="-609585">
              <a:buFont typeface="+mj-lt"/>
              <a:buAutoNum type="romanUcPeriod"/>
            </a:pPr>
            <a:endParaRPr lang="en-US" altLang="ja-JP" sz="3200" dirty="0">
              <a:latin typeface="+mn-lt"/>
              <a:ea typeface="Yu Gothic" panose="020B0400000000000000" pitchFamily="34" charset="-128"/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187BB270-AA6B-484B-ADD8-8AC764C9A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BA38C452-3C81-574A-8B3A-93A46ED1FAD8}"/>
              </a:ext>
            </a:extLst>
          </p:cNvPr>
          <p:cNvSpPr/>
          <p:nvPr/>
        </p:nvSpPr>
        <p:spPr>
          <a:xfrm>
            <a:off x="8876397" y="0"/>
            <a:ext cx="3315603" cy="331702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フローチャート: 処理 56">
            <a:extLst>
              <a:ext uri="{FF2B5EF4-FFF2-40B4-BE49-F238E27FC236}">
                <a16:creationId xmlns:a16="http://schemas.microsoft.com/office/drawing/2014/main" id="{8526AF85-A730-0C44-A941-4A1B045EF47C}"/>
              </a:ext>
            </a:extLst>
          </p:cNvPr>
          <p:cNvSpPr/>
          <p:nvPr/>
        </p:nvSpPr>
        <p:spPr>
          <a:xfrm>
            <a:off x="6014930" y="4712113"/>
            <a:ext cx="105340" cy="936000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58" name="フローチャート: 処理 57">
            <a:extLst>
              <a:ext uri="{FF2B5EF4-FFF2-40B4-BE49-F238E27FC236}">
                <a16:creationId xmlns:a16="http://schemas.microsoft.com/office/drawing/2014/main" id="{CA90C800-7AF2-5948-A70E-4495AD2C8944}"/>
              </a:ext>
            </a:extLst>
          </p:cNvPr>
          <p:cNvSpPr/>
          <p:nvPr/>
        </p:nvSpPr>
        <p:spPr>
          <a:xfrm>
            <a:off x="6950299" y="4712113"/>
            <a:ext cx="105340" cy="936000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59" name="フローチャート: 処理 58">
            <a:extLst>
              <a:ext uri="{FF2B5EF4-FFF2-40B4-BE49-F238E27FC236}">
                <a16:creationId xmlns:a16="http://schemas.microsoft.com/office/drawing/2014/main" id="{7E99612A-F6E5-EC42-ABF1-9732D95DA243}"/>
              </a:ext>
            </a:extLst>
          </p:cNvPr>
          <p:cNvSpPr/>
          <p:nvPr/>
        </p:nvSpPr>
        <p:spPr>
          <a:xfrm>
            <a:off x="7885669" y="4712113"/>
            <a:ext cx="105340" cy="936000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60" name="フローチャート: 処理 59">
            <a:extLst>
              <a:ext uri="{FF2B5EF4-FFF2-40B4-BE49-F238E27FC236}">
                <a16:creationId xmlns:a16="http://schemas.microsoft.com/office/drawing/2014/main" id="{9B26BB8E-FD3F-9B40-A475-96B309AE2E04}"/>
              </a:ext>
            </a:extLst>
          </p:cNvPr>
          <p:cNvSpPr/>
          <p:nvPr/>
        </p:nvSpPr>
        <p:spPr>
          <a:xfrm>
            <a:off x="9889765" y="4712113"/>
            <a:ext cx="105340" cy="936000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61" name="フローチャート: 処理 60">
            <a:extLst>
              <a:ext uri="{FF2B5EF4-FFF2-40B4-BE49-F238E27FC236}">
                <a16:creationId xmlns:a16="http://schemas.microsoft.com/office/drawing/2014/main" id="{DB1D1AD9-CC61-B041-9656-C8EB37B94735}"/>
              </a:ext>
            </a:extLst>
          </p:cNvPr>
          <p:cNvSpPr/>
          <p:nvPr/>
        </p:nvSpPr>
        <p:spPr>
          <a:xfrm>
            <a:off x="8688558" y="4712113"/>
            <a:ext cx="105340" cy="936000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62" name="フローチャート: 処理 61">
            <a:extLst>
              <a:ext uri="{FF2B5EF4-FFF2-40B4-BE49-F238E27FC236}">
                <a16:creationId xmlns:a16="http://schemas.microsoft.com/office/drawing/2014/main" id="{21EBECA5-4D1B-344A-BDFD-2535857DD9D5}"/>
              </a:ext>
            </a:extLst>
          </p:cNvPr>
          <p:cNvSpPr/>
          <p:nvPr/>
        </p:nvSpPr>
        <p:spPr>
          <a:xfrm>
            <a:off x="9365833" y="4712113"/>
            <a:ext cx="105340" cy="936000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63" name="フローチャート: 処理 62">
            <a:extLst>
              <a:ext uri="{FF2B5EF4-FFF2-40B4-BE49-F238E27FC236}">
                <a16:creationId xmlns:a16="http://schemas.microsoft.com/office/drawing/2014/main" id="{BC7BDBE9-2166-9646-A5EF-27A316A9C90E}"/>
              </a:ext>
            </a:extLst>
          </p:cNvPr>
          <p:cNvSpPr/>
          <p:nvPr/>
        </p:nvSpPr>
        <p:spPr>
          <a:xfrm>
            <a:off x="10322307" y="4712113"/>
            <a:ext cx="105340" cy="936000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64" name="フローチャート: 処理 63">
            <a:extLst>
              <a:ext uri="{FF2B5EF4-FFF2-40B4-BE49-F238E27FC236}">
                <a16:creationId xmlns:a16="http://schemas.microsoft.com/office/drawing/2014/main" id="{9A93AEA7-DE91-2240-B3AF-F492E68C465C}"/>
              </a:ext>
            </a:extLst>
          </p:cNvPr>
          <p:cNvSpPr/>
          <p:nvPr/>
        </p:nvSpPr>
        <p:spPr>
          <a:xfrm>
            <a:off x="10702179" y="4712113"/>
            <a:ext cx="105340" cy="936000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65" name="フローチャート: 処理 64">
            <a:extLst>
              <a:ext uri="{FF2B5EF4-FFF2-40B4-BE49-F238E27FC236}">
                <a16:creationId xmlns:a16="http://schemas.microsoft.com/office/drawing/2014/main" id="{364580C8-4A0E-4842-BA8C-25F346FB854C}"/>
              </a:ext>
            </a:extLst>
          </p:cNvPr>
          <p:cNvSpPr/>
          <p:nvPr/>
        </p:nvSpPr>
        <p:spPr>
          <a:xfrm>
            <a:off x="10976711" y="4712113"/>
            <a:ext cx="105340" cy="936000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66" name="フローチャート: 処理 65">
            <a:extLst>
              <a:ext uri="{FF2B5EF4-FFF2-40B4-BE49-F238E27FC236}">
                <a16:creationId xmlns:a16="http://schemas.microsoft.com/office/drawing/2014/main" id="{62A24CCD-8FB6-0C4F-AE68-F4FB6FF5F325}"/>
              </a:ext>
            </a:extLst>
          </p:cNvPr>
          <p:cNvSpPr/>
          <p:nvPr/>
        </p:nvSpPr>
        <p:spPr>
          <a:xfrm>
            <a:off x="11251243" y="4712113"/>
            <a:ext cx="105340" cy="936000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67" name="フローチャート: 処理 66">
            <a:extLst>
              <a:ext uri="{FF2B5EF4-FFF2-40B4-BE49-F238E27FC236}">
                <a16:creationId xmlns:a16="http://schemas.microsoft.com/office/drawing/2014/main" id="{B0A1924F-B51E-DA4B-8E52-A23840A3B083}"/>
              </a:ext>
            </a:extLst>
          </p:cNvPr>
          <p:cNvSpPr/>
          <p:nvPr/>
        </p:nvSpPr>
        <p:spPr>
          <a:xfrm>
            <a:off x="11482943" y="4712113"/>
            <a:ext cx="105340" cy="936000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68" name="フローチャート: 処理 67">
            <a:extLst>
              <a:ext uri="{FF2B5EF4-FFF2-40B4-BE49-F238E27FC236}">
                <a16:creationId xmlns:a16="http://schemas.microsoft.com/office/drawing/2014/main" id="{AE0557E8-4AC6-774A-876F-1533E8181D9F}"/>
              </a:ext>
            </a:extLst>
          </p:cNvPr>
          <p:cNvSpPr/>
          <p:nvPr/>
        </p:nvSpPr>
        <p:spPr>
          <a:xfrm>
            <a:off x="11671454" y="4712113"/>
            <a:ext cx="105340" cy="936000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69" name="フローチャート: 処理 68">
            <a:extLst>
              <a:ext uri="{FF2B5EF4-FFF2-40B4-BE49-F238E27FC236}">
                <a16:creationId xmlns:a16="http://schemas.microsoft.com/office/drawing/2014/main" id="{0D9D0110-718F-9C49-8B57-13FA95A0F88C}"/>
              </a:ext>
            </a:extLst>
          </p:cNvPr>
          <p:cNvSpPr/>
          <p:nvPr/>
        </p:nvSpPr>
        <p:spPr>
          <a:xfrm>
            <a:off x="11843926" y="4712113"/>
            <a:ext cx="105340" cy="936000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70" name="フローチャート: 処理 69">
            <a:extLst>
              <a:ext uri="{FF2B5EF4-FFF2-40B4-BE49-F238E27FC236}">
                <a16:creationId xmlns:a16="http://schemas.microsoft.com/office/drawing/2014/main" id="{88FAA195-CD92-2C4C-BE09-615AE2CA8829}"/>
              </a:ext>
            </a:extLst>
          </p:cNvPr>
          <p:cNvSpPr/>
          <p:nvPr/>
        </p:nvSpPr>
        <p:spPr>
          <a:xfrm>
            <a:off x="11992886" y="4712113"/>
            <a:ext cx="105340" cy="936000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0DB18CCA-E6AB-7E49-A618-94B912DA22D9}"/>
              </a:ext>
            </a:extLst>
          </p:cNvPr>
          <p:cNvGrpSpPr/>
          <p:nvPr/>
        </p:nvGrpSpPr>
        <p:grpSpPr>
          <a:xfrm>
            <a:off x="7722296" y="3919330"/>
            <a:ext cx="1156086" cy="737381"/>
            <a:chOff x="3994679" y="2666801"/>
            <a:chExt cx="867065" cy="553036"/>
          </a:xfrm>
        </p:grpSpPr>
        <p:sp>
          <p:nvSpPr>
            <p:cNvPr id="74" name="右中かっこ 73">
              <a:extLst>
                <a:ext uri="{FF2B5EF4-FFF2-40B4-BE49-F238E27FC236}">
                  <a16:creationId xmlns:a16="http://schemas.microsoft.com/office/drawing/2014/main" id="{5144AF7B-6BC3-1A47-9962-8F97EDD94394}"/>
                </a:ext>
              </a:extLst>
            </p:cNvPr>
            <p:cNvSpPr/>
            <p:nvPr/>
          </p:nvSpPr>
          <p:spPr>
            <a:xfrm rot="16200000">
              <a:off x="4316167" y="2816631"/>
              <a:ext cx="224088" cy="582324"/>
            </a:xfrm>
            <a:prstGeom prst="righ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 sz="2400"/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13750200-92EB-7947-AF7F-BD0E06986901}"/>
                </a:ext>
              </a:extLst>
            </p:cNvPr>
            <p:cNvSpPr txBox="1"/>
            <p:nvPr/>
          </p:nvSpPr>
          <p:spPr>
            <a:xfrm>
              <a:off x="3994679" y="2666801"/>
              <a:ext cx="867065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>
                  <a:latin typeface="Myriad Pro" panose="020B0503030403020204" pitchFamily="34" charset="0"/>
                </a:rPr>
                <a:t>Interval</a:t>
              </a:r>
              <a:endParaRPr lang="ja-JP" altLang="en-US" sz="2400">
                <a:latin typeface="Myriad Pro" panose="020B0503030403020204" pitchFamily="34" charset="0"/>
              </a:endParaRPr>
            </a:p>
          </p:txBody>
        </p:sp>
      </p:grpSp>
      <p:pic>
        <p:nvPicPr>
          <p:cNvPr id="76" name="interval.wav" descr="pi.wav">
            <a:hlinkClick r:id="" action="ppaction://media"/>
            <a:extLst>
              <a:ext uri="{FF2B5EF4-FFF2-40B4-BE49-F238E27FC236}">
                <a16:creationId xmlns:a16="http://schemas.microsoft.com/office/drawing/2014/main" id="{CD16A0EF-ECCB-7D46-ADC5-21BDADA7B8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.9525" end="7.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292425" y="5534126"/>
            <a:ext cx="585600" cy="585600"/>
          </a:xfrm>
          <a:prstGeom prst="rect">
            <a:avLst/>
          </a:prstGeom>
        </p:spPr>
      </p:pic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0F0B0AB7-3793-FF4F-AF59-16A69A02E6D1}"/>
              </a:ext>
            </a:extLst>
          </p:cNvPr>
          <p:cNvCxnSpPr>
            <a:cxnSpLocks/>
          </p:cNvCxnSpPr>
          <p:nvPr/>
        </p:nvCxnSpPr>
        <p:spPr>
          <a:xfrm>
            <a:off x="10257512" y="217871"/>
            <a:ext cx="0" cy="13264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環状矢印 80">
            <a:extLst>
              <a:ext uri="{FF2B5EF4-FFF2-40B4-BE49-F238E27FC236}">
                <a16:creationId xmlns:a16="http://schemas.microsoft.com/office/drawing/2014/main" id="{540ABBC3-D589-4D4B-AD99-0334853D9462}"/>
              </a:ext>
            </a:extLst>
          </p:cNvPr>
          <p:cNvSpPr>
            <a:spLocks/>
          </p:cNvSpPr>
          <p:nvPr/>
        </p:nvSpPr>
        <p:spPr>
          <a:xfrm rot="4133876">
            <a:off x="10118497" y="721317"/>
            <a:ext cx="1439474" cy="1450065"/>
          </a:xfrm>
          <a:prstGeom prst="circular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>
              <a:solidFill>
                <a:schemeClr val="tx1"/>
              </a:solidFill>
            </a:endParaRPr>
          </a:p>
        </p:txBody>
      </p:sp>
      <p:sp>
        <p:nvSpPr>
          <p:cNvPr id="82" name="左矢印 81">
            <a:extLst>
              <a:ext uri="{FF2B5EF4-FFF2-40B4-BE49-F238E27FC236}">
                <a16:creationId xmlns:a16="http://schemas.microsoft.com/office/drawing/2014/main" id="{70B82F51-E11C-0D4E-A8AB-D8103972D005}"/>
              </a:ext>
            </a:extLst>
          </p:cNvPr>
          <p:cNvSpPr>
            <a:spLocks/>
          </p:cNvSpPr>
          <p:nvPr/>
        </p:nvSpPr>
        <p:spPr>
          <a:xfrm rot="5400000">
            <a:off x="8617563" y="1595075"/>
            <a:ext cx="3279898" cy="163995"/>
          </a:xfrm>
          <a:prstGeom prst="leftArrow">
            <a:avLst>
              <a:gd name="adj1" fmla="val 50000"/>
              <a:gd name="adj2" fmla="val 162757"/>
            </a:avLst>
          </a:prstGeom>
          <a:gradFill flip="none" rotWithShape="1">
            <a:gsLst>
              <a:gs pos="50000">
                <a:schemeClr val="bg1">
                  <a:alpha val="0"/>
                </a:schemeClr>
              </a:gs>
              <a:gs pos="49000">
                <a:schemeClr val="accent2"/>
              </a:gs>
              <a:gs pos="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pic>
        <p:nvPicPr>
          <p:cNvPr id="83" name="図 82">
            <a:extLst>
              <a:ext uri="{FF2B5EF4-FFF2-40B4-BE49-F238E27FC236}">
                <a16:creationId xmlns:a16="http://schemas.microsoft.com/office/drawing/2014/main" id="{6D9CA26B-BF31-A844-8A1D-36044D5F80EF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9777015" y="1188454"/>
            <a:ext cx="960998" cy="960998"/>
          </a:xfrm>
          <a:prstGeom prst="rect">
            <a:avLst/>
          </a:prstGeom>
        </p:spPr>
      </p:pic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77FB68D2-7673-0C4C-98B7-9B06895339E4}"/>
              </a:ext>
            </a:extLst>
          </p:cNvPr>
          <p:cNvSpPr txBox="1"/>
          <p:nvPr/>
        </p:nvSpPr>
        <p:spPr>
          <a:xfrm>
            <a:off x="5944448" y="5658061"/>
            <a:ext cx="585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Myriad Pro" panose="020B0503030403020204" pitchFamily="34" charset="0"/>
              </a:rPr>
              <a:t>Far</a:t>
            </a:r>
            <a:endParaRPr lang="ja-JP" altLang="en-US" sz="2400">
              <a:latin typeface="Myriad Pro" panose="020B0503030403020204" pitchFamily="34" charset="0"/>
            </a:endParaRP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41265BEA-13E5-C446-8DFD-455B420ECCE3}"/>
              </a:ext>
            </a:extLst>
          </p:cNvPr>
          <p:cNvSpPr txBox="1"/>
          <p:nvPr/>
        </p:nvSpPr>
        <p:spPr>
          <a:xfrm>
            <a:off x="11173086" y="5658061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Myriad Pro" panose="020B0503030403020204" pitchFamily="34" charset="0"/>
              </a:rPr>
              <a:t>Close</a:t>
            </a:r>
            <a:endParaRPr lang="ja-JP" altLang="en-US" sz="2400">
              <a:latin typeface="Myriad Pro" panose="020B0503030403020204" pitchFamily="34" charset="0"/>
            </a:endParaRPr>
          </a:p>
        </p:txBody>
      </p:sp>
      <p:cxnSp>
        <p:nvCxnSpPr>
          <p:cNvPr id="86" name="直線矢印コネクタ 85">
            <a:extLst>
              <a:ext uri="{FF2B5EF4-FFF2-40B4-BE49-F238E27FC236}">
                <a16:creationId xmlns:a16="http://schemas.microsoft.com/office/drawing/2014/main" id="{280B1DC7-A4C2-B944-BD8D-09AD014650AF}"/>
              </a:ext>
            </a:extLst>
          </p:cNvPr>
          <p:cNvCxnSpPr>
            <a:cxnSpLocks/>
          </p:cNvCxnSpPr>
          <p:nvPr/>
        </p:nvCxnSpPr>
        <p:spPr>
          <a:xfrm>
            <a:off x="6572897" y="5871637"/>
            <a:ext cx="4643221" cy="17257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1040789A-DBE7-3343-81E2-1C0AB37E0DFE}"/>
              </a:ext>
            </a:extLst>
          </p:cNvPr>
          <p:cNvSpPr txBox="1"/>
          <p:nvPr/>
        </p:nvSpPr>
        <p:spPr>
          <a:xfrm>
            <a:off x="8455654" y="5640804"/>
            <a:ext cx="99418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latin typeface="Myriad Pro" panose="020B0503030403020204" pitchFamily="34" charset="0"/>
              </a:rPr>
              <a:t>Angle</a:t>
            </a:r>
            <a:endParaRPr lang="ja-JP" altLang="en-US" sz="2400" b="1">
              <a:latin typeface="Myriad Pro" panose="020B0503030403020204" pitchFamily="34" charset="0"/>
            </a:endParaRPr>
          </a:p>
        </p:txBody>
      </p:sp>
      <p:sp>
        <p:nvSpPr>
          <p:cNvPr id="88" name="四角形吹き出し 87">
            <a:extLst>
              <a:ext uri="{FF2B5EF4-FFF2-40B4-BE49-F238E27FC236}">
                <a16:creationId xmlns:a16="http://schemas.microsoft.com/office/drawing/2014/main" id="{E5BED16D-5569-A944-971C-75EBEB8DAE94}"/>
              </a:ext>
            </a:extLst>
          </p:cNvPr>
          <p:cNvSpPr/>
          <p:nvPr/>
        </p:nvSpPr>
        <p:spPr>
          <a:xfrm>
            <a:off x="5946637" y="3958616"/>
            <a:ext cx="776432" cy="465428"/>
          </a:xfrm>
          <a:prstGeom prst="wedgeRectCallout">
            <a:avLst>
              <a:gd name="adj1" fmla="val -34531"/>
              <a:gd name="adj2" fmla="val 107478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b="1" dirty="0">
                <a:solidFill>
                  <a:schemeClr val="tx1"/>
                </a:solidFill>
              </a:rPr>
              <a:t>Pi</a:t>
            </a:r>
            <a:endParaRPr lang="ja-JP" altLang="en-US" sz="2400" b="1">
              <a:solidFill>
                <a:schemeClr val="tx1"/>
              </a:solidFill>
            </a:endParaRPr>
          </a:p>
        </p:txBody>
      </p:sp>
      <p:sp>
        <p:nvSpPr>
          <p:cNvPr id="89" name="四角形吹き出し 88">
            <a:extLst>
              <a:ext uri="{FF2B5EF4-FFF2-40B4-BE49-F238E27FC236}">
                <a16:creationId xmlns:a16="http://schemas.microsoft.com/office/drawing/2014/main" id="{45B8D985-8D48-AD43-A7C6-5BD23A6DFCB5}"/>
              </a:ext>
            </a:extLst>
          </p:cNvPr>
          <p:cNvSpPr/>
          <p:nvPr/>
        </p:nvSpPr>
        <p:spPr>
          <a:xfrm>
            <a:off x="10996248" y="3958616"/>
            <a:ext cx="996637" cy="465428"/>
          </a:xfrm>
          <a:prstGeom prst="wedgeRectCallout">
            <a:avLst>
              <a:gd name="adj1" fmla="val 53979"/>
              <a:gd name="adj2" fmla="val 109789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b="1" dirty="0">
                <a:solidFill>
                  <a:schemeClr val="tx1"/>
                </a:solidFill>
              </a:rPr>
              <a:t>15Hz</a:t>
            </a:r>
            <a:endParaRPr lang="ja-JP" altLang="en-US" sz="2400" b="1">
              <a:solidFill>
                <a:schemeClr val="tx1"/>
              </a:solidFill>
            </a:endParaRPr>
          </a:p>
        </p:txBody>
      </p:sp>
      <p:cxnSp>
        <p:nvCxnSpPr>
          <p:cNvPr id="90" name="直線コネクタ 89">
            <a:extLst>
              <a:ext uri="{FF2B5EF4-FFF2-40B4-BE49-F238E27FC236}">
                <a16:creationId xmlns:a16="http://schemas.microsoft.com/office/drawing/2014/main" id="{C0C561EA-7E6D-AE4E-BC5A-7D7352BC99E0}"/>
              </a:ext>
            </a:extLst>
          </p:cNvPr>
          <p:cNvCxnSpPr>
            <a:cxnSpLocks/>
          </p:cNvCxnSpPr>
          <p:nvPr/>
        </p:nvCxnSpPr>
        <p:spPr>
          <a:xfrm rot="7200000">
            <a:off x="10906128" y="1249540"/>
            <a:ext cx="0" cy="1497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図 90">
            <a:extLst>
              <a:ext uri="{FF2B5EF4-FFF2-40B4-BE49-F238E27FC236}">
                <a16:creationId xmlns:a16="http://schemas.microsoft.com/office/drawing/2014/main" id="{3CDBF625-B467-734D-896B-B7B4D26D7619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1255069" y="2099835"/>
            <a:ext cx="838036" cy="80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0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6" dur="9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8" dur="9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5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5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5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5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5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5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5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7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5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5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5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82" grpId="0" animBg="1"/>
      <p:bldP spid="88" grpId="0" animBg="1"/>
      <p:bldP spid="8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100B94-5EC4-AA4A-8153-693F5E777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>
                <a:latin typeface="+mj-lt"/>
              </a:rPr>
              <a:t>Difficulty for people with visual impairment</a:t>
            </a:r>
            <a:endParaRPr lang="ja-JP" altLang="en-US">
              <a:latin typeface="+mj-lt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15664FA-F3E9-B746-B05E-2A645A1C1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78" y="3912394"/>
            <a:ext cx="3011647" cy="242437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2D54EE6-FEEB-FE4A-9D2C-9F9F5319D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862" y="3006274"/>
            <a:ext cx="3015996" cy="3015996"/>
          </a:xfrm>
          <a:prstGeom prst="rect">
            <a:avLst/>
          </a:prstGeom>
        </p:spPr>
      </p:pic>
      <p:sp>
        <p:nvSpPr>
          <p:cNvPr id="12" name="角丸四角形吹き出し 11">
            <a:extLst>
              <a:ext uri="{FF2B5EF4-FFF2-40B4-BE49-F238E27FC236}">
                <a16:creationId xmlns:a16="http://schemas.microsoft.com/office/drawing/2014/main" id="{CE97EA6E-6F3E-844F-BA6B-FCE87E6EFC2E}"/>
              </a:ext>
            </a:extLst>
          </p:cNvPr>
          <p:cNvSpPr/>
          <p:nvPr/>
        </p:nvSpPr>
        <p:spPr>
          <a:xfrm>
            <a:off x="6541684" y="2660805"/>
            <a:ext cx="3438180" cy="1463783"/>
          </a:xfrm>
          <a:prstGeom prst="wedgeRoundRectCallout">
            <a:avLst>
              <a:gd name="adj1" fmla="val -62884"/>
              <a:gd name="adj2" fmla="val 32246"/>
              <a:gd name="adj3" fmla="val 16667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/>
              <a:t>I want to drink tea, but which one is?</a:t>
            </a:r>
            <a:endParaRPr kumimoji="1" lang="ja-JP" altLang="en-US" sz="2800"/>
          </a:p>
        </p:txBody>
      </p:sp>
      <p:pic>
        <p:nvPicPr>
          <p:cNvPr id="19" name="図 18" descr="食品, フロント, テーブル, 座る が含まれている画像&#10;&#10;自動的に生成された説明">
            <a:extLst>
              <a:ext uri="{FF2B5EF4-FFF2-40B4-BE49-F238E27FC236}">
                <a16:creationId xmlns:a16="http://schemas.microsoft.com/office/drawing/2014/main" id="{701BD263-FD0B-3B48-B312-9FD9D752F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075" y="2391779"/>
            <a:ext cx="788918" cy="2001837"/>
          </a:xfrm>
          <a:prstGeom prst="rect">
            <a:avLst/>
          </a:prstGeom>
        </p:spPr>
      </p:pic>
      <p:pic>
        <p:nvPicPr>
          <p:cNvPr id="21" name="図 20" descr="食品 が含まれている画像&#10;&#10;自動的に生成された説明">
            <a:extLst>
              <a:ext uri="{FF2B5EF4-FFF2-40B4-BE49-F238E27FC236}">
                <a16:creationId xmlns:a16="http://schemas.microsoft.com/office/drawing/2014/main" id="{4BCA73DE-A6E3-7F4E-8C8E-45B6D65B1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7015" y="2663996"/>
            <a:ext cx="791021" cy="2001837"/>
          </a:xfrm>
          <a:prstGeom prst="rect">
            <a:avLst/>
          </a:prstGeom>
        </p:spPr>
      </p:pic>
      <p:pic>
        <p:nvPicPr>
          <p:cNvPr id="22" name="図 21" descr="文字が書かれている&#10;&#10;自動的に生成された説明">
            <a:extLst>
              <a:ext uri="{FF2B5EF4-FFF2-40B4-BE49-F238E27FC236}">
                <a16:creationId xmlns:a16="http://schemas.microsoft.com/office/drawing/2014/main" id="{49A937EB-C742-2E45-B10E-BD350D9FFB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598" y="2663996"/>
            <a:ext cx="788918" cy="2001837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AD66F1A-DB21-D540-A08B-572848B2FF30}"/>
              </a:ext>
            </a:extLst>
          </p:cNvPr>
          <p:cNvSpPr/>
          <p:nvPr/>
        </p:nvSpPr>
        <p:spPr>
          <a:xfrm>
            <a:off x="3778446" y="5365923"/>
            <a:ext cx="2520691" cy="813597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Person with</a:t>
            </a:r>
            <a:br>
              <a:rPr lang="en-US" altLang="ja-JP" sz="2400" dirty="0"/>
            </a:br>
            <a:r>
              <a:rPr lang="en-US" altLang="ja-JP" sz="2400" dirty="0"/>
              <a:t>visual impairment</a:t>
            </a:r>
          </a:p>
        </p:txBody>
      </p:sp>
      <p:sp>
        <p:nvSpPr>
          <p:cNvPr id="37" name="角丸四角形吹き出し 36">
            <a:extLst>
              <a:ext uri="{FF2B5EF4-FFF2-40B4-BE49-F238E27FC236}">
                <a16:creationId xmlns:a16="http://schemas.microsoft.com/office/drawing/2014/main" id="{D45BF081-9D75-2246-8F53-59A345DC15BD}"/>
              </a:ext>
            </a:extLst>
          </p:cNvPr>
          <p:cNvSpPr/>
          <p:nvPr/>
        </p:nvSpPr>
        <p:spPr>
          <a:xfrm>
            <a:off x="302139" y="1400992"/>
            <a:ext cx="11587722" cy="887549"/>
          </a:xfrm>
          <a:prstGeom prst="wedgeRoundRectCallout">
            <a:avLst>
              <a:gd name="adj1" fmla="val -20833"/>
              <a:gd name="adj2" fmla="val 29955"/>
              <a:gd name="adj3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/>
              <a:t>People with visual impairment have a limited access to visual information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B5F5828-D3E4-434A-9276-BF81C08D0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0E60-DFED-7246-9C0D-66AB15511175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2526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1C07BA6-E2A2-CD4C-B62D-044606F0C6C4}"/>
              </a:ext>
            </a:extLst>
          </p:cNvPr>
          <p:cNvSpPr/>
          <p:nvPr/>
        </p:nvSpPr>
        <p:spPr>
          <a:xfrm>
            <a:off x="83957" y="2893808"/>
            <a:ext cx="6908514" cy="18008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0393437-CFC1-9B47-8EE0-081D86ECD4F1}"/>
              </a:ext>
            </a:extLst>
          </p:cNvPr>
          <p:cNvSpPr/>
          <p:nvPr/>
        </p:nvSpPr>
        <p:spPr>
          <a:xfrm>
            <a:off x="83958" y="1722862"/>
            <a:ext cx="5645727" cy="7406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3785D25-D848-9F44-B92C-72FD171B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latin typeface="+mj-lt"/>
                <a:ea typeface="Yu Gothic Medium" panose="020B0400000000000000" pitchFamily="34" charset="-128"/>
              </a:rPr>
              <a:t>AM - Existing Rotation Navigation</a:t>
            </a:r>
            <a:endParaRPr lang="ja-JP" altLang="en-US" dirty="0">
              <a:latin typeface="+mj-lt"/>
              <a:ea typeface="Yu Gothic Medium" panose="020B0400000000000000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3C1DB9-FB3D-DA4B-94DD-3A3133DB8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90" y="1825625"/>
            <a:ext cx="10515600" cy="4351338"/>
          </a:xfrm>
        </p:spPr>
        <p:txBody>
          <a:bodyPr>
            <a:noAutofit/>
          </a:bodyPr>
          <a:lstStyle/>
          <a:p>
            <a:pPr marL="609585" indent="-609585">
              <a:buFont typeface="+mj-lt"/>
              <a:buAutoNum type="romanUcPeriod"/>
            </a:pPr>
            <a:r>
              <a:rPr lang="en-US" altLang="ja-JP" sz="3200" dirty="0">
                <a:latin typeface="+mn-lt"/>
                <a:ea typeface="Yu Gothic" panose="020B0400000000000000" pitchFamily="34" charset="-128"/>
              </a:rPr>
              <a:t>Ping</a:t>
            </a:r>
          </a:p>
          <a:p>
            <a:pPr marL="609585" indent="-609585">
              <a:buFont typeface="+mj-lt"/>
              <a:buAutoNum type="romanUcPeriod"/>
            </a:pPr>
            <a:endParaRPr lang="en-US" altLang="ja-JP" sz="3200" dirty="0">
              <a:latin typeface="+mn-lt"/>
              <a:ea typeface="Yu Gothic" panose="020B0400000000000000" pitchFamily="34" charset="-128"/>
            </a:endParaRPr>
          </a:p>
          <a:p>
            <a:pPr marL="609585" indent="-609585">
              <a:buFont typeface="+mj-lt"/>
              <a:buAutoNum type="romanUcPeriod"/>
            </a:pPr>
            <a:r>
              <a:rPr lang="en-US" altLang="ja-JP" sz="3200" dirty="0">
                <a:latin typeface="+mn-lt"/>
                <a:ea typeface="Yu Gothic" panose="020B0400000000000000" pitchFamily="34" charset="-128"/>
              </a:rPr>
              <a:t>Intermittent sound (IS)</a:t>
            </a:r>
          </a:p>
          <a:p>
            <a:pPr marL="609585" indent="-609585">
              <a:buFont typeface="+mj-lt"/>
              <a:buAutoNum type="romanUcPeriod"/>
            </a:pPr>
            <a:r>
              <a:rPr lang="en-US" altLang="ja-JP" sz="4000" dirty="0">
                <a:solidFill>
                  <a:schemeClr val="accent2"/>
                </a:solidFill>
                <a:latin typeface="+mn-lt"/>
                <a:ea typeface="Yu Gothic" panose="020B0400000000000000" pitchFamily="34" charset="-128"/>
              </a:rPr>
              <a:t>Amplitude modulation (AM)</a:t>
            </a:r>
          </a:p>
          <a:p>
            <a:pPr marL="609585" indent="-609585">
              <a:buFont typeface="+mj-lt"/>
              <a:buAutoNum type="romanUcPeriod"/>
            </a:pPr>
            <a:r>
              <a:rPr lang="en-US" altLang="ja-JP" sz="3200" dirty="0">
                <a:latin typeface="+mn-lt"/>
                <a:ea typeface="Yu Gothic" panose="020B0400000000000000" pitchFamily="34" charset="-128"/>
              </a:rPr>
              <a:t>Musical scale (MS)</a:t>
            </a:r>
          </a:p>
          <a:p>
            <a:pPr marL="609585" indent="-609585">
              <a:buFont typeface="+mj-lt"/>
              <a:buAutoNum type="romanUcPeriod"/>
            </a:pPr>
            <a:endParaRPr lang="en-US" altLang="ja-JP" sz="3200" dirty="0">
              <a:latin typeface="+mn-lt"/>
              <a:ea typeface="Yu Gothic" panose="020B0400000000000000" pitchFamily="34" charset="-128"/>
            </a:endParaRPr>
          </a:p>
          <a:p>
            <a:pPr marL="609585" indent="-609585">
              <a:buFont typeface="+mj-lt"/>
              <a:buAutoNum type="romanUcPeriod"/>
            </a:pPr>
            <a:endParaRPr lang="en-US" altLang="ja-JP" sz="3200" dirty="0">
              <a:latin typeface="+mn-lt"/>
              <a:ea typeface="Yu Gothic" panose="020B0400000000000000" pitchFamily="34" charset="-128"/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187BB270-AA6B-484B-ADD8-8AC764C9A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1" name="角丸四角形吹き出し 70">
            <a:extLst>
              <a:ext uri="{FF2B5EF4-FFF2-40B4-BE49-F238E27FC236}">
                <a16:creationId xmlns:a16="http://schemas.microsoft.com/office/drawing/2014/main" id="{857EEC3A-5106-704B-9B60-0CF20928B34D}"/>
              </a:ext>
            </a:extLst>
          </p:cNvPr>
          <p:cNvSpPr/>
          <p:nvPr/>
        </p:nvSpPr>
        <p:spPr>
          <a:xfrm>
            <a:off x="6188304" y="1219107"/>
            <a:ext cx="5876706" cy="1574135"/>
          </a:xfrm>
          <a:prstGeom prst="wedgeRoundRectCallout">
            <a:avLst>
              <a:gd name="adj1" fmla="val -39712"/>
              <a:gd name="adj2" fmla="val 97927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dirty="0"/>
              <a:t>A 440 Hz sinusoid is modulated by a sub-audio sinusoid from 1 to 15 Hz</a:t>
            </a:r>
          </a:p>
        </p:txBody>
      </p:sp>
    </p:spTree>
    <p:extLst>
      <p:ext uri="{BB962C8B-B14F-4D97-AF65-F5344CB8AC3E}">
        <p14:creationId xmlns:p14="http://schemas.microsoft.com/office/powerpoint/2010/main" val="1626228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1C07BA6-E2A2-CD4C-B62D-044606F0C6C4}"/>
              </a:ext>
            </a:extLst>
          </p:cNvPr>
          <p:cNvSpPr/>
          <p:nvPr/>
        </p:nvSpPr>
        <p:spPr>
          <a:xfrm>
            <a:off x="83957" y="2893808"/>
            <a:ext cx="5645727" cy="18008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0393437-CFC1-9B47-8EE0-081D86ECD4F1}"/>
              </a:ext>
            </a:extLst>
          </p:cNvPr>
          <p:cNvSpPr/>
          <p:nvPr/>
        </p:nvSpPr>
        <p:spPr>
          <a:xfrm>
            <a:off x="83958" y="1722862"/>
            <a:ext cx="5645727" cy="7406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3785D25-D848-9F44-B92C-72FD171B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4000" dirty="0">
                <a:latin typeface="+mj-lt"/>
                <a:ea typeface="Yu Gothic Medium" panose="020B0400000000000000" pitchFamily="34" charset="-128"/>
              </a:rPr>
              <a:t>MS - Existing Rotation Navigation</a:t>
            </a:r>
            <a:endParaRPr lang="ja-JP" altLang="en-US" sz="4000" dirty="0">
              <a:latin typeface="+mj-lt"/>
              <a:ea typeface="Yu Gothic Medium" panose="020B0400000000000000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3C1DB9-FB3D-DA4B-94DD-3A3133DB8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90" y="1825625"/>
            <a:ext cx="10515600" cy="4351338"/>
          </a:xfrm>
        </p:spPr>
        <p:txBody>
          <a:bodyPr>
            <a:noAutofit/>
          </a:bodyPr>
          <a:lstStyle/>
          <a:p>
            <a:pPr marL="609585" indent="-609585">
              <a:buFont typeface="+mj-lt"/>
              <a:buAutoNum type="romanUcPeriod"/>
            </a:pPr>
            <a:r>
              <a:rPr lang="en-US" altLang="ja-JP" sz="3200" dirty="0">
                <a:latin typeface="+mn-lt"/>
                <a:ea typeface="Yu Gothic" panose="020B0400000000000000" pitchFamily="34" charset="-128"/>
              </a:rPr>
              <a:t>Ping</a:t>
            </a:r>
          </a:p>
          <a:p>
            <a:pPr marL="609585" indent="-609585">
              <a:buFont typeface="+mj-lt"/>
              <a:buAutoNum type="romanUcPeriod"/>
            </a:pPr>
            <a:endParaRPr lang="en-US" altLang="ja-JP" sz="3200" dirty="0">
              <a:latin typeface="+mn-lt"/>
              <a:ea typeface="Yu Gothic" panose="020B0400000000000000" pitchFamily="34" charset="-128"/>
            </a:endParaRPr>
          </a:p>
          <a:p>
            <a:pPr marL="609585" indent="-609585">
              <a:buFont typeface="+mj-lt"/>
              <a:buAutoNum type="romanUcPeriod"/>
            </a:pPr>
            <a:r>
              <a:rPr lang="en-US" altLang="ja-JP" sz="3200" dirty="0">
                <a:latin typeface="+mn-lt"/>
                <a:ea typeface="Yu Gothic" panose="020B0400000000000000" pitchFamily="34" charset="-128"/>
              </a:rPr>
              <a:t>Intermittent sound (IS)</a:t>
            </a:r>
          </a:p>
          <a:p>
            <a:pPr marL="609585" indent="-609585">
              <a:buFont typeface="+mj-lt"/>
              <a:buAutoNum type="romanUcPeriod"/>
            </a:pPr>
            <a:r>
              <a:rPr lang="en-US" altLang="ja-JP" sz="3200" dirty="0">
                <a:latin typeface="+mn-lt"/>
                <a:ea typeface="Yu Gothic" panose="020B0400000000000000" pitchFamily="34" charset="-128"/>
              </a:rPr>
              <a:t>Amplitude modulation (AM)</a:t>
            </a:r>
          </a:p>
          <a:p>
            <a:pPr marL="609585" indent="-609585">
              <a:buFont typeface="+mj-lt"/>
              <a:buAutoNum type="romanUcPeriod"/>
            </a:pPr>
            <a:r>
              <a:rPr lang="en-US" altLang="ja-JP" sz="4000" dirty="0">
                <a:solidFill>
                  <a:schemeClr val="accent2"/>
                </a:solidFill>
                <a:latin typeface="+mn-lt"/>
                <a:ea typeface="Yu Gothic" panose="020B0400000000000000" pitchFamily="34" charset="-128"/>
              </a:rPr>
              <a:t>Musical scale (MS)</a:t>
            </a:r>
          </a:p>
          <a:p>
            <a:pPr marL="609585" indent="-609585">
              <a:buFont typeface="+mj-lt"/>
              <a:buAutoNum type="romanUcPeriod"/>
            </a:pPr>
            <a:endParaRPr lang="en-US" altLang="ja-JP" sz="3200" dirty="0">
              <a:latin typeface="+mn-lt"/>
              <a:ea typeface="Yu Gothic" panose="020B0400000000000000" pitchFamily="34" charset="-128"/>
            </a:endParaRPr>
          </a:p>
          <a:p>
            <a:pPr marL="609585" indent="-609585">
              <a:buFont typeface="+mj-lt"/>
              <a:buAutoNum type="romanUcPeriod"/>
            </a:pPr>
            <a:endParaRPr lang="en-US" altLang="ja-JP" sz="3200" dirty="0">
              <a:latin typeface="+mn-lt"/>
              <a:ea typeface="Yu Gothic" panose="020B0400000000000000" pitchFamily="34" charset="-128"/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187BB270-AA6B-484B-ADD8-8AC764C9A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4F98EA89-87F8-B04C-A945-CFA4F75E0176}"/>
              </a:ext>
            </a:extLst>
          </p:cNvPr>
          <p:cNvSpPr/>
          <p:nvPr/>
        </p:nvSpPr>
        <p:spPr>
          <a:xfrm>
            <a:off x="8876397" y="0"/>
            <a:ext cx="3315603" cy="331702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931A16A4-2F22-164D-96D0-E9026A44ABB5}"/>
              </a:ext>
            </a:extLst>
          </p:cNvPr>
          <p:cNvCxnSpPr>
            <a:cxnSpLocks/>
          </p:cNvCxnSpPr>
          <p:nvPr/>
        </p:nvCxnSpPr>
        <p:spPr>
          <a:xfrm>
            <a:off x="10149932" y="336205"/>
            <a:ext cx="0" cy="13264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5736EF4F-0740-5C4E-92E2-B7CCA1640687}"/>
              </a:ext>
            </a:extLst>
          </p:cNvPr>
          <p:cNvCxnSpPr>
            <a:cxnSpLocks/>
          </p:cNvCxnSpPr>
          <p:nvPr/>
        </p:nvCxnSpPr>
        <p:spPr>
          <a:xfrm rot="7200000">
            <a:off x="10798548" y="1518829"/>
            <a:ext cx="0" cy="1497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図 49">
            <a:extLst>
              <a:ext uri="{FF2B5EF4-FFF2-40B4-BE49-F238E27FC236}">
                <a16:creationId xmlns:a16="http://schemas.microsoft.com/office/drawing/2014/main" id="{B81E33FE-89EA-2B4B-999F-9A7ECE0A9674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1147489" y="2369124"/>
            <a:ext cx="838036" cy="800324"/>
          </a:xfrm>
          <a:prstGeom prst="rect">
            <a:avLst/>
          </a:prstGeom>
        </p:spPr>
      </p:pic>
      <p:sp>
        <p:nvSpPr>
          <p:cNvPr id="51" name="環状矢印 50">
            <a:extLst>
              <a:ext uri="{FF2B5EF4-FFF2-40B4-BE49-F238E27FC236}">
                <a16:creationId xmlns:a16="http://schemas.microsoft.com/office/drawing/2014/main" id="{6F30517C-1173-5440-B3B2-4C86D2B2CF45}"/>
              </a:ext>
            </a:extLst>
          </p:cNvPr>
          <p:cNvSpPr>
            <a:spLocks/>
          </p:cNvSpPr>
          <p:nvPr/>
        </p:nvSpPr>
        <p:spPr>
          <a:xfrm rot="4133876">
            <a:off x="10010917" y="957989"/>
            <a:ext cx="1439474" cy="1450065"/>
          </a:xfrm>
          <a:prstGeom prst="circular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>
              <a:solidFill>
                <a:schemeClr val="tx1"/>
              </a:solidFill>
            </a:endParaRPr>
          </a:p>
        </p:txBody>
      </p:sp>
      <p:sp>
        <p:nvSpPr>
          <p:cNvPr id="52" name="左矢印 51">
            <a:extLst>
              <a:ext uri="{FF2B5EF4-FFF2-40B4-BE49-F238E27FC236}">
                <a16:creationId xmlns:a16="http://schemas.microsoft.com/office/drawing/2014/main" id="{B6FC1B20-DFCD-BD49-A7E8-A19BF3CD1052}"/>
              </a:ext>
            </a:extLst>
          </p:cNvPr>
          <p:cNvSpPr>
            <a:spLocks/>
          </p:cNvSpPr>
          <p:nvPr/>
        </p:nvSpPr>
        <p:spPr>
          <a:xfrm rot="5400000">
            <a:off x="8509983" y="1831747"/>
            <a:ext cx="3279898" cy="163995"/>
          </a:xfrm>
          <a:prstGeom prst="leftArrow">
            <a:avLst>
              <a:gd name="adj1" fmla="val 50000"/>
              <a:gd name="adj2" fmla="val 162757"/>
            </a:avLst>
          </a:prstGeom>
          <a:gradFill flip="none" rotWithShape="1">
            <a:gsLst>
              <a:gs pos="50000">
                <a:schemeClr val="bg1">
                  <a:alpha val="0"/>
                </a:schemeClr>
              </a:gs>
              <a:gs pos="49000">
                <a:schemeClr val="accent2"/>
              </a:gs>
              <a:gs pos="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pic>
        <p:nvPicPr>
          <p:cNvPr id="17" name="doremi" descr="doremi">
            <a:hlinkClick r:id="" action="ppaction://media"/>
            <a:extLst>
              <a:ext uri="{FF2B5EF4-FFF2-40B4-BE49-F238E27FC236}">
                <a16:creationId xmlns:a16="http://schemas.microsoft.com/office/drawing/2014/main" id="{AE63E23D-1ABE-FC4F-965D-910E10D58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957" y="5310027"/>
            <a:ext cx="812800" cy="812800"/>
          </a:xfrm>
          <a:prstGeom prst="rect">
            <a:avLst/>
          </a:prstGeom>
        </p:spPr>
      </p:pic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8BAF2985-D1BE-C748-8FA4-B3B8164B31B8}"/>
              </a:ext>
            </a:extLst>
          </p:cNvPr>
          <p:cNvCxnSpPr>
            <a:cxnSpLocks/>
          </p:cNvCxnSpPr>
          <p:nvPr/>
        </p:nvCxnSpPr>
        <p:spPr>
          <a:xfrm rot="6300000">
            <a:off x="10873369" y="1335019"/>
            <a:ext cx="0" cy="1497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90764F48-258F-E644-9B35-EE4486004E70}"/>
              </a:ext>
            </a:extLst>
          </p:cNvPr>
          <p:cNvCxnSpPr>
            <a:cxnSpLocks/>
          </p:cNvCxnSpPr>
          <p:nvPr/>
        </p:nvCxnSpPr>
        <p:spPr>
          <a:xfrm rot="5400000">
            <a:off x="10898889" y="1129203"/>
            <a:ext cx="0" cy="1497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1155465E-C60B-1847-B8DF-9DC411DF50B5}"/>
              </a:ext>
            </a:extLst>
          </p:cNvPr>
          <p:cNvCxnSpPr>
            <a:cxnSpLocks/>
          </p:cNvCxnSpPr>
          <p:nvPr/>
        </p:nvCxnSpPr>
        <p:spPr>
          <a:xfrm rot="4500000">
            <a:off x="10901757" y="947907"/>
            <a:ext cx="0" cy="1497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BA828EEA-6655-D845-9FBE-774A94E0AF81}"/>
              </a:ext>
            </a:extLst>
          </p:cNvPr>
          <p:cNvCxnSpPr>
            <a:cxnSpLocks/>
          </p:cNvCxnSpPr>
          <p:nvPr/>
        </p:nvCxnSpPr>
        <p:spPr>
          <a:xfrm rot="3600000">
            <a:off x="10806717" y="766696"/>
            <a:ext cx="0" cy="1497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20B85DEE-E612-EB47-9403-40B1618629B5}"/>
              </a:ext>
            </a:extLst>
          </p:cNvPr>
          <p:cNvCxnSpPr>
            <a:cxnSpLocks/>
          </p:cNvCxnSpPr>
          <p:nvPr/>
        </p:nvCxnSpPr>
        <p:spPr>
          <a:xfrm rot="2700000">
            <a:off x="10699745" y="607865"/>
            <a:ext cx="0" cy="1497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6E82F997-1554-5E47-868E-660AE5EEBBC5}"/>
              </a:ext>
            </a:extLst>
          </p:cNvPr>
          <p:cNvCxnSpPr>
            <a:cxnSpLocks/>
          </p:cNvCxnSpPr>
          <p:nvPr/>
        </p:nvCxnSpPr>
        <p:spPr>
          <a:xfrm rot="1800000">
            <a:off x="10565312" y="480586"/>
            <a:ext cx="0" cy="1497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227FACD3-4BF0-4348-8E76-7400BE17ACF8}"/>
              </a:ext>
            </a:extLst>
          </p:cNvPr>
          <p:cNvCxnSpPr>
            <a:cxnSpLocks/>
          </p:cNvCxnSpPr>
          <p:nvPr/>
        </p:nvCxnSpPr>
        <p:spPr>
          <a:xfrm rot="900000">
            <a:off x="10384222" y="397854"/>
            <a:ext cx="0" cy="1497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EC014606-C799-CE4D-BD7B-DCCFE9DCC12E}"/>
              </a:ext>
            </a:extLst>
          </p:cNvPr>
          <p:cNvSpPr txBox="1"/>
          <p:nvPr/>
        </p:nvSpPr>
        <p:spPr>
          <a:xfrm>
            <a:off x="9879017" y="-28724"/>
            <a:ext cx="558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Do</a:t>
            </a:r>
            <a:endParaRPr kumimoji="1" lang="ja-JP" altLang="en-US" sz="2400"/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5D1B40A6-2E9F-434C-9A94-62FE15ED63B4}"/>
              </a:ext>
            </a:extLst>
          </p:cNvPr>
          <p:cNvSpPr txBox="1"/>
          <p:nvPr/>
        </p:nvSpPr>
        <p:spPr>
          <a:xfrm>
            <a:off x="10344021" y="31615"/>
            <a:ext cx="503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Re</a:t>
            </a:r>
            <a:endParaRPr kumimoji="1" lang="ja-JP" altLang="en-US" sz="2400"/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54F859BF-1401-AD49-B103-8C2F5261C27C}"/>
              </a:ext>
            </a:extLst>
          </p:cNvPr>
          <p:cNvSpPr txBox="1"/>
          <p:nvPr/>
        </p:nvSpPr>
        <p:spPr>
          <a:xfrm>
            <a:off x="10730654" y="195617"/>
            <a:ext cx="503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Mi</a:t>
            </a:r>
            <a:endParaRPr kumimoji="1" lang="ja-JP" altLang="en-US" sz="2400"/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39A93718-CB81-8041-8280-FA6040379D8D}"/>
              </a:ext>
            </a:extLst>
          </p:cNvPr>
          <p:cNvSpPr txBox="1"/>
          <p:nvPr/>
        </p:nvSpPr>
        <p:spPr>
          <a:xfrm>
            <a:off x="11091092" y="430919"/>
            <a:ext cx="484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Fa</a:t>
            </a:r>
            <a:endParaRPr kumimoji="1" lang="ja-JP" altLang="en-US" sz="2400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82C4FF36-73AC-994B-9256-722CF98FB242}"/>
              </a:ext>
            </a:extLst>
          </p:cNvPr>
          <p:cNvSpPr txBox="1"/>
          <p:nvPr/>
        </p:nvSpPr>
        <p:spPr>
          <a:xfrm>
            <a:off x="11383736" y="817089"/>
            <a:ext cx="505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So</a:t>
            </a:r>
            <a:endParaRPr kumimoji="1" lang="ja-JP" altLang="en-US" sz="2400"/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B22DA1C9-A2C9-0A40-8AF5-DBD58097DF31}"/>
              </a:ext>
            </a:extLst>
          </p:cNvPr>
          <p:cNvSpPr txBox="1"/>
          <p:nvPr/>
        </p:nvSpPr>
        <p:spPr>
          <a:xfrm>
            <a:off x="11608886" y="1263911"/>
            <a:ext cx="479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La</a:t>
            </a:r>
            <a:endParaRPr kumimoji="1" lang="ja-JP" altLang="en-US" sz="2400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84FE2AE3-DE92-4B4A-B2FE-88A6CD4C709E}"/>
              </a:ext>
            </a:extLst>
          </p:cNvPr>
          <p:cNvSpPr txBox="1"/>
          <p:nvPr/>
        </p:nvSpPr>
        <p:spPr>
          <a:xfrm>
            <a:off x="11663606" y="1655584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Si</a:t>
            </a:r>
            <a:endParaRPr kumimoji="1" lang="ja-JP" altLang="en-US" sz="2400"/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43836E75-7999-1347-88AB-1FFE915CE58B}"/>
              </a:ext>
            </a:extLst>
          </p:cNvPr>
          <p:cNvSpPr txBox="1"/>
          <p:nvPr/>
        </p:nvSpPr>
        <p:spPr>
          <a:xfrm>
            <a:off x="11636369" y="2035525"/>
            <a:ext cx="558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Do</a:t>
            </a:r>
            <a:endParaRPr kumimoji="1" lang="ja-JP" altLang="en-US" sz="2400"/>
          </a:p>
        </p:txBody>
      </p:sp>
      <p:pic>
        <p:nvPicPr>
          <p:cNvPr id="53" name="図 52">
            <a:extLst>
              <a:ext uri="{FF2B5EF4-FFF2-40B4-BE49-F238E27FC236}">
                <a16:creationId xmlns:a16="http://schemas.microsoft.com/office/drawing/2014/main" id="{B5A4C1BB-BB3C-EF44-9BC7-3C0DCCD126BB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9699967" y="1408126"/>
            <a:ext cx="960998" cy="960998"/>
          </a:xfrm>
          <a:prstGeom prst="rect">
            <a:avLst/>
          </a:prstGeom>
        </p:spPr>
      </p:pic>
      <p:sp>
        <p:nvSpPr>
          <p:cNvPr id="4" name="角丸四角形吹き出し 3">
            <a:extLst>
              <a:ext uri="{FF2B5EF4-FFF2-40B4-BE49-F238E27FC236}">
                <a16:creationId xmlns:a16="http://schemas.microsoft.com/office/drawing/2014/main" id="{A77A679D-8759-B145-8B8E-A62CFF6DFE10}"/>
              </a:ext>
            </a:extLst>
          </p:cNvPr>
          <p:cNvSpPr/>
          <p:nvPr/>
        </p:nvSpPr>
        <p:spPr>
          <a:xfrm>
            <a:off x="7584141" y="3581766"/>
            <a:ext cx="4401384" cy="1258645"/>
          </a:xfrm>
          <a:prstGeom prst="wedgeRoundRectCallout">
            <a:avLst>
              <a:gd name="adj1" fmla="val 22429"/>
              <a:gd name="adj2" fmla="val -141773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dirty="0"/>
              <a:t>The angle is subdivided into 8 circular sectors</a:t>
            </a:r>
          </a:p>
        </p:txBody>
      </p:sp>
    </p:spTree>
    <p:extLst>
      <p:ext uri="{BB962C8B-B14F-4D97-AF65-F5344CB8AC3E}">
        <p14:creationId xmlns:p14="http://schemas.microsoft.com/office/powerpoint/2010/main" val="76772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Rot by="7200000">
                                      <p:cBhvr>
                                        <p:cTn id="6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7200000">
                                      <p:cBhvr>
                                        <p:cTn id="8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6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785D25-D848-9F44-B92C-72FD171B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latin typeface="+mj-lt"/>
                <a:ea typeface="Yu Gothic Medium" panose="020B0400000000000000" pitchFamily="34" charset="-128"/>
              </a:rPr>
              <a:t>Existing Rotation Navigation</a:t>
            </a:r>
            <a:endParaRPr lang="ja-JP" altLang="en-US" dirty="0">
              <a:latin typeface="+mj-lt"/>
              <a:ea typeface="Yu Gothic Medium" panose="020B0400000000000000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3C1DB9-FB3D-DA4B-94DD-3A3133DB8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3200" dirty="0" err="1">
                <a:latin typeface="+mn-lt"/>
                <a:ea typeface="Yu Gothic" panose="020B0400000000000000" pitchFamily="34" charset="-128"/>
              </a:rPr>
              <a:t>Ahmetovic</a:t>
            </a:r>
            <a:r>
              <a:rPr lang="en-US" altLang="ja-JP" sz="3200" dirty="0">
                <a:latin typeface="+mn-lt"/>
                <a:ea typeface="Yu Gothic" panose="020B0400000000000000" pitchFamily="34" charset="-128"/>
              </a:rPr>
              <a:t>+ (</a:t>
            </a:r>
            <a:r>
              <a:rPr lang="en-US" altLang="ja-JP" sz="3200" dirty="0" err="1">
                <a:latin typeface="+mn-lt"/>
                <a:ea typeface="Yu Gothic" panose="020B0400000000000000" pitchFamily="34" charset="-128"/>
              </a:rPr>
              <a:t>Percom</a:t>
            </a:r>
            <a:r>
              <a:rPr lang="en-US" altLang="ja-JP" sz="3200" dirty="0">
                <a:latin typeface="+mn-lt"/>
                <a:ea typeface="Yu Gothic" panose="020B0400000000000000" pitchFamily="34" charset="-128"/>
              </a:rPr>
              <a:t> 2019) examine 1 + 3 sound navigation methods in the context of turn-by-turn navigation</a:t>
            </a:r>
          </a:p>
          <a:p>
            <a:pPr marL="609585" indent="-609585">
              <a:buFont typeface="+mj-lt"/>
              <a:buAutoNum type="romanUcPeriod"/>
            </a:pPr>
            <a:endParaRPr lang="en-US" altLang="ja-JP" sz="3200" dirty="0">
              <a:latin typeface="+mn-lt"/>
              <a:ea typeface="Yu Gothic" panose="020B0400000000000000" pitchFamily="34" charset="-128"/>
            </a:endParaRPr>
          </a:p>
          <a:p>
            <a:pPr marL="609585" indent="-609585">
              <a:buFont typeface="+mj-lt"/>
              <a:buAutoNum type="romanUcPeriod"/>
            </a:pPr>
            <a:endParaRPr lang="en-US" altLang="ja-JP" sz="3200" dirty="0">
              <a:latin typeface="+mn-lt"/>
              <a:ea typeface="Yu Gothic" panose="020B0400000000000000" pitchFamily="34" charset="-128"/>
            </a:endParaRPr>
          </a:p>
          <a:p>
            <a:pPr marL="609585" indent="-609585">
              <a:buFont typeface="+mj-lt"/>
              <a:buAutoNum type="romanUcPeriod"/>
            </a:pPr>
            <a:endParaRPr lang="en-US" altLang="ja-JP" sz="3200" dirty="0">
              <a:latin typeface="+mn-lt"/>
              <a:ea typeface="Yu Gothic" panose="020B0400000000000000" pitchFamily="34" charset="-128"/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187BB270-AA6B-484B-ADD8-8AC764C9A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角丸四角形吹き出し 3">
            <a:extLst>
              <a:ext uri="{FF2B5EF4-FFF2-40B4-BE49-F238E27FC236}">
                <a16:creationId xmlns:a16="http://schemas.microsoft.com/office/drawing/2014/main" id="{FBDAED73-7A9C-9849-8398-6F03D57A0405}"/>
              </a:ext>
            </a:extLst>
          </p:cNvPr>
          <p:cNvSpPr/>
          <p:nvPr/>
        </p:nvSpPr>
        <p:spPr>
          <a:xfrm>
            <a:off x="445546" y="3194683"/>
            <a:ext cx="10908254" cy="1312007"/>
          </a:xfrm>
          <a:prstGeom prst="wedgeRoundRectCallout">
            <a:avLst>
              <a:gd name="adj1" fmla="val -20833"/>
              <a:gd name="adj2" fmla="val 24479"/>
              <a:gd name="adj3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/>
              <a:t>IS and MS combined with Ping were the best</a:t>
            </a:r>
            <a:endParaRPr kumimoji="1" lang="ja-JP" altLang="en-US" sz="3200"/>
          </a:p>
        </p:txBody>
      </p:sp>
    </p:spTree>
    <p:extLst>
      <p:ext uri="{BB962C8B-B14F-4D97-AF65-F5344CB8AC3E}">
        <p14:creationId xmlns:p14="http://schemas.microsoft.com/office/powerpoint/2010/main" val="364123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91066ED-552C-744F-A796-B246447203FF}"/>
              </a:ext>
            </a:extLst>
          </p:cNvPr>
          <p:cNvSpPr/>
          <p:nvPr/>
        </p:nvSpPr>
        <p:spPr>
          <a:xfrm>
            <a:off x="838200" y="4648434"/>
            <a:ext cx="8751277" cy="11571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0393437-CFC1-9B47-8EE0-081D86ECD4F1}"/>
              </a:ext>
            </a:extLst>
          </p:cNvPr>
          <p:cNvSpPr/>
          <p:nvPr/>
        </p:nvSpPr>
        <p:spPr>
          <a:xfrm>
            <a:off x="838200" y="2907837"/>
            <a:ext cx="8751277" cy="16814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3785D25-D848-9F44-B92C-72FD171B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latin typeface="+mj-lt"/>
                <a:ea typeface="Yu Gothic Medium" panose="020B0400000000000000" pitchFamily="34" charset="-128"/>
              </a:rPr>
              <a:t>Proposed Rotation Navigation</a:t>
            </a:r>
            <a:endParaRPr lang="ja-JP" altLang="en-US" dirty="0">
              <a:latin typeface="+mj-lt"/>
              <a:ea typeface="Yu Gothic Medium" panose="020B0400000000000000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3C1DB9-FB3D-DA4B-94DD-3A3133DB8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200" dirty="0">
                <a:ea typeface="Yu Gothic" panose="020B0400000000000000" pitchFamily="34" charset="-128"/>
              </a:rPr>
              <a:t>3 voice navigation and 2 sound navigation methods</a:t>
            </a:r>
          </a:p>
          <a:p>
            <a:pPr marL="609585" indent="-609585">
              <a:buFont typeface="+mj-lt"/>
              <a:buAutoNum type="alphaUcParenR"/>
            </a:pPr>
            <a:endParaRPr lang="en-US" altLang="ja-JP" sz="3200" dirty="0">
              <a:ea typeface="Yu Gothic" panose="020B0400000000000000" pitchFamily="34" charset="-128"/>
            </a:endParaRPr>
          </a:p>
          <a:p>
            <a:pPr marL="609585" indent="-609585">
              <a:buFont typeface="+mj-lt"/>
              <a:buAutoNum type="alphaUcParenR"/>
            </a:pPr>
            <a:r>
              <a:rPr lang="en-US" altLang="ja-JP" sz="3200" dirty="0">
                <a:ea typeface="Yu Gothic" panose="020B0400000000000000" pitchFamily="34" charset="-128"/>
              </a:rPr>
              <a:t>Left or Right (LR)</a:t>
            </a:r>
          </a:p>
          <a:p>
            <a:pPr marL="609585" indent="-609585">
              <a:buFont typeface="+mj-lt"/>
              <a:buAutoNum type="alphaUcParenR"/>
            </a:pPr>
            <a:r>
              <a:rPr lang="en-US" altLang="ja-JP" sz="3200" dirty="0">
                <a:ea typeface="Yu Gothic" panose="020B0400000000000000" pitchFamily="34" charset="-128"/>
              </a:rPr>
              <a:t>Angle (AG)</a:t>
            </a:r>
          </a:p>
          <a:p>
            <a:pPr marL="609585" indent="-609585">
              <a:buFont typeface="+mj-lt"/>
              <a:buAutoNum type="alphaUcParenR"/>
            </a:pPr>
            <a:r>
              <a:rPr lang="en-US" altLang="ja-JP" sz="3200" dirty="0">
                <a:ea typeface="Yu Gothic" panose="020B0400000000000000" pitchFamily="34" charset="-128"/>
              </a:rPr>
              <a:t>Clock Position (CP)</a:t>
            </a:r>
          </a:p>
          <a:p>
            <a:pPr marL="609585" indent="-609585">
              <a:buFont typeface="+mj-lt"/>
              <a:buAutoNum type="alphaUcParenR"/>
            </a:pPr>
            <a:r>
              <a:rPr lang="en-US" altLang="ja-JP" sz="3200" dirty="0">
                <a:ea typeface="Yu Gothic" panose="020B0400000000000000" pitchFamily="34" charset="-128"/>
              </a:rPr>
              <a:t>Intermittent Beep (IB)</a:t>
            </a:r>
          </a:p>
          <a:p>
            <a:pPr marL="609585" indent="-609585">
              <a:buFont typeface="+mj-lt"/>
              <a:buAutoNum type="alphaUcParenR"/>
            </a:pPr>
            <a:r>
              <a:rPr lang="en-US" altLang="ja-JP" sz="3200" dirty="0">
                <a:ea typeface="Yu Gothic" panose="020B0400000000000000" pitchFamily="34" charset="-128"/>
              </a:rPr>
              <a:t>Pitch (PT)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2D649B5-0D12-B648-8223-213DF978E6A6}"/>
              </a:ext>
            </a:extLst>
          </p:cNvPr>
          <p:cNvSpPr txBox="1"/>
          <p:nvPr/>
        </p:nvSpPr>
        <p:spPr>
          <a:xfrm>
            <a:off x="5949948" y="3456446"/>
            <a:ext cx="3297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Voice navigation</a:t>
            </a:r>
            <a:endParaRPr lang="ja-JP" altLang="en-US" sz="2667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7A9D658-9DE6-9145-AC63-A4154DF49078}"/>
              </a:ext>
            </a:extLst>
          </p:cNvPr>
          <p:cNvSpPr txBox="1"/>
          <p:nvPr/>
        </p:nvSpPr>
        <p:spPr>
          <a:xfrm>
            <a:off x="5949948" y="4946341"/>
            <a:ext cx="3456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Sound navigation</a:t>
            </a:r>
            <a:endParaRPr lang="ja-JP" altLang="en-US" sz="2667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187BB270-AA6B-484B-ADD8-8AC764C9A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1" name="右中かっこ 10">
            <a:extLst>
              <a:ext uri="{FF2B5EF4-FFF2-40B4-BE49-F238E27FC236}">
                <a16:creationId xmlns:a16="http://schemas.microsoft.com/office/drawing/2014/main" id="{2B62246B-902C-5544-ADBB-1ECA61EBACDC}"/>
              </a:ext>
            </a:extLst>
          </p:cNvPr>
          <p:cNvSpPr/>
          <p:nvPr/>
        </p:nvSpPr>
        <p:spPr>
          <a:xfrm>
            <a:off x="5330880" y="2985265"/>
            <a:ext cx="435934" cy="1527136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右中かっこ 11">
            <a:extLst>
              <a:ext uri="{FF2B5EF4-FFF2-40B4-BE49-F238E27FC236}">
                <a16:creationId xmlns:a16="http://schemas.microsoft.com/office/drawing/2014/main" id="{9EF0C687-DB2C-0742-8588-F63A3BB5A3AD}"/>
              </a:ext>
            </a:extLst>
          </p:cNvPr>
          <p:cNvSpPr/>
          <p:nvPr/>
        </p:nvSpPr>
        <p:spPr>
          <a:xfrm>
            <a:off x="5330880" y="4748889"/>
            <a:ext cx="435934" cy="97967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角丸四角形吹き出し 3">
            <a:extLst>
              <a:ext uri="{FF2B5EF4-FFF2-40B4-BE49-F238E27FC236}">
                <a16:creationId xmlns:a16="http://schemas.microsoft.com/office/drawing/2014/main" id="{F385B5F8-9752-8F4C-B366-FC07B9A00313}"/>
              </a:ext>
            </a:extLst>
          </p:cNvPr>
          <p:cNvSpPr/>
          <p:nvPr/>
        </p:nvSpPr>
        <p:spPr>
          <a:xfrm>
            <a:off x="8610600" y="2609582"/>
            <a:ext cx="1648894" cy="709842"/>
          </a:xfrm>
          <a:prstGeom prst="wedgeRoundRectCallout">
            <a:avLst>
              <a:gd name="adj1" fmla="val -38169"/>
              <a:gd name="adj2" fmla="val 88518"/>
              <a:gd name="adj3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/>
              <a:t>New</a:t>
            </a:r>
            <a:endParaRPr kumimoji="1" lang="ja-JP" altLang="en-US" sz="3200"/>
          </a:p>
        </p:txBody>
      </p:sp>
    </p:spTree>
    <p:extLst>
      <p:ext uri="{BB962C8B-B14F-4D97-AF65-F5344CB8AC3E}">
        <p14:creationId xmlns:p14="http://schemas.microsoft.com/office/powerpoint/2010/main" val="3205380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3C1DB9-FB3D-DA4B-94DD-3A3133DB8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09585" indent="-609585">
              <a:buFont typeface="+mj-lt"/>
              <a:buAutoNum type="alphaUcParenR"/>
            </a:pPr>
            <a:r>
              <a:rPr lang="en-US" altLang="ja-JP" sz="4000" dirty="0">
                <a:solidFill>
                  <a:schemeClr val="accent2"/>
                </a:solidFill>
                <a:ea typeface="Yu Gothic" panose="020B0400000000000000" pitchFamily="34" charset="-128"/>
              </a:rPr>
              <a:t>Left or Right (LR)</a:t>
            </a:r>
          </a:p>
          <a:p>
            <a:pPr marL="609585" indent="-609585">
              <a:buFont typeface="+mj-lt"/>
              <a:buAutoNum type="alphaUcParenR"/>
            </a:pPr>
            <a:r>
              <a:rPr lang="en-US" altLang="ja-JP" sz="3200" dirty="0">
                <a:ea typeface="Yu Gothic" panose="020B0400000000000000" pitchFamily="34" charset="-128"/>
              </a:rPr>
              <a:t>Angle (AG)</a:t>
            </a:r>
          </a:p>
          <a:p>
            <a:pPr marL="609585" indent="-609585">
              <a:buFont typeface="+mj-lt"/>
              <a:buAutoNum type="alphaUcParenR"/>
            </a:pPr>
            <a:r>
              <a:rPr lang="en-US" altLang="ja-JP" sz="3200" dirty="0">
                <a:ea typeface="Yu Gothic" panose="020B0400000000000000" pitchFamily="34" charset="-128"/>
              </a:rPr>
              <a:t>Clock Position (CP)</a:t>
            </a:r>
          </a:p>
          <a:p>
            <a:pPr marL="609585" indent="-609585">
              <a:buFont typeface="+mj-lt"/>
              <a:buAutoNum type="alphaUcParenR"/>
            </a:pPr>
            <a:r>
              <a:rPr lang="en-US" altLang="ja-JP" sz="3200" dirty="0">
                <a:ea typeface="Yu Gothic" panose="020B0400000000000000" pitchFamily="34" charset="-128"/>
              </a:rPr>
              <a:t>Intermittent Beep (IB)</a:t>
            </a:r>
          </a:p>
          <a:p>
            <a:pPr marL="609585" indent="-609585">
              <a:buFont typeface="+mj-lt"/>
              <a:buAutoNum type="alphaUcParenR"/>
            </a:pPr>
            <a:r>
              <a:rPr lang="en-US" altLang="ja-JP" sz="3200" dirty="0">
                <a:ea typeface="Yu Gothic" panose="020B0400000000000000" pitchFamily="34" charset="-128"/>
              </a:rPr>
              <a:t>Pitch (PT)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0F7D0C1-0C8A-7F44-8052-0F977A5E0121}"/>
              </a:ext>
            </a:extLst>
          </p:cNvPr>
          <p:cNvCxnSpPr>
            <a:cxnSpLocks/>
          </p:cNvCxnSpPr>
          <p:nvPr/>
        </p:nvCxnSpPr>
        <p:spPr>
          <a:xfrm rot="3600000">
            <a:off x="9656169" y="1913923"/>
            <a:ext cx="0" cy="2400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図 14" descr="Backpack">
            <a:extLst>
              <a:ext uri="{FF2B5EF4-FFF2-40B4-BE49-F238E27FC236}">
                <a16:creationId xmlns:a16="http://schemas.microsoft.com/office/drawing/2014/main" id="{F91D1906-9A87-404B-878B-2E4B610CDF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0405" y="1949395"/>
            <a:ext cx="1141591" cy="1090219"/>
          </a:xfrm>
          <a:prstGeom prst="rect">
            <a:avLst/>
          </a:prstGeom>
        </p:spPr>
      </p:pic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49818505-75F8-6641-A83E-E0D577FCFFB1}"/>
              </a:ext>
            </a:extLst>
          </p:cNvPr>
          <p:cNvCxnSpPr>
            <a:cxnSpLocks/>
          </p:cNvCxnSpPr>
          <p:nvPr/>
        </p:nvCxnSpPr>
        <p:spPr>
          <a:xfrm>
            <a:off x="8680288" y="1385928"/>
            <a:ext cx="0" cy="2400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>
            <a:extLst>
              <a:ext uri="{FF2B5EF4-FFF2-40B4-BE49-F238E27FC236}">
                <a16:creationId xmlns:a16="http://schemas.microsoft.com/office/drawing/2014/main" id="{63785D25-D848-9F44-B92C-72FD171B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733" dirty="0">
                <a:latin typeface="+mj-lt"/>
                <a:ea typeface="Yu Gothic Medium" panose="020B0400000000000000" pitchFamily="34" charset="-128"/>
              </a:rPr>
              <a:t>Left or Right (LR) - Proposed Rotation Navigation</a:t>
            </a:r>
            <a:endParaRPr lang="ja-JP" altLang="en-US" sz="3733" dirty="0">
              <a:latin typeface="+mj-lt"/>
              <a:ea typeface="Yu Gothic Medium" panose="020B0400000000000000" pitchFamily="34" charset="-128"/>
            </a:endParaRPr>
          </a:p>
        </p:txBody>
      </p:sp>
      <p:pic>
        <p:nvPicPr>
          <p:cNvPr id="12" name="図 11" descr="laptop computer">
            <a:extLst>
              <a:ext uri="{FF2B5EF4-FFF2-40B4-BE49-F238E27FC236}">
                <a16:creationId xmlns:a16="http://schemas.microsoft.com/office/drawing/2014/main" id="{19B66C85-6DAC-C048-9F5C-0DB0894DB3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1906" y="3378439"/>
            <a:ext cx="954031" cy="758455"/>
          </a:xfrm>
          <a:prstGeom prst="rect">
            <a:avLst/>
          </a:prstGeom>
        </p:spPr>
      </p:pic>
      <p:sp>
        <p:nvSpPr>
          <p:cNvPr id="6" name="雲形吹き出し 5">
            <a:extLst>
              <a:ext uri="{FF2B5EF4-FFF2-40B4-BE49-F238E27FC236}">
                <a16:creationId xmlns:a16="http://schemas.microsoft.com/office/drawing/2014/main" id="{97E326A8-10D2-B046-807E-82425165A19C}"/>
              </a:ext>
            </a:extLst>
          </p:cNvPr>
          <p:cNvSpPr/>
          <p:nvPr/>
        </p:nvSpPr>
        <p:spPr>
          <a:xfrm>
            <a:off x="5141633" y="1462441"/>
            <a:ext cx="3468965" cy="1503123"/>
          </a:xfrm>
          <a:prstGeom prst="cloudCallout">
            <a:avLst>
              <a:gd name="adj1" fmla="val 42461"/>
              <a:gd name="adj2" fmla="val 60277"/>
            </a:avLst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b="1" dirty="0">
                <a:solidFill>
                  <a:schemeClr val="tx1"/>
                </a:solidFill>
                <a:latin typeface="Myriad Pro" panose="020B0503030403020204" pitchFamily="34" charset="0"/>
              </a:rPr>
              <a:t>Looking for my backpack</a:t>
            </a:r>
            <a:endParaRPr lang="ja-JP" altLang="en-US" sz="2800" b="1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6DAAE71-958B-FC4D-9366-EC4B9841F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3" name="図 12" descr="omnidirectional camera">
            <a:extLst>
              <a:ext uri="{FF2B5EF4-FFF2-40B4-BE49-F238E27FC236}">
                <a16:creationId xmlns:a16="http://schemas.microsoft.com/office/drawing/2014/main" id="{FE873A2F-5701-D542-9B82-93CD710EF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0816" y="3113923"/>
            <a:ext cx="758104" cy="891887"/>
          </a:xfrm>
          <a:prstGeom prst="rect">
            <a:avLst/>
          </a:prstGeom>
        </p:spPr>
      </p:pic>
      <p:sp>
        <p:nvSpPr>
          <p:cNvPr id="36" name="左矢印 35">
            <a:extLst>
              <a:ext uri="{FF2B5EF4-FFF2-40B4-BE49-F238E27FC236}">
                <a16:creationId xmlns:a16="http://schemas.microsoft.com/office/drawing/2014/main" id="{B0CDD7F7-27C8-694E-9B08-59926AA5D189}"/>
              </a:ext>
            </a:extLst>
          </p:cNvPr>
          <p:cNvSpPr/>
          <p:nvPr/>
        </p:nvSpPr>
        <p:spPr>
          <a:xfrm rot="5400000">
            <a:off x="6290231" y="3617923"/>
            <a:ext cx="4800000" cy="192000"/>
          </a:xfrm>
          <a:prstGeom prst="leftArrow">
            <a:avLst>
              <a:gd name="adj1" fmla="val 50000"/>
              <a:gd name="adj2" fmla="val 162757"/>
            </a:avLst>
          </a:prstGeom>
          <a:gradFill flip="none" rotWithShape="1">
            <a:gsLst>
              <a:gs pos="50000">
                <a:schemeClr val="bg1">
                  <a:alpha val="0"/>
                </a:schemeClr>
              </a:gs>
              <a:gs pos="49000">
                <a:schemeClr val="accent2"/>
              </a:gs>
              <a:gs pos="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pic>
        <p:nvPicPr>
          <p:cNvPr id="7" name="図 6" descr="User with visual inpairment">
            <a:extLst>
              <a:ext uri="{FF2B5EF4-FFF2-40B4-BE49-F238E27FC236}">
                <a16:creationId xmlns:a16="http://schemas.microsoft.com/office/drawing/2014/main" id="{76A43C20-22E6-2E43-A20B-6472CB22F4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8031735" y="3103121"/>
            <a:ext cx="1309091" cy="1309091"/>
          </a:xfrm>
          <a:prstGeom prst="rect">
            <a:avLst/>
          </a:prstGeom>
        </p:spPr>
      </p:pic>
      <p:pic>
        <p:nvPicPr>
          <p:cNvPr id="19" name="in_front_of_you" descr="in_front_of_you">
            <a:hlinkClick r:id="" action="ppaction://media"/>
            <a:extLst>
              <a:ext uri="{FF2B5EF4-FFF2-40B4-BE49-F238E27FC236}">
                <a16:creationId xmlns:a16="http://schemas.microsoft.com/office/drawing/2014/main" id="{1622FD84-45B5-BA40-A56C-7E424C7F05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9307" y="5242571"/>
            <a:ext cx="812800" cy="812800"/>
          </a:xfrm>
          <a:prstGeom prst="rect">
            <a:avLst/>
          </a:prstGeom>
        </p:spPr>
      </p:pic>
      <p:pic>
        <p:nvPicPr>
          <p:cNvPr id="11" name="right_3times" descr="right_3times">
            <a:hlinkClick r:id="" action="ppaction://media"/>
            <a:extLst>
              <a:ext uri="{FF2B5EF4-FFF2-40B4-BE49-F238E27FC236}">
                <a16:creationId xmlns:a16="http://schemas.microsoft.com/office/drawing/2014/main" id="{0CFC4FE0-D93B-8F4A-9B42-719E410D5B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215" y="5242571"/>
            <a:ext cx="812800" cy="812800"/>
          </a:xfrm>
          <a:prstGeom prst="rect">
            <a:avLst/>
          </a:prstGeom>
        </p:spPr>
      </p:pic>
      <p:sp>
        <p:nvSpPr>
          <p:cNvPr id="8" name="角丸四角形吹き出し 7">
            <a:extLst>
              <a:ext uri="{FF2B5EF4-FFF2-40B4-BE49-F238E27FC236}">
                <a16:creationId xmlns:a16="http://schemas.microsoft.com/office/drawing/2014/main" id="{A4070CF8-BF44-7042-8AF2-9E9C88CAAD0E}"/>
              </a:ext>
            </a:extLst>
          </p:cNvPr>
          <p:cNvSpPr/>
          <p:nvPr/>
        </p:nvSpPr>
        <p:spPr>
          <a:xfrm>
            <a:off x="4060184" y="4500078"/>
            <a:ext cx="3452598" cy="694727"/>
          </a:xfrm>
          <a:prstGeom prst="wedgeRoundRectCallout">
            <a:avLst>
              <a:gd name="adj1" fmla="val 38352"/>
              <a:gd name="adj2" fmla="val -74905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/>
              <a:t>Right, right, right, …</a:t>
            </a:r>
            <a:endParaRPr kumimoji="1" lang="ja-JP" altLang="en-US" sz="2800"/>
          </a:p>
        </p:txBody>
      </p:sp>
      <p:sp>
        <p:nvSpPr>
          <p:cNvPr id="20" name="角丸四角形吹き出し 19">
            <a:extLst>
              <a:ext uri="{FF2B5EF4-FFF2-40B4-BE49-F238E27FC236}">
                <a16:creationId xmlns:a16="http://schemas.microsoft.com/office/drawing/2014/main" id="{BA95137C-C171-554F-9DEF-0738D8286591}"/>
              </a:ext>
            </a:extLst>
          </p:cNvPr>
          <p:cNvSpPr/>
          <p:nvPr/>
        </p:nvSpPr>
        <p:spPr>
          <a:xfrm>
            <a:off x="6084889" y="5242571"/>
            <a:ext cx="2774639" cy="694727"/>
          </a:xfrm>
          <a:prstGeom prst="wedgeRoundRectCallout">
            <a:avLst>
              <a:gd name="adj1" fmla="val 4551"/>
              <a:gd name="adj2" fmla="val -171812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/>
              <a:t>In front of you</a:t>
            </a:r>
            <a:endParaRPr kumimoji="1" lang="ja-JP" altLang="en-US" sz="2800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0BF6E4A-5250-3647-B345-877875E3C9DC}"/>
              </a:ext>
            </a:extLst>
          </p:cNvPr>
          <p:cNvSpPr/>
          <p:nvPr/>
        </p:nvSpPr>
        <p:spPr>
          <a:xfrm>
            <a:off x="9544319" y="4525185"/>
            <a:ext cx="2520691" cy="813597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User with</a:t>
            </a:r>
            <a:br>
              <a:rPr lang="en-US" altLang="ja-JP" sz="2400" dirty="0"/>
            </a:br>
            <a:r>
              <a:rPr lang="en-US" altLang="ja-JP" sz="2400" dirty="0"/>
              <a:t>visual impairment</a:t>
            </a:r>
          </a:p>
        </p:txBody>
      </p:sp>
      <p:cxnSp>
        <p:nvCxnSpPr>
          <p:cNvPr id="26" name="カギ線コネクタ 25">
            <a:extLst>
              <a:ext uri="{FF2B5EF4-FFF2-40B4-BE49-F238E27FC236}">
                <a16:creationId xmlns:a16="http://schemas.microsoft.com/office/drawing/2014/main" id="{9E7CD0C9-4670-F946-A9CC-C0AFFB34F1F3}"/>
              </a:ext>
            </a:extLst>
          </p:cNvPr>
          <p:cNvCxnSpPr>
            <a:cxnSpLocks/>
            <a:stCxn id="24" idx="0"/>
            <a:endCxn id="7" idx="1"/>
          </p:cNvCxnSpPr>
          <p:nvPr/>
        </p:nvCxnSpPr>
        <p:spPr>
          <a:xfrm rot="16200000" flipV="1">
            <a:off x="9688987" y="3409506"/>
            <a:ext cx="767519" cy="1463839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53A37A37-BCD3-244C-A416-7836A1211783}"/>
              </a:ext>
            </a:extLst>
          </p:cNvPr>
          <p:cNvSpPr/>
          <p:nvPr/>
        </p:nvSpPr>
        <p:spPr>
          <a:xfrm>
            <a:off x="6912890" y="4071060"/>
            <a:ext cx="1363226" cy="377769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System</a:t>
            </a: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451C4004-0E36-EE43-90B6-C2C6222EA016}"/>
              </a:ext>
            </a:extLst>
          </p:cNvPr>
          <p:cNvSpPr/>
          <p:nvPr/>
        </p:nvSpPr>
        <p:spPr>
          <a:xfrm>
            <a:off x="10139281" y="2996137"/>
            <a:ext cx="1463838" cy="377769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Backpack</a:t>
            </a:r>
          </a:p>
        </p:txBody>
      </p:sp>
    </p:spTree>
    <p:extLst>
      <p:ext uri="{BB962C8B-B14F-4D97-AF65-F5344CB8AC3E}">
        <p14:creationId xmlns:p14="http://schemas.microsoft.com/office/powerpoint/2010/main" val="273920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3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3600000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2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36" grpId="0" animBg="1"/>
      <p:bldP spid="8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A9C52CA9-E757-354D-A05F-171092EE5829}"/>
              </a:ext>
            </a:extLst>
          </p:cNvPr>
          <p:cNvCxnSpPr>
            <a:cxnSpLocks/>
          </p:cNvCxnSpPr>
          <p:nvPr/>
        </p:nvCxnSpPr>
        <p:spPr>
          <a:xfrm rot="3600000">
            <a:off x="9656169" y="1913923"/>
            <a:ext cx="0" cy="2400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>
            <a:extLst>
              <a:ext uri="{FF2B5EF4-FFF2-40B4-BE49-F238E27FC236}">
                <a16:creationId xmlns:a16="http://schemas.microsoft.com/office/drawing/2014/main" id="{63785D25-D848-9F44-B92C-72FD171B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>
                <a:latin typeface="+mj-lt"/>
                <a:ea typeface="Yu Gothic Medium" panose="020B0400000000000000" pitchFamily="34" charset="-128"/>
              </a:rPr>
              <a:t>Angle (AG) - Proposed Rotation Navigation</a:t>
            </a:r>
            <a:endParaRPr lang="ja-JP" altLang="en-US" sz="4000" dirty="0">
              <a:latin typeface="+mj-lt"/>
              <a:ea typeface="Yu Gothic Medium" panose="020B0400000000000000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3C1DB9-FB3D-DA4B-94DD-3A3133DB8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09585" indent="-609585">
              <a:buFont typeface="+mj-lt"/>
              <a:buAutoNum type="alphaUcParenR"/>
            </a:pPr>
            <a:r>
              <a:rPr lang="en-US" altLang="ja-JP" sz="2400" dirty="0">
                <a:ea typeface="Yu Gothic" panose="020B0400000000000000" pitchFamily="34" charset="-128"/>
              </a:rPr>
              <a:t>Left or Right (LR)</a:t>
            </a:r>
          </a:p>
          <a:p>
            <a:pPr marL="609585" indent="-609585">
              <a:buFont typeface="+mj-lt"/>
              <a:buAutoNum type="alphaUcParenR"/>
            </a:pPr>
            <a:r>
              <a:rPr lang="en-US" altLang="ja-JP" sz="3200" dirty="0">
                <a:solidFill>
                  <a:schemeClr val="accent2"/>
                </a:solidFill>
                <a:ea typeface="Yu Gothic" panose="020B0400000000000000" pitchFamily="34" charset="-128"/>
              </a:rPr>
              <a:t>Angle (AG)</a:t>
            </a:r>
          </a:p>
          <a:p>
            <a:pPr marL="609585" indent="-609585">
              <a:buFont typeface="+mj-lt"/>
              <a:buAutoNum type="alphaUcParenR"/>
            </a:pPr>
            <a:r>
              <a:rPr lang="en-US" altLang="ja-JP" sz="2400" dirty="0">
                <a:ea typeface="Yu Gothic" panose="020B0400000000000000" pitchFamily="34" charset="-128"/>
              </a:rPr>
              <a:t>Clock Position (CP)</a:t>
            </a:r>
          </a:p>
          <a:p>
            <a:pPr marL="609585" indent="-609585">
              <a:buFont typeface="+mj-lt"/>
              <a:buAutoNum type="alphaUcParenR"/>
            </a:pPr>
            <a:r>
              <a:rPr lang="en-US" altLang="ja-JP" sz="2400" dirty="0">
                <a:ea typeface="Yu Gothic" panose="020B0400000000000000" pitchFamily="34" charset="-128"/>
              </a:rPr>
              <a:t>Intermittent Beep (IB)</a:t>
            </a:r>
          </a:p>
          <a:p>
            <a:pPr marL="609585" indent="-609585">
              <a:buFont typeface="+mj-lt"/>
              <a:buAutoNum type="alphaUcParenR"/>
            </a:pPr>
            <a:r>
              <a:rPr lang="en-US" altLang="ja-JP" sz="2400" dirty="0">
                <a:ea typeface="Yu Gothic" panose="020B0400000000000000" pitchFamily="34" charset="-128"/>
              </a:rPr>
              <a:t>Pitch (PT)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468829E-18AF-F549-B80F-218716883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0405" y="1949395"/>
            <a:ext cx="1141591" cy="109021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3D2EB1F-0AF1-B74F-8F54-8DA31C5E8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1906" y="3378439"/>
            <a:ext cx="954031" cy="758455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381EF67-7EDE-394C-8A18-7C53CEE94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28B327B-DF3C-164F-BF35-77BF9DE2C4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0816" y="3113923"/>
            <a:ext cx="758104" cy="891887"/>
          </a:xfrm>
          <a:prstGeom prst="rect">
            <a:avLst/>
          </a:prstGeom>
        </p:spPr>
      </p:pic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0A3DD0BA-FC55-FC4F-80EA-48614697D79D}"/>
              </a:ext>
            </a:extLst>
          </p:cNvPr>
          <p:cNvCxnSpPr>
            <a:cxnSpLocks/>
          </p:cNvCxnSpPr>
          <p:nvPr/>
        </p:nvCxnSpPr>
        <p:spPr>
          <a:xfrm>
            <a:off x="8680288" y="1385928"/>
            <a:ext cx="0" cy="2400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左矢印 26">
            <a:extLst>
              <a:ext uri="{FF2B5EF4-FFF2-40B4-BE49-F238E27FC236}">
                <a16:creationId xmlns:a16="http://schemas.microsoft.com/office/drawing/2014/main" id="{CEFD723D-DB08-F04C-BFB1-7E6FC38FC784}"/>
              </a:ext>
            </a:extLst>
          </p:cNvPr>
          <p:cNvSpPr/>
          <p:nvPr/>
        </p:nvSpPr>
        <p:spPr>
          <a:xfrm rot="5400000">
            <a:off x="6290231" y="3617923"/>
            <a:ext cx="4800000" cy="192000"/>
          </a:xfrm>
          <a:prstGeom prst="leftArrow">
            <a:avLst>
              <a:gd name="adj1" fmla="val 50000"/>
              <a:gd name="adj2" fmla="val 162757"/>
            </a:avLst>
          </a:prstGeom>
          <a:gradFill flip="none" rotWithShape="1">
            <a:gsLst>
              <a:gs pos="50000">
                <a:schemeClr val="bg1">
                  <a:alpha val="0"/>
                </a:schemeClr>
              </a:gs>
              <a:gs pos="49000">
                <a:schemeClr val="accent2"/>
              </a:gs>
              <a:gs pos="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02C324FE-1120-A24A-BC63-5E5D953A67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8031735" y="3103121"/>
            <a:ext cx="1309091" cy="1309091"/>
          </a:xfrm>
          <a:prstGeom prst="rect">
            <a:avLst/>
          </a:prstGeom>
        </p:spPr>
      </p:pic>
      <p:pic>
        <p:nvPicPr>
          <p:cNvPr id="6" name="60 degrees, right" descr="60 degrees, right">
            <a:hlinkClick r:id="" action="ppaction://media"/>
            <a:extLst>
              <a:ext uri="{FF2B5EF4-FFF2-40B4-BE49-F238E27FC236}">
                <a16:creationId xmlns:a16="http://schemas.microsoft.com/office/drawing/2014/main" id="{DE328FFD-B4C0-C640-A691-06061AA3A6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1961" y="5364163"/>
            <a:ext cx="812800" cy="8128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F45FDD3-C90C-BF49-92A9-F3A3D51C5F18}"/>
              </a:ext>
            </a:extLst>
          </p:cNvPr>
          <p:cNvSpPr/>
          <p:nvPr/>
        </p:nvSpPr>
        <p:spPr>
          <a:xfrm>
            <a:off x="6912890" y="4071060"/>
            <a:ext cx="1363226" cy="377769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System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B7C5842-2615-9643-A370-97FE3099F4BF}"/>
              </a:ext>
            </a:extLst>
          </p:cNvPr>
          <p:cNvSpPr/>
          <p:nvPr/>
        </p:nvSpPr>
        <p:spPr>
          <a:xfrm>
            <a:off x="10139281" y="2996137"/>
            <a:ext cx="1463838" cy="377769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Backpack</a:t>
            </a:r>
          </a:p>
        </p:txBody>
      </p:sp>
    </p:spTree>
    <p:extLst>
      <p:ext uri="{BB962C8B-B14F-4D97-AF65-F5344CB8AC3E}">
        <p14:creationId xmlns:p14="http://schemas.microsoft.com/office/powerpoint/2010/main" val="169862837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A9C52CA9-E757-354D-A05F-171092EE5829}"/>
              </a:ext>
            </a:extLst>
          </p:cNvPr>
          <p:cNvCxnSpPr>
            <a:cxnSpLocks/>
          </p:cNvCxnSpPr>
          <p:nvPr/>
        </p:nvCxnSpPr>
        <p:spPr>
          <a:xfrm rot="3600000">
            <a:off x="9656169" y="1913923"/>
            <a:ext cx="0" cy="2400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>
            <a:extLst>
              <a:ext uri="{FF2B5EF4-FFF2-40B4-BE49-F238E27FC236}">
                <a16:creationId xmlns:a16="http://schemas.microsoft.com/office/drawing/2014/main" id="{63785D25-D848-9F44-B92C-72FD171B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>
                <a:latin typeface="+mj-lt"/>
                <a:ea typeface="Yu Gothic Medium" panose="020B0400000000000000" pitchFamily="34" charset="-128"/>
              </a:rPr>
              <a:t>Angle (AG) - Proposed Rotation Navigation</a:t>
            </a:r>
            <a:endParaRPr lang="ja-JP" altLang="en-US" sz="4000" dirty="0">
              <a:latin typeface="+mj-lt"/>
              <a:ea typeface="Yu Gothic Medium" panose="020B0400000000000000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3C1DB9-FB3D-DA4B-94DD-3A3133DB8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09585" indent="-609585">
              <a:buFont typeface="+mj-lt"/>
              <a:buAutoNum type="alphaUcParenR"/>
            </a:pPr>
            <a:r>
              <a:rPr lang="en-US" altLang="ja-JP" sz="2400" dirty="0">
                <a:ea typeface="Yu Gothic" panose="020B0400000000000000" pitchFamily="34" charset="-128"/>
              </a:rPr>
              <a:t>Left or Right (LR)</a:t>
            </a:r>
          </a:p>
          <a:p>
            <a:pPr marL="609585" indent="-609585">
              <a:buFont typeface="+mj-lt"/>
              <a:buAutoNum type="alphaUcParenR"/>
            </a:pPr>
            <a:r>
              <a:rPr lang="en-US" altLang="ja-JP" sz="3200" dirty="0">
                <a:solidFill>
                  <a:schemeClr val="accent2"/>
                </a:solidFill>
                <a:ea typeface="Yu Gothic" panose="020B0400000000000000" pitchFamily="34" charset="-128"/>
              </a:rPr>
              <a:t>Angle (AG)</a:t>
            </a:r>
          </a:p>
          <a:p>
            <a:pPr marL="609585" indent="-609585">
              <a:buFont typeface="+mj-lt"/>
              <a:buAutoNum type="alphaUcParenR"/>
            </a:pPr>
            <a:r>
              <a:rPr lang="en-US" altLang="ja-JP" sz="2400" dirty="0">
                <a:ea typeface="Yu Gothic" panose="020B0400000000000000" pitchFamily="34" charset="-128"/>
              </a:rPr>
              <a:t>Clock Position (CP)</a:t>
            </a:r>
          </a:p>
          <a:p>
            <a:pPr marL="609585" indent="-609585">
              <a:buFont typeface="+mj-lt"/>
              <a:buAutoNum type="alphaUcParenR"/>
            </a:pPr>
            <a:r>
              <a:rPr lang="en-US" altLang="ja-JP" sz="2400" dirty="0">
                <a:ea typeface="Yu Gothic" panose="020B0400000000000000" pitchFamily="34" charset="-128"/>
              </a:rPr>
              <a:t>Intermittent Beep (IB)</a:t>
            </a:r>
          </a:p>
          <a:p>
            <a:pPr marL="609585" indent="-609585">
              <a:buFont typeface="+mj-lt"/>
              <a:buAutoNum type="alphaUcParenR"/>
            </a:pPr>
            <a:r>
              <a:rPr lang="en-US" altLang="ja-JP" sz="2400" dirty="0">
                <a:ea typeface="Yu Gothic" panose="020B0400000000000000" pitchFamily="34" charset="-128"/>
              </a:rPr>
              <a:t>Pitch (PT)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468829E-18AF-F549-B80F-218716883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0405" y="1949395"/>
            <a:ext cx="1141591" cy="109021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3D2EB1F-0AF1-B74F-8F54-8DA31C5E8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1906" y="3378439"/>
            <a:ext cx="954031" cy="758455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381EF67-7EDE-394C-8A18-7C53CEE94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28B327B-DF3C-164F-BF35-77BF9DE2C4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0816" y="3113923"/>
            <a:ext cx="758104" cy="891887"/>
          </a:xfrm>
          <a:prstGeom prst="rect">
            <a:avLst/>
          </a:prstGeom>
        </p:spPr>
      </p:pic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0A3DD0BA-FC55-FC4F-80EA-48614697D79D}"/>
              </a:ext>
            </a:extLst>
          </p:cNvPr>
          <p:cNvCxnSpPr>
            <a:cxnSpLocks/>
          </p:cNvCxnSpPr>
          <p:nvPr/>
        </p:nvCxnSpPr>
        <p:spPr>
          <a:xfrm>
            <a:off x="8680288" y="1385928"/>
            <a:ext cx="0" cy="2400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左矢印 26">
            <a:extLst>
              <a:ext uri="{FF2B5EF4-FFF2-40B4-BE49-F238E27FC236}">
                <a16:creationId xmlns:a16="http://schemas.microsoft.com/office/drawing/2014/main" id="{CEFD723D-DB08-F04C-BFB1-7E6FC38FC784}"/>
              </a:ext>
            </a:extLst>
          </p:cNvPr>
          <p:cNvSpPr/>
          <p:nvPr/>
        </p:nvSpPr>
        <p:spPr>
          <a:xfrm rot="5400000">
            <a:off x="6290231" y="3617923"/>
            <a:ext cx="4800000" cy="192000"/>
          </a:xfrm>
          <a:prstGeom prst="leftArrow">
            <a:avLst>
              <a:gd name="adj1" fmla="val 50000"/>
              <a:gd name="adj2" fmla="val 162757"/>
            </a:avLst>
          </a:prstGeom>
          <a:gradFill flip="none" rotWithShape="1">
            <a:gsLst>
              <a:gs pos="50000">
                <a:schemeClr val="bg1">
                  <a:alpha val="0"/>
                </a:schemeClr>
              </a:gs>
              <a:gs pos="49000">
                <a:schemeClr val="accent2"/>
              </a:gs>
              <a:gs pos="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02C324FE-1120-A24A-BC63-5E5D953A67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8031735" y="3103121"/>
            <a:ext cx="1309091" cy="1309091"/>
          </a:xfrm>
          <a:prstGeom prst="rect">
            <a:avLst/>
          </a:prstGeom>
        </p:spPr>
      </p:pic>
      <p:pic>
        <p:nvPicPr>
          <p:cNvPr id="6" name="60 degrees, right" descr="60 degrees, right">
            <a:hlinkClick r:id="" action="ppaction://media"/>
            <a:extLst>
              <a:ext uri="{FF2B5EF4-FFF2-40B4-BE49-F238E27FC236}">
                <a16:creationId xmlns:a16="http://schemas.microsoft.com/office/drawing/2014/main" id="{DE328FFD-B4C0-C640-A691-06061AA3A6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1961" y="5364163"/>
            <a:ext cx="812800" cy="812800"/>
          </a:xfrm>
          <a:prstGeom prst="rect">
            <a:avLst/>
          </a:prstGeom>
        </p:spPr>
      </p:pic>
      <p:sp>
        <p:nvSpPr>
          <p:cNvPr id="14" name="角丸四角形吹き出し 13">
            <a:extLst>
              <a:ext uri="{FF2B5EF4-FFF2-40B4-BE49-F238E27FC236}">
                <a16:creationId xmlns:a16="http://schemas.microsoft.com/office/drawing/2014/main" id="{A3169419-AB97-C547-8E01-88C3D6D13C1F}"/>
              </a:ext>
            </a:extLst>
          </p:cNvPr>
          <p:cNvSpPr/>
          <p:nvPr/>
        </p:nvSpPr>
        <p:spPr>
          <a:xfrm>
            <a:off x="5308194" y="4792404"/>
            <a:ext cx="3452598" cy="694727"/>
          </a:xfrm>
          <a:prstGeom prst="wedgeRoundRectCallout">
            <a:avLst>
              <a:gd name="adj1" fmla="val 16233"/>
              <a:gd name="adj2" fmla="val -105279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/>
              <a:t>60 degrees, right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F45FDD3-C90C-BF49-92A9-F3A3D51C5F18}"/>
              </a:ext>
            </a:extLst>
          </p:cNvPr>
          <p:cNvSpPr/>
          <p:nvPr/>
        </p:nvSpPr>
        <p:spPr>
          <a:xfrm>
            <a:off x="6912890" y="4071060"/>
            <a:ext cx="1363226" cy="377769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System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B7C5842-2615-9643-A370-97FE3099F4BF}"/>
              </a:ext>
            </a:extLst>
          </p:cNvPr>
          <p:cNvSpPr/>
          <p:nvPr/>
        </p:nvSpPr>
        <p:spPr>
          <a:xfrm>
            <a:off x="10139281" y="2996137"/>
            <a:ext cx="1463838" cy="377769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Backpack</a:t>
            </a:r>
          </a:p>
        </p:txBody>
      </p:sp>
    </p:spTree>
    <p:extLst>
      <p:ext uri="{BB962C8B-B14F-4D97-AF65-F5344CB8AC3E}">
        <p14:creationId xmlns:p14="http://schemas.microsoft.com/office/powerpoint/2010/main" val="340583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88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2700000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700000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7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4B8D7C6C-DB82-A64C-9769-A0E5B68125FC}"/>
              </a:ext>
            </a:extLst>
          </p:cNvPr>
          <p:cNvCxnSpPr>
            <a:cxnSpLocks/>
          </p:cNvCxnSpPr>
          <p:nvPr/>
        </p:nvCxnSpPr>
        <p:spPr>
          <a:xfrm rot="3600000">
            <a:off x="9656169" y="1913923"/>
            <a:ext cx="0" cy="2400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>
            <a:extLst>
              <a:ext uri="{FF2B5EF4-FFF2-40B4-BE49-F238E27FC236}">
                <a16:creationId xmlns:a16="http://schemas.microsoft.com/office/drawing/2014/main" id="{402F1796-CC40-104D-9A5E-B8D0DA0EB8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0405" y="1949395"/>
            <a:ext cx="1141591" cy="109021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3785D25-D848-9F44-B92C-72FD171B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>
                <a:latin typeface="+mj-lt"/>
                <a:ea typeface="Yu Gothic Medium" panose="020B0400000000000000" pitchFamily="34" charset="-128"/>
              </a:rPr>
              <a:t>Angle (AG) - Proposed Rotation Navigation</a:t>
            </a:r>
            <a:endParaRPr lang="ja-JP" altLang="en-US" sz="4000" dirty="0">
              <a:latin typeface="+mj-lt"/>
              <a:ea typeface="Yu Gothic Medium" panose="020B0400000000000000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3C1DB9-FB3D-DA4B-94DD-3A3133DB8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09585" indent="-609585">
              <a:buFont typeface="+mj-lt"/>
              <a:buAutoNum type="alphaUcParenR"/>
            </a:pPr>
            <a:r>
              <a:rPr lang="en-US" altLang="ja-JP" sz="2400" dirty="0">
                <a:ea typeface="Yu Gothic" panose="020B0400000000000000" pitchFamily="34" charset="-128"/>
              </a:rPr>
              <a:t>Left or Right (LR)</a:t>
            </a:r>
          </a:p>
          <a:p>
            <a:pPr marL="609585" indent="-609585">
              <a:buFont typeface="+mj-lt"/>
              <a:buAutoNum type="alphaUcParenR"/>
            </a:pPr>
            <a:r>
              <a:rPr lang="en-US" altLang="ja-JP" sz="3200" dirty="0">
                <a:solidFill>
                  <a:schemeClr val="accent2"/>
                </a:solidFill>
                <a:ea typeface="Yu Gothic" panose="020B0400000000000000" pitchFamily="34" charset="-128"/>
              </a:rPr>
              <a:t>Angle (AG)</a:t>
            </a:r>
          </a:p>
          <a:p>
            <a:pPr marL="609585" indent="-609585">
              <a:buFont typeface="+mj-lt"/>
              <a:buAutoNum type="alphaUcParenR"/>
            </a:pPr>
            <a:r>
              <a:rPr lang="en-US" altLang="ja-JP" sz="2400" dirty="0">
                <a:ea typeface="Yu Gothic" panose="020B0400000000000000" pitchFamily="34" charset="-128"/>
              </a:rPr>
              <a:t>Clock Position (CP)</a:t>
            </a:r>
          </a:p>
          <a:p>
            <a:pPr marL="609585" indent="-609585">
              <a:buFont typeface="+mj-lt"/>
              <a:buAutoNum type="alphaUcParenR"/>
            </a:pPr>
            <a:r>
              <a:rPr lang="en-US" altLang="ja-JP" sz="2400" dirty="0">
                <a:ea typeface="Yu Gothic" panose="020B0400000000000000" pitchFamily="34" charset="-128"/>
              </a:rPr>
              <a:t>Intermittent Beep (IB)</a:t>
            </a:r>
          </a:p>
          <a:p>
            <a:pPr marL="609585" indent="-609585">
              <a:buFont typeface="+mj-lt"/>
              <a:buAutoNum type="alphaUcParenR"/>
            </a:pPr>
            <a:r>
              <a:rPr lang="en-US" altLang="ja-JP" sz="2400" dirty="0">
                <a:ea typeface="Yu Gothic" panose="020B0400000000000000" pitchFamily="34" charset="-128"/>
              </a:rPr>
              <a:t>Pitch (PT)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3D2EB1F-0AF1-B74F-8F54-8DA31C5E8F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1906" y="3378439"/>
            <a:ext cx="954031" cy="758455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3C811B6-84E7-1F4E-8BB7-EC537A226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D619A7D7-7E84-CB43-9E74-A002BAA873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0816" y="3113923"/>
            <a:ext cx="758104" cy="891887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F77B0968-2432-7D4B-B0F6-12DCD2D8BF9E}"/>
              </a:ext>
            </a:extLst>
          </p:cNvPr>
          <p:cNvCxnSpPr>
            <a:cxnSpLocks/>
          </p:cNvCxnSpPr>
          <p:nvPr/>
        </p:nvCxnSpPr>
        <p:spPr>
          <a:xfrm>
            <a:off x="8680288" y="1385928"/>
            <a:ext cx="0" cy="2400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左矢印 23">
            <a:extLst>
              <a:ext uri="{FF2B5EF4-FFF2-40B4-BE49-F238E27FC236}">
                <a16:creationId xmlns:a16="http://schemas.microsoft.com/office/drawing/2014/main" id="{85A19847-959B-8340-AEA0-3D97686AD6B7}"/>
              </a:ext>
            </a:extLst>
          </p:cNvPr>
          <p:cNvSpPr/>
          <p:nvPr/>
        </p:nvSpPr>
        <p:spPr>
          <a:xfrm rot="8100000">
            <a:off x="6290231" y="3617923"/>
            <a:ext cx="4800000" cy="192000"/>
          </a:xfrm>
          <a:prstGeom prst="leftArrow">
            <a:avLst>
              <a:gd name="adj1" fmla="val 50000"/>
              <a:gd name="adj2" fmla="val 162757"/>
            </a:avLst>
          </a:prstGeom>
          <a:gradFill flip="none" rotWithShape="1">
            <a:gsLst>
              <a:gs pos="50000">
                <a:schemeClr val="bg1">
                  <a:alpha val="0"/>
                </a:schemeClr>
              </a:gs>
              <a:gs pos="49000">
                <a:schemeClr val="accent2"/>
              </a:gs>
              <a:gs pos="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20F022B8-1140-804E-8139-9333C9DAB8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3500000">
            <a:off x="8031735" y="3103121"/>
            <a:ext cx="1309091" cy="1309091"/>
          </a:xfrm>
          <a:prstGeom prst="rect">
            <a:avLst/>
          </a:prstGeom>
        </p:spPr>
      </p:pic>
      <p:pic>
        <p:nvPicPr>
          <p:cNvPr id="5" name="15 degrees, right" descr="15 degrees, right">
            <a:hlinkClick r:id="" action="ppaction://media"/>
            <a:extLst>
              <a:ext uri="{FF2B5EF4-FFF2-40B4-BE49-F238E27FC236}">
                <a16:creationId xmlns:a16="http://schemas.microsoft.com/office/drawing/2014/main" id="{936DB70D-059A-A042-B528-B074AC7C4C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479" y="5334232"/>
            <a:ext cx="812800" cy="812800"/>
          </a:xfrm>
          <a:prstGeom prst="rect">
            <a:avLst/>
          </a:prstGeom>
        </p:spPr>
      </p:pic>
      <p:pic>
        <p:nvPicPr>
          <p:cNvPr id="19" name="in_front_of_you" descr="in_front_of_you">
            <a:hlinkClick r:id="" action="ppaction://media"/>
            <a:extLst>
              <a:ext uri="{FF2B5EF4-FFF2-40B4-BE49-F238E27FC236}">
                <a16:creationId xmlns:a16="http://schemas.microsoft.com/office/drawing/2014/main" id="{50D74750-0589-ED48-A999-0619001EC8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220" y="5334232"/>
            <a:ext cx="812800" cy="812800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7ACC70A-36D7-A44D-B14A-18C49141FFD5}"/>
              </a:ext>
            </a:extLst>
          </p:cNvPr>
          <p:cNvSpPr/>
          <p:nvPr/>
        </p:nvSpPr>
        <p:spPr>
          <a:xfrm>
            <a:off x="6912890" y="4071060"/>
            <a:ext cx="1363226" cy="377769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System</a:t>
            </a:r>
          </a:p>
        </p:txBody>
      </p:sp>
      <p:sp>
        <p:nvSpPr>
          <p:cNvPr id="20" name="角丸四角形吹き出し 19">
            <a:extLst>
              <a:ext uri="{FF2B5EF4-FFF2-40B4-BE49-F238E27FC236}">
                <a16:creationId xmlns:a16="http://schemas.microsoft.com/office/drawing/2014/main" id="{611B6219-870B-E544-9B8A-0DA966514352}"/>
              </a:ext>
            </a:extLst>
          </p:cNvPr>
          <p:cNvSpPr/>
          <p:nvPr/>
        </p:nvSpPr>
        <p:spPr>
          <a:xfrm>
            <a:off x="4060184" y="4500078"/>
            <a:ext cx="3452598" cy="694727"/>
          </a:xfrm>
          <a:prstGeom prst="wedgeRoundRectCallout">
            <a:avLst>
              <a:gd name="adj1" fmla="val 38352"/>
              <a:gd name="adj2" fmla="val -74905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/>
              <a:t>15 degrees, right</a:t>
            </a:r>
          </a:p>
        </p:txBody>
      </p:sp>
      <p:sp>
        <p:nvSpPr>
          <p:cNvPr id="21" name="角丸四角形吹き出し 20">
            <a:extLst>
              <a:ext uri="{FF2B5EF4-FFF2-40B4-BE49-F238E27FC236}">
                <a16:creationId xmlns:a16="http://schemas.microsoft.com/office/drawing/2014/main" id="{277DE2E2-6FFD-8540-B7CC-D27C9973FB1C}"/>
              </a:ext>
            </a:extLst>
          </p:cNvPr>
          <p:cNvSpPr/>
          <p:nvPr/>
        </p:nvSpPr>
        <p:spPr>
          <a:xfrm>
            <a:off x="6084889" y="5242571"/>
            <a:ext cx="2774639" cy="694727"/>
          </a:xfrm>
          <a:prstGeom prst="wedgeRoundRectCallout">
            <a:avLst>
              <a:gd name="adj1" fmla="val 4551"/>
              <a:gd name="adj2" fmla="val -171812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/>
              <a:t>In front of you</a:t>
            </a:r>
            <a:endParaRPr kumimoji="1" lang="ja-JP" altLang="en-US" sz="2800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EA2AE19B-4434-1C4D-9E19-0C59E54A12FB}"/>
              </a:ext>
            </a:extLst>
          </p:cNvPr>
          <p:cNvSpPr/>
          <p:nvPr/>
        </p:nvSpPr>
        <p:spPr>
          <a:xfrm>
            <a:off x="10139281" y="2996137"/>
            <a:ext cx="1463838" cy="377769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Backpack</a:t>
            </a:r>
          </a:p>
        </p:txBody>
      </p:sp>
    </p:spTree>
    <p:extLst>
      <p:ext uri="{BB962C8B-B14F-4D97-AF65-F5344CB8AC3E}">
        <p14:creationId xmlns:p14="http://schemas.microsoft.com/office/powerpoint/2010/main" val="323932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65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2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8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4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785D25-D848-9F44-B92C-72FD171B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4000" dirty="0">
                <a:latin typeface="+mj-lt"/>
                <a:ea typeface="Yu Gothic" panose="020B0400000000000000" pitchFamily="34" charset="-128"/>
              </a:rPr>
              <a:t>Clock Position </a:t>
            </a:r>
            <a:r>
              <a:rPr lang="en-US" altLang="ja-JP" sz="4000" dirty="0">
                <a:latin typeface="+mj-lt"/>
                <a:ea typeface="Yu Gothic Medium" panose="020B0400000000000000" pitchFamily="34" charset="-128"/>
              </a:rPr>
              <a:t>(CP)</a:t>
            </a:r>
            <a:br>
              <a:rPr lang="en-US" altLang="ja-JP" sz="4000" dirty="0">
                <a:latin typeface="+mj-lt"/>
                <a:ea typeface="Yu Gothic Medium" panose="020B0400000000000000" pitchFamily="34" charset="-128"/>
              </a:rPr>
            </a:br>
            <a:r>
              <a:rPr lang="en-US" altLang="ja-JP" sz="4000" dirty="0">
                <a:latin typeface="+mj-lt"/>
                <a:ea typeface="Yu Gothic Medium" panose="020B0400000000000000" pitchFamily="34" charset="-128"/>
              </a:rPr>
              <a:t> - Proposed Rotation Navigation</a:t>
            </a:r>
            <a:endParaRPr lang="ja-JP" altLang="en-US" sz="4000" dirty="0">
              <a:latin typeface="+mj-lt"/>
              <a:ea typeface="Yu Gothic Medium" panose="020B0400000000000000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3C1DB9-FB3D-DA4B-94DD-3A3133DB8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09585" indent="-609585">
              <a:buFont typeface="+mj-lt"/>
              <a:buAutoNum type="alphaUcParenR"/>
            </a:pPr>
            <a:r>
              <a:rPr lang="en-US" altLang="ja-JP" sz="2400" dirty="0">
                <a:ea typeface="Yu Gothic" panose="020B0400000000000000" pitchFamily="34" charset="-128"/>
              </a:rPr>
              <a:t>Left or Right (LR)</a:t>
            </a:r>
          </a:p>
          <a:p>
            <a:pPr marL="609585" indent="-609585">
              <a:buFont typeface="+mj-lt"/>
              <a:buAutoNum type="alphaUcParenR"/>
            </a:pPr>
            <a:r>
              <a:rPr lang="en-US" altLang="ja-JP" sz="2400" dirty="0">
                <a:ea typeface="Yu Gothic" panose="020B0400000000000000" pitchFamily="34" charset="-128"/>
              </a:rPr>
              <a:t>Angle (AG)</a:t>
            </a:r>
          </a:p>
          <a:p>
            <a:pPr marL="609585" indent="-609585">
              <a:buFont typeface="+mj-lt"/>
              <a:buAutoNum type="alphaUcParenR"/>
            </a:pPr>
            <a:r>
              <a:rPr lang="en-US" altLang="ja-JP" sz="3200" dirty="0">
                <a:solidFill>
                  <a:schemeClr val="accent2"/>
                </a:solidFill>
                <a:ea typeface="Yu Gothic" panose="020B0400000000000000" pitchFamily="34" charset="-128"/>
              </a:rPr>
              <a:t>Clock Position (CP)</a:t>
            </a:r>
          </a:p>
          <a:p>
            <a:pPr marL="609585" indent="-609585">
              <a:buFont typeface="+mj-lt"/>
              <a:buAutoNum type="alphaUcParenR"/>
            </a:pPr>
            <a:r>
              <a:rPr lang="en-US" altLang="ja-JP" sz="2400" dirty="0">
                <a:ea typeface="Yu Gothic" panose="020B0400000000000000" pitchFamily="34" charset="-128"/>
              </a:rPr>
              <a:t>Intermittent Beep (IB)</a:t>
            </a:r>
          </a:p>
          <a:p>
            <a:pPr marL="609585" indent="-609585">
              <a:buFont typeface="+mj-lt"/>
              <a:buAutoNum type="alphaUcParenR"/>
            </a:pPr>
            <a:r>
              <a:rPr lang="en-US" altLang="ja-JP" sz="2400" dirty="0">
                <a:ea typeface="Yu Gothic" panose="020B0400000000000000" pitchFamily="34" charset="-128"/>
              </a:rPr>
              <a:t>Pitch (PT)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FD57636E-A2AA-344F-B9F2-7194131AE1E7}"/>
              </a:ext>
            </a:extLst>
          </p:cNvPr>
          <p:cNvGrpSpPr/>
          <p:nvPr/>
        </p:nvGrpSpPr>
        <p:grpSpPr>
          <a:xfrm>
            <a:off x="8503640" y="1385928"/>
            <a:ext cx="2393928" cy="2393928"/>
            <a:chOff x="6377730" y="1039446"/>
            <a:chExt cx="1795446" cy="1795446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38560B0A-C1AD-AC42-B10A-760C2CBCF930}"/>
                </a:ext>
              </a:extLst>
            </p:cNvPr>
            <p:cNvCxnSpPr>
              <a:cxnSpLocks/>
            </p:cNvCxnSpPr>
            <p:nvPr/>
          </p:nvCxnSpPr>
          <p:spPr>
            <a:xfrm>
              <a:off x="6510216" y="1039446"/>
              <a:ext cx="0" cy="17954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8DB6AA80-1288-A143-B5C0-D52CEDB88861}"/>
                </a:ext>
              </a:extLst>
            </p:cNvPr>
            <p:cNvCxnSpPr>
              <a:cxnSpLocks/>
            </p:cNvCxnSpPr>
            <p:nvPr/>
          </p:nvCxnSpPr>
          <p:spPr>
            <a:xfrm rot="3600000">
              <a:off x="7275453" y="1488309"/>
              <a:ext cx="0" cy="17954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図 12">
            <a:extLst>
              <a:ext uri="{FF2B5EF4-FFF2-40B4-BE49-F238E27FC236}">
                <a16:creationId xmlns:a16="http://schemas.microsoft.com/office/drawing/2014/main" id="{6CC2A9E9-83AB-264C-B61B-4A4C9DD1A0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93387" y="1688417"/>
            <a:ext cx="1141591" cy="109021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C42A218-83EB-AE44-9158-EF704D2C12C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6350704" y="1456481"/>
            <a:ext cx="4671153" cy="467115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50B6922-8581-D84A-963A-CD1F022D0C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0816" y="3113923"/>
            <a:ext cx="758104" cy="89188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006B332-E9B1-134E-8D7F-4D34C1FA70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1906" y="3378439"/>
            <a:ext cx="954031" cy="758455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31040D5-281C-2841-8BD1-75DE291DF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20" name="左矢印 19">
            <a:extLst>
              <a:ext uri="{FF2B5EF4-FFF2-40B4-BE49-F238E27FC236}">
                <a16:creationId xmlns:a16="http://schemas.microsoft.com/office/drawing/2014/main" id="{060BFE79-24C0-BA47-AF36-0472122F02AE}"/>
              </a:ext>
            </a:extLst>
          </p:cNvPr>
          <p:cNvSpPr/>
          <p:nvPr/>
        </p:nvSpPr>
        <p:spPr>
          <a:xfrm rot="5400000">
            <a:off x="6290231" y="3617923"/>
            <a:ext cx="4800000" cy="192000"/>
          </a:xfrm>
          <a:prstGeom prst="leftArrow">
            <a:avLst>
              <a:gd name="adj1" fmla="val 50000"/>
              <a:gd name="adj2" fmla="val 162757"/>
            </a:avLst>
          </a:prstGeom>
          <a:gradFill flip="none" rotWithShape="1">
            <a:gsLst>
              <a:gs pos="50000">
                <a:schemeClr val="bg1">
                  <a:alpha val="0"/>
                </a:schemeClr>
              </a:gs>
              <a:gs pos="49000">
                <a:schemeClr val="accent2"/>
              </a:gs>
              <a:gs pos="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76D5CE7-594A-5A49-8DAC-4CE2066FA0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800000">
            <a:off x="8031735" y="3103121"/>
            <a:ext cx="1309091" cy="1309091"/>
          </a:xfrm>
          <a:prstGeom prst="rect">
            <a:avLst/>
          </a:prstGeom>
        </p:spPr>
      </p:pic>
      <p:pic>
        <p:nvPicPr>
          <p:cNvPr id="8" name="2 o'clock" descr="2 o'clock">
            <a:hlinkClick r:id="" action="ppaction://media"/>
            <a:extLst>
              <a:ext uri="{FF2B5EF4-FFF2-40B4-BE49-F238E27FC236}">
                <a16:creationId xmlns:a16="http://schemas.microsoft.com/office/drawing/2014/main" id="{287D0680-7F62-4F45-9906-5EF2932D8A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1961" y="5246040"/>
            <a:ext cx="812800" cy="812800"/>
          </a:xfrm>
          <a:prstGeom prst="rect">
            <a:avLst/>
          </a:prstGeom>
        </p:spPr>
      </p:pic>
      <p:pic>
        <p:nvPicPr>
          <p:cNvPr id="19" name="in_front_of_you" descr="in_front_of_you">
            <a:hlinkClick r:id="" action="ppaction://media"/>
            <a:extLst>
              <a:ext uri="{FF2B5EF4-FFF2-40B4-BE49-F238E27FC236}">
                <a16:creationId xmlns:a16="http://schemas.microsoft.com/office/drawing/2014/main" id="{CA2EF8D6-A9B0-7043-BAB1-43E84C9C66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94292" y="5197622"/>
            <a:ext cx="812800" cy="812800"/>
          </a:xfrm>
          <a:prstGeom prst="rect">
            <a:avLst/>
          </a:prstGeom>
        </p:spPr>
      </p:pic>
      <p:sp>
        <p:nvSpPr>
          <p:cNvPr id="18" name="角丸四角形吹き出し 17">
            <a:extLst>
              <a:ext uri="{FF2B5EF4-FFF2-40B4-BE49-F238E27FC236}">
                <a16:creationId xmlns:a16="http://schemas.microsoft.com/office/drawing/2014/main" id="{CE7460D2-7EB1-EC4B-936B-56EA2B30A4BA}"/>
              </a:ext>
            </a:extLst>
          </p:cNvPr>
          <p:cNvSpPr/>
          <p:nvPr/>
        </p:nvSpPr>
        <p:spPr>
          <a:xfrm>
            <a:off x="5447399" y="4240216"/>
            <a:ext cx="1958577" cy="694727"/>
          </a:xfrm>
          <a:prstGeom prst="wedgeRoundRectCallout">
            <a:avLst>
              <a:gd name="adj1" fmla="val 38352"/>
              <a:gd name="adj2" fmla="val -74905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/>
              <a:t>2 o’clock</a:t>
            </a:r>
          </a:p>
        </p:txBody>
      </p:sp>
      <p:sp>
        <p:nvSpPr>
          <p:cNvPr id="21" name="角丸四角形吹き出し 20">
            <a:extLst>
              <a:ext uri="{FF2B5EF4-FFF2-40B4-BE49-F238E27FC236}">
                <a16:creationId xmlns:a16="http://schemas.microsoft.com/office/drawing/2014/main" id="{D24C7F77-8604-DD4A-878F-1812A100A1AA}"/>
              </a:ext>
            </a:extLst>
          </p:cNvPr>
          <p:cNvSpPr/>
          <p:nvPr/>
        </p:nvSpPr>
        <p:spPr>
          <a:xfrm>
            <a:off x="5962368" y="4957713"/>
            <a:ext cx="2774639" cy="694727"/>
          </a:xfrm>
          <a:prstGeom prst="wedgeRoundRectCallout">
            <a:avLst>
              <a:gd name="adj1" fmla="val 4551"/>
              <a:gd name="adj2" fmla="val -171812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/>
              <a:t>In front of you</a:t>
            </a:r>
            <a:endParaRPr kumimoji="1"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382653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8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3600000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3600000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80"/>
                            </p:stCondLst>
                            <p:childTnLst>
                              <p:par>
                                <p:cTn id="22" presetID="9" presetClass="entr" presetSubtype="0" repeatCount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2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8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0" grpId="0" animBg="1"/>
      <p:bldP spid="18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CD78041-7C88-B84B-A0DA-524DE8E296CD}"/>
              </a:ext>
            </a:extLst>
          </p:cNvPr>
          <p:cNvSpPr/>
          <p:nvPr/>
        </p:nvSpPr>
        <p:spPr>
          <a:xfrm>
            <a:off x="8876397" y="0"/>
            <a:ext cx="3315603" cy="331702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3C1DB9-FB3D-DA4B-94DD-3A3133DB8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09585" indent="-609585">
              <a:buFont typeface="+mj-lt"/>
              <a:buAutoNum type="alphaUcParenR"/>
            </a:pPr>
            <a:r>
              <a:rPr lang="en-US" altLang="ja-JP" sz="2400" dirty="0">
                <a:ea typeface="Yu Gothic" panose="020B0400000000000000" pitchFamily="34" charset="-128"/>
              </a:rPr>
              <a:t>Left or Right (LR)</a:t>
            </a:r>
          </a:p>
          <a:p>
            <a:pPr marL="609585" indent="-609585">
              <a:buFont typeface="+mj-lt"/>
              <a:buAutoNum type="alphaUcParenR"/>
            </a:pPr>
            <a:r>
              <a:rPr lang="en-US" altLang="ja-JP" sz="2400" dirty="0">
                <a:ea typeface="Yu Gothic" panose="020B0400000000000000" pitchFamily="34" charset="-128"/>
              </a:rPr>
              <a:t>Angle (AG)</a:t>
            </a:r>
          </a:p>
          <a:p>
            <a:pPr marL="609585" indent="-609585">
              <a:buFont typeface="+mj-lt"/>
              <a:buAutoNum type="alphaUcParenR"/>
            </a:pPr>
            <a:r>
              <a:rPr lang="en-US" altLang="ja-JP" sz="2400" dirty="0">
                <a:ea typeface="Yu Gothic" panose="020B0400000000000000" pitchFamily="34" charset="-128"/>
              </a:rPr>
              <a:t>Clock Position (CP)</a:t>
            </a:r>
          </a:p>
          <a:p>
            <a:pPr marL="609585" indent="-609585">
              <a:buFont typeface="+mj-lt"/>
              <a:buAutoNum type="alphaUcParenR"/>
            </a:pPr>
            <a:r>
              <a:rPr lang="en-US" altLang="ja-JP" sz="3200" dirty="0">
                <a:solidFill>
                  <a:schemeClr val="accent2"/>
                </a:solidFill>
                <a:ea typeface="Yu Gothic" panose="020B0400000000000000" pitchFamily="34" charset="-128"/>
              </a:rPr>
              <a:t>Intermittent Beep (IB)</a:t>
            </a:r>
          </a:p>
          <a:p>
            <a:pPr marL="609585" indent="-609585">
              <a:buFont typeface="+mj-lt"/>
              <a:buAutoNum type="alphaUcParenR"/>
            </a:pPr>
            <a:r>
              <a:rPr lang="en-US" altLang="ja-JP" sz="2400" dirty="0">
                <a:ea typeface="Yu Gothic" panose="020B0400000000000000" pitchFamily="34" charset="-128"/>
              </a:rPr>
              <a:t>Pitch (PT)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C41EA5-A07D-2642-8E6D-B508DB2A24F8}"/>
              </a:ext>
            </a:extLst>
          </p:cNvPr>
          <p:cNvSpPr txBox="1"/>
          <p:nvPr/>
        </p:nvSpPr>
        <p:spPr>
          <a:xfrm>
            <a:off x="4059699" y="5658061"/>
            <a:ext cx="585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Myriad Pro" panose="020B0503030403020204" pitchFamily="34" charset="0"/>
              </a:rPr>
              <a:t>Far</a:t>
            </a:r>
            <a:endParaRPr lang="ja-JP" altLang="en-US" sz="2400">
              <a:latin typeface="Myriad Pro" panose="020B0503030403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6CCDD39-3033-0E42-9BBE-E79B4270891F}"/>
              </a:ext>
            </a:extLst>
          </p:cNvPr>
          <p:cNvSpPr txBox="1"/>
          <p:nvPr/>
        </p:nvSpPr>
        <p:spPr>
          <a:xfrm>
            <a:off x="10223294" y="5658061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Myriad Pro" panose="020B0503030403020204" pitchFamily="34" charset="0"/>
              </a:rPr>
              <a:t>Close</a:t>
            </a:r>
            <a:endParaRPr lang="ja-JP" altLang="en-US" sz="2400">
              <a:latin typeface="Myriad Pro" panose="020B0503030403020204" pitchFamily="34" charset="0"/>
            </a:endParaRPr>
          </a:p>
        </p:txBody>
      </p: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54AE474E-F70C-EF4B-BC5D-D0484EB0DCBE}"/>
              </a:ext>
            </a:extLst>
          </p:cNvPr>
          <p:cNvCxnSpPr>
            <a:cxnSpLocks/>
          </p:cNvCxnSpPr>
          <p:nvPr/>
        </p:nvCxnSpPr>
        <p:spPr>
          <a:xfrm>
            <a:off x="4645116" y="5871637"/>
            <a:ext cx="5578178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048A22A8-71B7-874E-80F7-9BF96ECCFE2E}"/>
              </a:ext>
            </a:extLst>
          </p:cNvPr>
          <p:cNvSpPr txBox="1"/>
          <p:nvPr/>
        </p:nvSpPr>
        <p:spPr>
          <a:xfrm>
            <a:off x="7138938" y="5640804"/>
            <a:ext cx="99418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latin typeface="Myriad Pro" panose="020B0503030403020204" pitchFamily="34" charset="0"/>
              </a:rPr>
              <a:t>Angle</a:t>
            </a:r>
            <a:endParaRPr lang="ja-JP" altLang="en-US" sz="2400" b="1">
              <a:latin typeface="Myriad Pro" panose="020B0503030403020204" pitchFamily="34" charset="0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3785D25-D848-9F44-B92C-72FD171B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4000" dirty="0">
                <a:latin typeface="+mj-lt"/>
                <a:ea typeface="Yu Gothic Medium" panose="020B0400000000000000" pitchFamily="34" charset="-128"/>
              </a:rPr>
              <a:t>Intermittent Beep (IB)</a:t>
            </a:r>
            <a:br>
              <a:rPr lang="en-US" altLang="ja-JP" sz="4000" dirty="0">
                <a:latin typeface="+mj-lt"/>
                <a:ea typeface="Yu Gothic Medium" panose="020B0400000000000000" pitchFamily="34" charset="-128"/>
              </a:rPr>
            </a:br>
            <a:r>
              <a:rPr lang="en-US" altLang="ja-JP" sz="4000" dirty="0">
                <a:latin typeface="+mj-lt"/>
                <a:ea typeface="Yu Gothic Medium" panose="020B0400000000000000" pitchFamily="34" charset="-128"/>
              </a:rPr>
              <a:t> - Proposed Rotation Navigation</a:t>
            </a:r>
            <a:endParaRPr lang="ja-JP" altLang="en-US" sz="4000" dirty="0">
              <a:latin typeface="+mj-lt"/>
              <a:ea typeface="Yu Gothic Medium" panose="020B0400000000000000" pitchFamily="34" charset="-128"/>
            </a:endParaRPr>
          </a:p>
        </p:txBody>
      </p:sp>
      <p:sp>
        <p:nvSpPr>
          <p:cNvPr id="19" name="フローチャート: 処理 18">
            <a:extLst>
              <a:ext uri="{FF2B5EF4-FFF2-40B4-BE49-F238E27FC236}">
                <a16:creationId xmlns:a16="http://schemas.microsoft.com/office/drawing/2014/main" id="{0826A2FD-2A27-634D-A2C1-837AD0B70DE0}"/>
              </a:ext>
            </a:extLst>
          </p:cNvPr>
          <p:cNvSpPr/>
          <p:nvPr/>
        </p:nvSpPr>
        <p:spPr>
          <a:xfrm>
            <a:off x="4136478" y="4712113"/>
            <a:ext cx="105340" cy="936000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20" name="フローチャート: 処理 19">
            <a:extLst>
              <a:ext uri="{FF2B5EF4-FFF2-40B4-BE49-F238E27FC236}">
                <a16:creationId xmlns:a16="http://schemas.microsoft.com/office/drawing/2014/main" id="{6AD0A4D8-A000-2D48-B87B-E416438CD9B3}"/>
              </a:ext>
            </a:extLst>
          </p:cNvPr>
          <p:cNvSpPr/>
          <p:nvPr/>
        </p:nvSpPr>
        <p:spPr>
          <a:xfrm>
            <a:off x="5071847" y="4712113"/>
            <a:ext cx="105340" cy="936000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21" name="フローチャート: 処理 20">
            <a:extLst>
              <a:ext uri="{FF2B5EF4-FFF2-40B4-BE49-F238E27FC236}">
                <a16:creationId xmlns:a16="http://schemas.microsoft.com/office/drawing/2014/main" id="{E5265479-0315-9F43-A78E-FFC551EC0A40}"/>
              </a:ext>
            </a:extLst>
          </p:cNvPr>
          <p:cNvSpPr/>
          <p:nvPr/>
        </p:nvSpPr>
        <p:spPr>
          <a:xfrm>
            <a:off x="6007217" y="4712113"/>
            <a:ext cx="105340" cy="936000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22" name="フローチャート: 処理 21">
            <a:extLst>
              <a:ext uri="{FF2B5EF4-FFF2-40B4-BE49-F238E27FC236}">
                <a16:creationId xmlns:a16="http://schemas.microsoft.com/office/drawing/2014/main" id="{65AE7BC0-A38A-914E-8D3C-090E1AD40495}"/>
              </a:ext>
            </a:extLst>
          </p:cNvPr>
          <p:cNvSpPr/>
          <p:nvPr/>
        </p:nvSpPr>
        <p:spPr>
          <a:xfrm>
            <a:off x="8011313" y="4712113"/>
            <a:ext cx="105340" cy="936000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23" name="フローチャート: 処理 22">
            <a:extLst>
              <a:ext uri="{FF2B5EF4-FFF2-40B4-BE49-F238E27FC236}">
                <a16:creationId xmlns:a16="http://schemas.microsoft.com/office/drawing/2014/main" id="{791A9B92-8400-C040-A00B-7C8A6AC62392}"/>
              </a:ext>
            </a:extLst>
          </p:cNvPr>
          <p:cNvSpPr/>
          <p:nvPr/>
        </p:nvSpPr>
        <p:spPr>
          <a:xfrm>
            <a:off x="6810106" y="4712113"/>
            <a:ext cx="105340" cy="936000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24" name="フローチャート: 処理 23">
            <a:extLst>
              <a:ext uri="{FF2B5EF4-FFF2-40B4-BE49-F238E27FC236}">
                <a16:creationId xmlns:a16="http://schemas.microsoft.com/office/drawing/2014/main" id="{891C2F55-67AC-7B42-B913-0ED166447ECD}"/>
              </a:ext>
            </a:extLst>
          </p:cNvPr>
          <p:cNvSpPr/>
          <p:nvPr/>
        </p:nvSpPr>
        <p:spPr>
          <a:xfrm>
            <a:off x="7487381" y="4712113"/>
            <a:ext cx="105340" cy="936000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25" name="フローチャート: 処理 24">
            <a:extLst>
              <a:ext uri="{FF2B5EF4-FFF2-40B4-BE49-F238E27FC236}">
                <a16:creationId xmlns:a16="http://schemas.microsoft.com/office/drawing/2014/main" id="{575FF6BB-459A-BB46-ABCA-33CACA5CD622}"/>
              </a:ext>
            </a:extLst>
          </p:cNvPr>
          <p:cNvSpPr/>
          <p:nvPr/>
        </p:nvSpPr>
        <p:spPr>
          <a:xfrm>
            <a:off x="8443855" y="4712113"/>
            <a:ext cx="105340" cy="936000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26" name="フローチャート: 処理 25">
            <a:extLst>
              <a:ext uri="{FF2B5EF4-FFF2-40B4-BE49-F238E27FC236}">
                <a16:creationId xmlns:a16="http://schemas.microsoft.com/office/drawing/2014/main" id="{82B48BEA-E685-9045-A996-882DB5EA55E1}"/>
              </a:ext>
            </a:extLst>
          </p:cNvPr>
          <p:cNvSpPr/>
          <p:nvPr/>
        </p:nvSpPr>
        <p:spPr>
          <a:xfrm>
            <a:off x="8823727" y="4712113"/>
            <a:ext cx="105340" cy="936000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27" name="フローチャート: 処理 26">
            <a:extLst>
              <a:ext uri="{FF2B5EF4-FFF2-40B4-BE49-F238E27FC236}">
                <a16:creationId xmlns:a16="http://schemas.microsoft.com/office/drawing/2014/main" id="{8525D8B0-B48D-E84E-85B4-851AD7357301}"/>
              </a:ext>
            </a:extLst>
          </p:cNvPr>
          <p:cNvSpPr/>
          <p:nvPr/>
        </p:nvSpPr>
        <p:spPr>
          <a:xfrm>
            <a:off x="9098259" y="4712113"/>
            <a:ext cx="105340" cy="936000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28" name="フローチャート: 処理 27">
            <a:extLst>
              <a:ext uri="{FF2B5EF4-FFF2-40B4-BE49-F238E27FC236}">
                <a16:creationId xmlns:a16="http://schemas.microsoft.com/office/drawing/2014/main" id="{03AA4267-1CC0-E041-BB15-895950C3A549}"/>
              </a:ext>
            </a:extLst>
          </p:cNvPr>
          <p:cNvSpPr/>
          <p:nvPr/>
        </p:nvSpPr>
        <p:spPr>
          <a:xfrm>
            <a:off x="9372791" y="4712113"/>
            <a:ext cx="105340" cy="936000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29" name="フローチャート: 処理 28">
            <a:extLst>
              <a:ext uri="{FF2B5EF4-FFF2-40B4-BE49-F238E27FC236}">
                <a16:creationId xmlns:a16="http://schemas.microsoft.com/office/drawing/2014/main" id="{3333D9BD-19B1-1346-B514-DE4B9452C0A3}"/>
              </a:ext>
            </a:extLst>
          </p:cNvPr>
          <p:cNvSpPr/>
          <p:nvPr/>
        </p:nvSpPr>
        <p:spPr>
          <a:xfrm>
            <a:off x="9604491" y="4712113"/>
            <a:ext cx="105340" cy="936000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30" name="フローチャート: 処理 29">
            <a:extLst>
              <a:ext uri="{FF2B5EF4-FFF2-40B4-BE49-F238E27FC236}">
                <a16:creationId xmlns:a16="http://schemas.microsoft.com/office/drawing/2014/main" id="{284EB830-94D6-1342-8163-61B31D7D4BF3}"/>
              </a:ext>
            </a:extLst>
          </p:cNvPr>
          <p:cNvSpPr/>
          <p:nvPr/>
        </p:nvSpPr>
        <p:spPr>
          <a:xfrm>
            <a:off x="9793002" y="4712113"/>
            <a:ext cx="105340" cy="936000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32" name="フローチャート: 処理 31">
            <a:extLst>
              <a:ext uri="{FF2B5EF4-FFF2-40B4-BE49-F238E27FC236}">
                <a16:creationId xmlns:a16="http://schemas.microsoft.com/office/drawing/2014/main" id="{74483D0F-8586-9448-8820-5FF27F8C281F}"/>
              </a:ext>
            </a:extLst>
          </p:cNvPr>
          <p:cNvSpPr/>
          <p:nvPr/>
        </p:nvSpPr>
        <p:spPr>
          <a:xfrm>
            <a:off x="9965474" y="4712113"/>
            <a:ext cx="105340" cy="936000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33" name="フローチャート: 処理 32">
            <a:extLst>
              <a:ext uri="{FF2B5EF4-FFF2-40B4-BE49-F238E27FC236}">
                <a16:creationId xmlns:a16="http://schemas.microsoft.com/office/drawing/2014/main" id="{C7B4DBCB-916C-9F4D-A019-6ED2D9809B8A}"/>
              </a:ext>
            </a:extLst>
          </p:cNvPr>
          <p:cNvSpPr/>
          <p:nvPr/>
        </p:nvSpPr>
        <p:spPr>
          <a:xfrm>
            <a:off x="10114434" y="4712113"/>
            <a:ext cx="105340" cy="936000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34" name="フローチャート: 処理 33">
            <a:extLst>
              <a:ext uri="{FF2B5EF4-FFF2-40B4-BE49-F238E27FC236}">
                <a16:creationId xmlns:a16="http://schemas.microsoft.com/office/drawing/2014/main" id="{113889A6-0EA1-C541-849A-195757EE00E1}"/>
              </a:ext>
            </a:extLst>
          </p:cNvPr>
          <p:cNvSpPr/>
          <p:nvPr/>
        </p:nvSpPr>
        <p:spPr>
          <a:xfrm>
            <a:off x="10236993" y="4712113"/>
            <a:ext cx="1029209" cy="936000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36" name="四角形吹き出し 35">
            <a:extLst>
              <a:ext uri="{FF2B5EF4-FFF2-40B4-BE49-F238E27FC236}">
                <a16:creationId xmlns:a16="http://schemas.microsoft.com/office/drawing/2014/main" id="{9FF9D103-BFF9-154B-99AE-32BE76D103BC}"/>
              </a:ext>
            </a:extLst>
          </p:cNvPr>
          <p:cNvSpPr/>
          <p:nvPr/>
        </p:nvSpPr>
        <p:spPr>
          <a:xfrm>
            <a:off x="3868703" y="4079468"/>
            <a:ext cx="776432" cy="465428"/>
          </a:xfrm>
          <a:prstGeom prst="wedgeRectCallout">
            <a:avLst>
              <a:gd name="adj1" fmla="val -6821"/>
              <a:gd name="adj2" fmla="val 102855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b="1" dirty="0">
                <a:solidFill>
                  <a:schemeClr val="tx1"/>
                </a:solidFill>
              </a:rPr>
              <a:t>Pi</a:t>
            </a:r>
            <a:endParaRPr lang="ja-JP" altLang="en-US" sz="2400" b="1">
              <a:solidFill>
                <a:schemeClr val="tx1"/>
              </a:solidFill>
            </a:endParaRPr>
          </a:p>
        </p:txBody>
      </p:sp>
      <p:sp>
        <p:nvSpPr>
          <p:cNvPr id="38" name="四角形吹き出し 37">
            <a:extLst>
              <a:ext uri="{FF2B5EF4-FFF2-40B4-BE49-F238E27FC236}">
                <a16:creationId xmlns:a16="http://schemas.microsoft.com/office/drawing/2014/main" id="{125431EA-4D5E-8244-A903-07188D5ED705}"/>
              </a:ext>
            </a:extLst>
          </p:cNvPr>
          <p:cNvSpPr/>
          <p:nvPr/>
        </p:nvSpPr>
        <p:spPr>
          <a:xfrm>
            <a:off x="9425461" y="3640095"/>
            <a:ext cx="2474114" cy="904801"/>
          </a:xfrm>
          <a:prstGeom prst="wedgeRectCallout">
            <a:avLst>
              <a:gd name="adj1" fmla="val 14139"/>
              <a:gd name="adj2" fmla="val 110473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b="1" dirty="0">
                <a:solidFill>
                  <a:schemeClr val="tx1"/>
                </a:solidFill>
              </a:rPr>
              <a:t>Pi Pi Pi Pi …</a:t>
            </a:r>
            <a:br>
              <a:rPr lang="en-US" altLang="ja-JP" sz="2400" b="1" dirty="0">
                <a:solidFill>
                  <a:schemeClr val="tx1"/>
                </a:solidFill>
              </a:rPr>
            </a:br>
            <a:r>
              <a:rPr lang="en-US" altLang="ja-JP" sz="2400" b="1" dirty="0">
                <a:solidFill>
                  <a:schemeClr val="tx1"/>
                </a:solidFill>
              </a:rPr>
              <a:t>(Within 15 deg.)</a:t>
            </a:r>
            <a:endParaRPr lang="ja-JP" altLang="en-US" sz="2400" b="1">
              <a:solidFill>
                <a:schemeClr val="tx1"/>
              </a:solidFill>
            </a:endParaRP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2E9C6B03-9BB8-014A-AAE8-0CABF01B3D7E}"/>
              </a:ext>
            </a:extLst>
          </p:cNvPr>
          <p:cNvGrpSpPr/>
          <p:nvPr/>
        </p:nvGrpSpPr>
        <p:grpSpPr>
          <a:xfrm>
            <a:off x="5843844" y="3919330"/>
            <a:ext cx="1156086" cy="737381"/>
            <a:chOff x="3994679" y="2666801"/>
            <a:chExt cx="867065" cy="553036"/>
          </a:xfrm>
        </p:grpSpPr>
        <p:sp>
          <p:nvSpPr>
            <p:cNvPr id="40" name="右中かっこ 39">
              <a:extLst>
                <a:ext uri="{FF2B5EF4-FFF2-40B4-BE49-F238E27FC236}">
                  <a16:creationId xmlns:a16="http://schemas.microsoft.com/office/drawing/2014/main" id="{96D0232F-4921-1748-AAC6-711A242BB74D}"/>
                </a:ext>
              </a:extLst>
            </p:cNvPr>
            <p:cNvSpPr/>
            <p:nvPr/>
          </p:nvSpPr>
          <p:spPr>
            <a:xfrm rot="16200000">
              <a:off x="4316167" y="2816631"/>
              <a:ext cx="224088" cy="582324"/>
            </a:xfrm>
            <a:prstGeom prst="righ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 sz="2400"/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BFA84717-1895-1646-8116-81F49E8C8F46}"/>
                </a:ext>
              </a:extLst>
            </p:cNvPr>
            <p:cNvSpPr txBox="1"/>
            <p:nvPr/>
          </p:nvSpPr>
          <p:spPr>
            <a:xfrm>
              <a:off x="3994679" y="2666801"/>
              <a:ext cx="867065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>
                  <a:latin typeface="Myriad Pro" panose="020B0503030403020204" pitchFamily="34" charset="0"/>
                </a:rPr>
                <a:t>Interval</a:t>
              </a:r>
              <a:endParaRPr lang="ja-JP" altLang="en-US" sz="2400">
                <a:latin typeface="Myriad Pro" panose="020B0503030403020204" pitchFamily="34" charset="0"/>
              </a:endParaRPr>
            </a:p>
          </p:txBody>
        </p:sp>
      </p:grpSp>
      <p:pic>
        <p:nvPicPr>
          <p:cNvPr id="55" name="interval.wav" descr="pi.wav">
            <a:hlinkClick r:id="" action="ppaction://media"/>
            <a:extLst>
              <a:ext uri="{FF2B5EF4-FFF2-40B4-BE49-F238E27FC236}">
                <a16:creationId xmlns:a16="http://schemas.microsoft.com/office/drawing/2014/main" id="{36DC5C1D-2453-CD42-9188-4569743921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.9525" end="7.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292425" y="5534126"/>
            <a:ext cx="585600" cy="585600"/>
          </a:xfrm>
          <a:prstGeom prst="rect">
            <a:avLst/>
          </a:prstGeom>
        </p:spPr>
      </p:pic>
      <p:pic>
        <p:nvPicPr>
          <p:cNvPr id="7" name="pipipi.wav" descr="pipipi.wav">
            <a:hlinkClick r:id="" action="ppaction://media"/>
            <a:extLst>
              <a:ext uri="{FF2B5EF4-FFF2-40B4-BE49-F238E27FC236}">
                <a16:creationId xmlns:a16="http://schemas.microsoft.com/office/drawing/2014/main" id="{C82DB7CB-08D0-1E43-86BF-EB427181B2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2289" y="5537485"/>
            <a:ext cx="582241" cy="582241"/>
          </a:xfrm>
          <a:prstGeom prst="rect">
            <a:avLst/>
          </a:prstGeom>
        </p:spPr>
      </p:pic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516E2D0D-D874-5745-B5C9-73F6A5C22C04}"/>
              </a:ext>
            </a:extLst>
          </p:cNvPr>
          <p:cNvCxnSpPr>
            <a:cxnSpLocks/>
          </p:cNvCxnSpPr>
          <p:nvPr/>
        </p:nvCxnSpPr>
        <p:spPr>
          <a:xfrm>
            <a:off x="10257512" y="217871"/>
            <a:ext cx="0" cy="13264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1CB47A95-3AD5-A541-867F-F8CF71173479}"/>
              </a:ext>
            </a:extLst>
          </p:cNvPr>
          <p:cNvCxnSpPr>
            <a:cxnSpLocks/>
          </p:cNvCxnSpPr>
          <p:nvPr/>
        </p:nvCxnSpPr>
        <p:spPr>
          <a:xfrm rot="8100000">
            <a:off x="10787106" y="1449587"/>
            <a:ext cx="0" cy="1497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図 50">
            <a:extLst>
              <a:ext uri="{FF2B5EF4-FFF2-40B4-BE49-F238E27FC236}">
                <a16:creationId xmlns:a16="http://schemas.microsoft.com/office/drawing/2014/main" id="{9C6C285A-D6C1-9147-8BBC-818E69A2F453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1164277" y="2368387"/>
            <a:ext cx="838036" cy="800324"/>
          </a:xfrm>
          <a:prstGeom prst="rect">
            <a:avLst/>
          </a:prstGeom>
        </p:spPr>
      </p:pic>
      <p:sp>
        <p:nvSpPr>
          <p:cNvPr id="52" name="環状矢印 51">
            <a:extLst>
              <a:ext uri="{FF2B5EF4-FFF2-40B4-BE49-F238E27FC236}">
                <a16:creationId xmlns:a16="http://schemas.microsoft.com/office/drawing/2014/main" id="{484F95C7-FB69-554F-B8FA-5FF19CF2254A}"/>
              </a:ext>
            </a:extLst>
          </p:cNvPr>
          <p:cNvSpPr>
            <a:spLocks/>
          </p:cNvSpPr>
          <p:nvPr/>
        </p:nvSpPr>
        <p:spPr>
          <a:xfrm rot="4133876">
            <a:off x="10118497" y="721317"/>
            <a:ext cx="1439474" cy="1450065"/>
          </a:xfrm>
          <a:prstGeom prst="circular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>
              <a:solidFill>
                <a:schemeClr val="tx1"/>
              </a:solidFill>
            </a:endParaRPr>
          </a:p>
        </p:txBody>
      </p:sp>
      <p:sp>
        <p:nvSpPr>
          <p:cNvPr id="53" name="左矢印 52">
            <a:extLst>
              <a:ext uri="{FF2B5EF4-FFF2-40B4-BE49-F238E27FC236}">
                <a16:creationId xmlns:a16="http://schemas.microsoft.com/office/drawing/2014/main" id="{5A996996-1016-FB4B-9A86-50FD92B68E8D}"/>
              </a:ext>
            </a:extLst>
          </p:cNvPr>
          <p:cNvSpPr>
            <a:spLocks/>
          </p:cNvSpPr>
          <p:nvPr/>
        </p:nvSpPr>
        <p:spPr>
          <a:xfrm rot="5400000">
            <a:off x="8617563" y="1595075"/>
            <a:ext cx="3279898" cy="163995"/>
          </a:xfrm>
          <a:prstGeom prst="leftArrow">
            <a:avLst>
              <a:gd name="adj1" fmla="val 50000"/>
              <a:gd name="adj2" fmla="val 162757"/>
            </a:avLst>
          </a:prstGeom>
          <a:gradFill flip="none" rotWithShape="1">
            <a:gsLst>
              <a:gs pos="50000">
                <a:schemeClr val="bg1">
                  <a:alpha val="0"/>
                </a:schemeClr>
              </a:gs>
              <a:gs pos="49000">
                <a:schemeClr val="accent2"/>
              </a:gs>
              <a:gs pos="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pic>
        <p:nvPicPr>
          <p:cNvPr id="54" name="図 53">
            <a:extLst>
              <a:ext uri="{FF2B5EF4-FFF2-40B4-BE49-F238E27FC236}">
                <a16:creationId xmlns:a16="http://schemas.microsoft.com/office/drawing/2014/main" id="{EE985444-A702-5C46-A0AE-6A24CFCEEB90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9777015" y="1188454"/>
            <a:ext cx="960998" cy="960998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D789ECC-029B-2848-B116-D6E8FADE6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0E60-DFED-7246-9C0D-66AB15511175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973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8100000">
                                      <p:cBhvr>
                                        <p:cTn id="6" dur="9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8100000">
                                      <p:cBhvr>
                                        <p:cTn id="8" dur="9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5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5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5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5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5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5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5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7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5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5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5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0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6" grpId="0" animBg="1"/>
      <p:bldP spid="38" grpId="0" animBg="1"/>
      <p:bldP spid="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63DF4F3-25A3-304E-9F3A-93B1E61E2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099468" y="2272171"/>
            <a:ext cx="3031067" cy="338666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+mj-lt"/>
              </a:rPr>
              <a:t>Apps tell “what”</a:t>
            </a:r>
            <a:endParaRPr lang="ja-JP" altLang="en-US" dirty="0">
              <a:latin typeface="+mj-lt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AEAC714-76BC-7A4A-B6FF-02C5E1EEE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BFC22816-0217-A040-9442-95A37FD95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178" y="3912394"/>
            <a:ext cx="3011647" cy="2424376"/>
          </a:xfrm>
          <a:prstGeom prst="rect">
            <a:avLst/>
          </a:prstGeom>
        </p:spPr>
      </p:pic>
      <p:pic>
        <p:nvPicPr>
          <p:cNvPr id="24" name="図 23" descr="食品 が含まれている画像&#10;&#10;自動的に生成された説明">
            <a:extLst>
              <a:ext uri="{FF2B5EF4-FFF2-40B4-BE49-F238E27FC236}">
                <a16:creationId xmlns:a16="http://schemas.microsoft.com/office/drawing/2014/main" id="{1CC4AA7F-4488-3C44-9574-53781EB87B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9181" y="2400104"/>
            <a:ext cx="791021" cy="2001837"/>
          </a:xfrm>
          <a:prstGeom prst="rect">
            <a:avLst/>
          </a:prstGeom>
        </p:spPr>
      </p:pic>
      <p:sp>
        <p:nvSpPr>
          <p:cNvPr id="6" name="角丸四角形 5">
            <a:extLst>
              <a:ext uri="{FF2B5EF4-FFF2-40B4-BE49-F238E27FC236}">
                <a16:creationId xmlns:a16="http://schemas.microsoft.com/office/drawing/2014/main" id="{10B941DF-3596-7F46-9883-1130FF2034D0}"/>
              </a:ext>
            </a:extLst>
          </p:cNvPr>
          <p:cNvSpPr/>
          <p:nvPr/>
        </p:nvSpPr>
        <p:spPr>
          <a:xfrm>
            <a:off x="7282935" y="2266617"/>
            <a:ext cx="4742421" cy="186256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600" dirty="0"/>
              <a:t>Smartphone apps can tell “</a:t>
            </a:r>
            <a:r>
              <a:rPr lang="en-US" altLang="ja-JP" sz="3600" i="1" dirty="0">
                <a:latin typeface="+mj-lt"/>
              </a:rPr>
              <a:t>what</a:t>
            </a:r>
            <a:r>
              <a:rPr lang="en-US" altLang="ja-JP" sz="3600" i="1" dirty="0"/>
              <a:t> it is</a:t>
            </a:r>
            <a:r>
              <a:rPr lang="en-US" altLang="ja-JP" sz="3600" dirty="0"/>
              <a:t>”</a:t>
            </a: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ACAD7F86-C823-0644-9B15-822A64405687}"/>
              </a:ext>
            </a:extLst>
          </p:cNvPr>
          <p:cNvSpPr/>
          <p:nvPr/>
        </p:nvSpPr>
        <p:spPr>
          <a:xfrm>
            <a:off x="5043851" y="5252039"/>
            <a:ext cx="2520691" cy="813597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Person with</a:t>
            </a:r>
            <a:br>
              <a:rPr lang="en-US" altLang="ja-JP" sz="2400" dirty="0"/>
            </a:br>
            <a:r>
              <a:rPr lang="en-US" altLang="ja-JP" sz="2400" dirty="0"/>
              <a:t>visual impairment</a:t>
            </a:r>
          </a:p>
        </p:txBody>
      </p:sp>
      <p:sp>
        <p:nvSpPr>
          <p:cNvPr id="30" name="角丸四角形吹き出し 29">
            <a:extLst>
              <a:ext uri="{FF2B5EF4-FFF2-40B4-BE49-F238E27FC236}">
                <a16:creationId xmlns:a16="http://schemas.microsoft.com/office/drawing/2014/main" id="{80BB403D-299B-0746-B8E9-3627F97C0004}"/>
              </a:ext>
            </a:extLst>
          </p:cNvPr>
          <p:cNvSpPr/>
          <p:nvPr/>
        </p:nvSpPr>
        <p:spPr>
          <a:xfrm>
            <a:off x="2633278" y="1368548"/>
            <a:ext cx="2246469" cy="827014"/>
          </a:xfrm>
          <a:prstGeom prst="wedgeRoundRectCallout">
            <a:avLst>
              <a:gd name="adj1" fmla="val 36456"/>
              <a:gd name="adj2" fmla="val 85229"/>
              <a:gd name="adj3" fmla="val 16667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/>
              <a:t>This is tea</a:t>
            </a:r>
            <a:endParaRPr kumimoji="1" lang="ja-JP" altLang="en-US" sz="2800"/>
          </a:p>
        </p:txBody>
      </p:sp>
      <p:sp>
        <p:nvSpPr>
          <p:cNvPr id="31" name="三角形 30">
            <a:extLst>
              <a:ext uri="{FF2B5EF4-FFF2-40B4-BE49-F238E27FC236}">
                <a16:creationId xmlns:a16="http://schemas.microsoft.com/office/drawing/2014/main" id="{F857C3B0-7F47-7949-B64C-9639DFE891E8}"/>
              </a:ext>
            </a:extLst>
          </p:cNvPr>
          <p:cNvSpPr/>
          <p:nvPr/>
        </p:nvSpPr>
        <p:spPr>
          <a:xfrm rot="4715238">
            <a:off x="2630169" y="2101531"/>
            <a:ext cx="2149311" cy="2192737"/>
          </a:xfrm>
          <a:prstGeom prst="triangle">
            <a:avLst/>
          </a:prstGeom>
          <a:gradFill flip="none" rotWithShape="1">
            <a:gsLst>
              <a:gs pos="0">
                <a:srgbClr val="FEC009">
                  <a:tint val="66000"/>
                  <a:satMod val="160000"/>
                </a:srgbClr>
              </a:gs>
              <a:gs pos="50000">
                <a:srgbClr val="FEC009">
                  <a:tint val="44500"/>
                  <a:satMod val="160000"/>
                </a:srgbClr>
              </a:gs>
              <a:gs pos="100000">
                <a:srgbClr val="FEC009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280770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3C1DB9-FB3D-DA4B-94DD-3A3133DB8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09585" indent="-609585">
              <a:buFont typeface="+mj-lt"/>
              <a:buAutoNum type="alphaUcParenR"/>
            </a:pPr>
            <a:r>
              <a:rPr lang="en-US" altLang="ja-JP" sz="2400" dirty="0">
                <a:ea typeface="Yu Gothic" panose="020B0400000000000000" pitchFamily="34" charset="-128"/>
              </a:rPr>
              <a:t>Left or Right (LR)</a:t>
            </a:r>
          </a:p>
          <a:p>
            <a:pPr marL="609585" indent="-609585">
              <a:buFont typeface="+mj-lt"/>
              <a:buAutoNum type="alphaUcParenR"/>
            </a:pPr>
            <a:r>
              <a:rPr lang="en-US" altLang="ja-JP" sz="2400" dirty="0">
                <a:ea typeface="Yu Gothic" panose="020B0400000000000000" pitchFamily="34" charset="-128"/>
              </a:rPr>
              <a:t>Angle (AG)</a:t>
            </a:r>
          </a:p>
          <a:p>
            <a:pPr marL="609585" indent="-609585">
              <a:buFont typeface="+mj-lt"/>
              <a:buAutoNum type="alphaUcParenR"/>
            </a:pPr>
            <a:r>
              <a:rPr lang="en-US" altLang="ja-JP" sz="2400" dirty="0">
                <a:ea typeface="Yu Gothic" panose="020B0400000000000000" pitchFamily="34" charset="-128"/>
              </a:rPr>
              <a:t>Clock Position (CP)</a:t>
            </a:r>
          </a:p>
          <a:p>
            <a:pPr marL="609585" indent="-609585">
              <a:buFont typeface="+mj-lt"/>
              <a:buAutoNum type="alphaUcParenR"/>
            </a:pPr>
            <a:r>
              <a:rPr lang="en-US" altLang="ja-JP" sz="2400" dirty="0">
                <a:ea typeface="Yu Gothic" panose="020B0400000000000000" pitchFamily="34" charset="-128"/>
              </a:rPr>
              <a:t>Intermittent Beep (IB)</a:t>
            </a:r>
          </a:p>
          <a:p>
            <a:pPr marL="609585" indent="-609585">
              <a:buFont typeface="+mj-lt"/>
              <a:buAutoNum type="alphaUcParenR"/>
            </a:pPr>
            <a:r>
              <a:rPr lang="en-US" altLang="ja-JP" sz="3200" dirty="0">
                <a:solidFill>
                  <a:schemeClr val="accent2"/>
                </a:solidFill>
                <a:ea typeface="Yu Gothic" panose="020B0400000000000000" pitchFamily="34" charset="-128"/>
              </a:rPr>
              <a:t>Pitch (PT)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A50C4CF-D15C-934D-B8F0-C9ACBA7DC583}"/>
              </a:ext>
            </a:extLst>
          </p:cNvPr>
          <p:cNvSpPr txBox="1"/>
          <p:nvPr/>
        </p:nvSpPr>
        <p:spPr>
          <a:xfrm>
            <a:off x="4878522" y="5620139"/>
            <a:ext cx="585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Myriad Pro" panose="020B0503030403020204" pitchFamily="34" charset="0"/>
              </a:rPr>
              <a:t>Far</a:t>
            </a:r>
            <a:endParaRPr lang="ja-JP" altLang="en-US" sz="2400">
              <a:latin typeface="Myriad Pro" panose="020B0503030403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7A664B4-10A1-624A-BC9B-297A4AADC991}"/>
              </a:ext>
            </a:extLst>
          </p:cNvPr>
          <p:cNvSpPr txBox="1"/>
          <p:nvPr/>
        </p:nvSpPr>
        <p:spPr>
          <a:xfrm>
            <a:off x="11042117" y="5620139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Myriad Pro" panose="020B0503030403020204" pitchFamily="34" charset="0"/>
              </a:rPr>
              <a:t>Close</a:t>
            </a:r>
            <a:endParaRPr lang="ja-JP" altLang="en-US" sz="2400">
              <a:latin typeface="Myriad Pro" panose="020B0503030403020204" pitchFamily="34" charset="0"/>
            </a:endParaRP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6DDF711D-BF6C-9B42-8987-9B1C0E6F63A4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5463939" y="5850972"/>
            <a:ext cx="5578178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641E13D-8472-8640-A37C-7028B7484453}"/>
              </a:ext>
            </a:extLst>
          </p:cNvPr>
          <p:cNvSpPr txBox="1"/>
          <p:nvPr/>
        </p:nvSpPr>
        <p:spPr>
          <a:xfrm>
            <a:off x="7957761" y="5620139"/>
            <a:ext cx="99418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latin typeface="Myriad Pro" panose="020B0503030403020204" pitchFamily="34" charset="0"/>
              </a:rPr>
              <a:t>Angle</a:t>
            </a:r>
            <a:endParaRPr lang="ja-JP" altLang="en-US" sz="2400" b="1">
              <a:latin typeface="Myriad Pro" panose="020B0503030403020204" pitchFamily="34" charset="0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3785D25-D848-9F44-B92C-72FD171B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4000" dirty="0">
                <a:latin typeface="+mj-lt"/>
                <a:ea typeface="Yu Gothic Medium" panose="020B0400000000000000" pitchFamily="34" charset="-128"/>
              </a:rPr>
              <a:t>Pitch (PT)</a:t>
            </a:r>
            <a:br>
              <a:rPr lang="en-US" altLang="ja-JP" sz="4000" dirty="0">
                <a:latin typeface="+mj-lt"/>
                <a:ea typeface="Yu Gothic Medium" panose="020B0400000000000000" pitchFamily="34" charset="-128"/>
              </a:rPr>
            </a:br>
            <a:r>
              <a:rPr lang="en-US" altLang="ja-JP" sz="4000" dirty="0">
                <a:latin typeface="+mj-lt"/>
                <a:ea typeface="Yu Gothic Medium" panose="020B0400000000000000" pitchFamily="34" charset="-128"/>
              </a:rPr>
              <a:t> - Proposed Rotation Navigation</a:t>
            </a:r>
            <a:endParaRPr lang="ja-JP" altLang="en-US" sz="4000" dirty="0">
              <a:latin typeface="+mj-lt"/>
              <a:ea typeface="Yu Gothic Medium" panose="020B0400000000000000" pitchFamily="34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730A86F-AA84-7D43-8653-EB91D6D73028}"/>
              </a:ext>
            </a:extLst>
          </p:cNvPr>
          <p:cNvSpPr txBox="1"/>
          <p:nvPr/>
        </p:nvSpPr>
        <p:spPr>
          <a:xfrm>
            <a:off x="3885710" y="5296265"/>
            <a:ext cx="724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latin typeface="Myriad Pro" panose="020B0503030403020204" pitchFamily="34" charset="0"/>
              </a:rPr>
              <a:t>Low</a:t>
            </a:r>
            <a:endParaRPr lang="ja-JP" altLang="en-US" sz="2400">
              <a:latin typeface="Myriad Pro" panose="020B0503030403020204" pitchFamily="34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D539F62-C603-D044-9B49-05D57C32ADC4}"/>
              </a:ext>
            </a:extLst>
          </p:cNvPr>
          <p:cNvSpPr txBox="1"/>
          <p:nvPr/>
        </p:nvSpPr>
        <p:spPr>
          <a:xfrm>
            <a:off x="3848040" y="379734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latin typeface="Myriad Pro" panose="020B0503030403020204" pitchFamily="34" charset="0"/>
              </a:rPr>
              <a:t>High</a:t>
            </a:r>
            <a:endParaRPr lang="ja-JP" altLang="en-US" sz="2400">
              <a:latin typeface="Myriad Pro" panose="020B0503030403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10FA13-0770-FB47-8B06-B3247659F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tch6.wav" descr="pitch6.wav">
            <a:hlinkClick r:id="" action="ppaction://media"/>
            <a:extLst>
              <a:ext uri="{FF2B5EF4-FFF2-40B4-BE49-F238E27FC236}">
                <a16:creationId xmlns:a16="http://schemas.microsoft.com/office/drawing/2014/main" id="{07AD890C-08A6-6D4E-AEDE-FB5015175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065" y="5673228"/>
            <a:ext cx="492443" cy="492443"/>
          </a:xfrm>
          <a:prstGeom prst="rect">
            <a:avLst/>
          </a:prstGeom>
        </p:spPr>
      </p:pic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FA012727-1215-CE4A-872B-DECF4335E3F0}"/>
              </a:ext>
            </a:extLst>
          </p:cNvPr>
          <p:cNvCxnSpPr>
            <a:cxnSpLocks/>
            <a:stCxn id="44" idx="2"/>
            <a:endCxn id="43" idx="0"/>
          </p:cNvCxnSpPr>
          <p:nvPr/>
        </p:nvCxnSpPr>
        <p:spPr>
          <a:xfrm flipH="1">
            <a:off x="4248149" y="4259010"/>
            <a:ext cx="1" cy="1037255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EE2C50AF-CE3A-F241-A0C0-1A564B345B4A}"/>
              </a:ext>
            </a:extLst>
          </p:cNvPr>
          <p:cNvSpPr txBox="1"/>
          <p:nvPr/>
        </p:nvSpPr>
        <p:spPr>
          <a:xfrm>
            <a:off x="3807163" y="4568297"/>
            <a:ext cx="88197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latin typeface="Myriad Pro" panose="020B0503030403020204" pitchFamily="34" charset="0"/>
              </a:rPr>
              <a:t>Pitch</a:t>
            </a:r>
            <a:endParaRPr lang="ja-JP" altLang="en-US" sz="2400" b="1">
              <a:latin typeface="Myriad Pro" panose="020B0503030403020204" pitchFamily="34" charset="0"/>
            </a:endParaRPr>
          </a:p>
        </p:txBody>
      </p:sp>
      <p:pic>
        <p:nvPicPr>
          <p:cNvPr id="11" name="図 10" descr="黒い背景と白い文字&#10;&#10;自動的に生成された説明">
            <a:extLst>
              <a:ext uri="{FF2B5EF4-FFF2-40B4-BE49-F238E27FC236}">
                <a16:creationId xmlns:a16="http://schemas.microsoft.com/office/drawing/2014/main" id="{BF6E36E3-435D-784B-8D6A-8DB0510E69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4364"/>
          <a:stretch/>
        </p:blipFill>
        <p:spPr>
          <a:xfrm>
            <a:off x="4864512" y="4421733"/>
            <a:ext cx="6013610" cy="1265495"/>
          </a:xfrm>
          <a:prstGeom prst="rect">
            <a:avLst/>
          </a:prstGeom>
        </p:spPr>
      </p:pic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8BA7B410-1295-6348-8BFA-78D7AE9C74B8}"/>
              </a:ext>
            </a:extLst>
          </p:cNvPr>
          <p:cNvCxnSpPr>
            <a:cxnSpLocks/>
          </p:cNvCxnSpPr>
          <p:nvPr/>
        </p:nvCxnSpPr>
        <p:spPr>
          <a:xfrm flipV="1">
            <a:off x="4697658" y="3823972"/>
            <a:ext cx="0" cy="179616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四角形吹き出し 38">
            <a:extLst>
              <a:ext uri="{FF2B5EF4-FFF2-40B4-BE49-F238E27FC236}">
                <a16:creationId xmlns:a16="http://schemas.microsoft.com/office/drawing/2014/main" id="{6B299470-53A0-CD4E-B1C1-CCE60D974D41}"/>
              </a:ext>
            </a:extLst>
          </p:cNvPr>
          <p:cNvSpPr/>
          <p:nvPr/>
        </p:nvSpPr>
        <p:spPr>
          <a:xfrm>
            <a:off x="4878522" y="4750881"/>
            <a:ext cx="1549987" cy="465428"/>
          </a:xfrm>
          <a:prstGeom prst="wedgeRectCallout">
            <a:avLst>
              <a:gd name="adj1" fmla="val -37865"/>
              <a:gd name="adj2" fmla="val 105832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b="1" dirty="0">
                <a:solidFill>
                  <a:schemeClr val="tx1"/>
                </a:solidFill>
              </a:rPr>
              <a:t>Low pitch</a:t>
            </a:r>
            <a:endParaRPr lang="ja-JP" altLang="en-US" sz="2400" b="1">
              <a:solidFill>
                <a:schemeClr val="tx1"/>
              </a:solidFill>
            </a:endParaRPr>
          </a:p>
        </p:txBody>
      </p:sp>
      <p:sp>
        <p:nvSpPr>
          <p:cNvPr id="40" name="四角形吹き出し 39">
            <a:extLst>
              <a:ext uri="{FF2B5EF4-FFF2-40B4-BE49-F238E27FC236}">
                <a16:creationId xmlns:a16="http://schemas.microsoft.com/office/drawing/2014/main" id="{398B7AAD-7CE0-8648-9A34-4B6C463F41A2}"/>
              </a:ext>
            </a:extLst>
          </p:cNvPr>
          <p:cNvSpPr/>
          <p:nvPr/>
        </p:nvSpPr>
        <p:spPr>
          <a:xfrm>
            <a:off x="8127460" y="4515427"/>
            <a:ext cx="1649555" cy="465428"/>
          </a:xfrm>
          <a:prstGeom prst="wedgeRectCallout">
            <a:avLst>
              <a:gd name="adj1" fmla="val 37545"/>
              <a:gd name="adj2" fmla="val 102855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b="1" dirty="0">
                <a:solidFill>
                  <a:schemeClr val="tx1"/>
                </a:solidFill>
              </a:rPr>
              <a:t>High pitch</a:t>
            </a:r>
            <a:endParaRPr lang="ja-JP" altLang="en-US" sz="2400" b="1">
              <a:solidFill>
                <a:schemeClr val="tx1"/>
              </a:solidFill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7F05B21C-1017-BB42-A45B-D9E4A7976C1F}"/>
              </a:ext>
            </a:extLst>
          </p:cNvPr>
          <p:cNvSpPr/>
          <p:nvPr/>
        </p:nvSpPr>
        <p:spPr>
          <a:xfrm>
            <a:off x="8876397" y="0"/>
            <a:ext cx="3315603" cy="331702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DF1E8446-8E37-5949-B09C-8B8247179AA3}"/>
              </a:ext>
            </a:extLst>
          </p:cNvPr>
          <p:cNvCxnSpPr>
            <a:cxnSpLocks/>
          </p:cNvCxnSpPr>
          <p:nvPr/>
        </p:nvCxnSpPr>
        <p:spPr>
          <a:xfrm>
            <a:off x="10257512" y="217871"/>
            <a:ext cx="0" cy="13264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07BB20E4-15AF-5E4F-B70A-97F86159A06F}"/>
              </a:ext>
            </a:extLst>
          </p:cNvPr>
          <p:cNvCxnSpPr>
            <a:cxnSpLocks/>
          </p:cNvCxnSpPr>
          <p:nvPr/>
        </p:nvCxnSpPr>
        <p:spPr>
          <a:xfrm rot="8100000">
            <a:off x="10787106" y="1449587"/>
            <a:ext cx="0" cy="1497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図 41">
            <a:extLst>
              <a:ext uri="{FF2B5EF4-FFF2-40B4-BE49-F238E27FC236}">
                <a16:creationId xmlns:a16="http://schemas.microsoft.com/office/drawing/2014/main" id="{22E5B19B-E3A1-F844-B1A4-03C429BE4545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1164277" y="2368387"/>
            <a:ext cx="838036" cy="800324"/>
          </a:xfrm>
          <a:prstGeom prst="rect">
            <a:avLst/>
          </a:prstGeom>
        </p:spPr>
      </p:pic>
      <p:sp>
        <p:nvSpPr>
          <p:cNvPr id="45" name="環状矢印 44">
            <a:extLst>
              <a:ext uri="{FF2B5EF4-FFF2-40B4-BE49-F238E27FC236}">
                <a16:creationId xmlns:a16="http://schemas.microsoft.com/office/drawing/2014/main" id="{7DE11831-05BD-D248-9A02-84713E7C7108}"/>
              </a:ext>
            </a:extLst>
          </p:cNvPr>
          <p:cNvSpPr>
            <a:spLocks/>
          </p:cNvSpPr>
          <p:nvPr/>
        </p:nvSpPr>
        <p:spPr>
          <a:xfrm rot="4133876">
            <a:off x="10118497" y="721317"/>
            <a:ext cx="1439474" cy="1450065"/>
          </a:xfrm>
          <a:prstGeom prst="circular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>
              <a:solidFill>
                <a:schemeClr val="tx1"/>
              </a:solidFill>
            </a:endParaRPr>
          </a:p>
        </p:txBody>
      </p:sp>
      <p:sp>
        <p:nvSpPr>
          <p:cNvPr id="46" name="左矢印 45">
            <a:extLst>
              <a:ext uri="{FF2B5EF4-FFF2-40B4-BE49-F238E27FC236}">
                <a16:creationId xmlns:a16="http://schemas.microsoft.com/office/drawing/2014/main" id="{049832C4-5553-7341-BABD-BF19A74F207A}"/>
              </a:ext>
            </a:extLst>
          </p:cNvPr>
          <p:cNvSpPr>
            <a:spLocks/>
          </p:cNvSpPr>
          <p:nvPr/>
        </p:nvSpPr>
        <p:spPr>
          <a:xfrm rot="5400000">
            <a:off x="8617563" y="1595075"/>
            <a:ext cx="3279898" cy="163995"/>
          </a:xfrm>
          <a:prstGeom prst="leftArrow">
            <a:avLst>
              <a:gd name="adj1" fmla="val 50000"/>
              <a:gd name="adj2" fmla="val 162757"/>
            </a:avLst>
          </a:prstGeom>
          <a:gradFill flip="none" rotWithShape="1">
            <a:gsLst>
              <a:gs pos="50000">
                <a:schemeClr val="bg1">
                  <a:alpha val="0"/>
                </a:schemeClr>
              </a:gs>
              <a:gs pos="49000">
                <a:schemeClr val="accent2"/>
              </a:gs>
              <a:gs pos="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pic>
        <p:nvPicPr>
          <p:cNvPr id="47" name="図 46">
            <a:extLst>
              <a:ext uri="{FF2B5EF4-FFF2-40B4-BE49-F238E27FC236}">
                <a16:creationId xmlns:a16="http://schemas.microsoft.com/office/drawing/2014/main" id="{EC582602-00E5-2749-A249-6EE992AED765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9777015" y="1188454"/>
            <a:ext cx="960998" cy="960998"/>
          </a:xfrm>
          <a:prstGeom prst="rect">
            <a:avLst/>
          </a:prstGeom>
        </p:spPr>
      </p:pic>
      <p:sp>
        <p:nvSpPr>
          <p:cNvPr id="48" name="フローチャート: 処理 47">
            <a:extLst>
              <a:ext uri="{FF2B5EF4-FFF2-40B4-BE49-F238E27FC236}">
                <a16:creationId xmlns:a16="http://schemas.microsoft.com/office/drawing/2014/main" id="{76C9735E-5732-E74D-AE80-12FF673B9C52}"/>
              </a:ext>
            </a:extLst>
          </p:cNvPr>
          <p:cNvSpPr/>
          <p:nvPr/>
        </p:nvSpPr>
        <p:spPr>
          <a:xfrm>
            <a:off x="10971810" y="4740319"/>
            <a:ext cx="1029209" cy="936000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49" name="四角形吹き出し 48">
            <a:extLst>
              <a:ext uri="{FF2B5EF4-FFF2-40B4-BE49-F238E27FC236}">
                <a16:creationId xmlns:a16="http://schemas.microsoft.com/office/drawing/2014/main" id="{4C5EC8B0-3124-8346-9170-45B4337CECE5}"/>
              </a:ext>
            </a:extLst>
          </p:cNvPr>
          <p:cNvSpPr/>
          <p:nvPr/>
        </p:nvSpPr>
        <p:spPr>
          <a:xfrm>
            <a:off x="9687909" y="3516932"/>
            <a:ext cx="2474114" cy="904801"/>
          </a:xfrm>
          <a:prstGeom prst="wedgeRectCallout">
            <a:avLst>
              <a:gd name="adj1" fmla="val 14139"/>
              <a:gd name="adj2" fmla="val 110473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b="1" dirty="0">
                <a:solidFill>
                  <a:schemeClr val="tx1"/>
                </a:solidFill>
              </a:rPr>
              <a:t>Pi Pi Pi Pi …</a:t>
            </a:r>
            <a:br>
              <a:rPr lang="en-US" altLang="ja-JP" sz="2400" b="1" dirty="0">
                <a:solidFill>
                  <a:schemeClr val="tx1"/>
                </a:solidFill>
              </a:rPr>
            </a:br>
            <a:r>
              <a:rPr lang="en-US" altLang="ja-JP" sz="2400" b="1" dirty="0">
                <a:solidFill>
                  <a:schemeClr val="tx1"/>
                </a:solidFill>
              </a:rPr>
              <a:t>(Within 15 deg.)</a:t>
            </a:r>
            <a:endParaRPr lang="ja-JP" altLang="en-US" sz="2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36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8100000">
                                      <p:cBhvr>
                                        <p:cTn id="6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8100000">
                                      <p:cBhvr>
                                        <p:cTn id="8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4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9" grpId="0" animBg="1"/>
      <p:bldP spid="40" grpId="0" animBg="1"/>
      <p:bldP spid="46" grpId="0" animBg="1"/>
      <p:bldP spid="48" grpId="0" animBg="1"/>
      <p:bldP spid="4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D30C07-95D3-6D49-9F0D-327B9524B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+mj-lt"/>
              </a:rPr>
              <a:t>Agenda</a:t>
            </a:r>
            <a:endParaRPr lang="ja-JP" altLang="en-US">
              <a:latin typeface="+mj-lt"/>
            </a:endParaRPr>
          </a:p>
        </p:txBody>
      </p:sp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E27BEF24-D025-1540-B05E-A1B4ACA9F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dirty="0">
                <a:solidFill>
                  <a:schemeClr val="bg2"/>
                </a:solidFill>
              </a:rPr>
              <a:t>Introduction</a:t>
            </a:r>
          </a:p>
          <a:p>
            <a:r>
              <a:rPr kumimoji="1" lang="en-US" altLang="ja-JP" sz="3600" dirty="0">
                <a:solidFill>
                  <a:schemeClr val="bg2"/>
                </a:solidFill>
              </a:rPr>
              <a:t>Method</a:t>
            </a:r>
          </a:p>
          <a:p>
            <a:r>
              <a:rPr lang="en-US" altLang="ja-JP" sz="3600" dirty="0">
                <a:solidFill>
                  <a:schemeClr val="accent2"/>
                </a:solidFill>
              </a:rPr>
              <a:t>User study</a:t>
            </a:r>
          </a:p>
          <a:p>
            <a:r>
              <a:rPr kumimoji="1" lang="en-US" altLang="ja-JP" sz="3600" dirty="0"/>
              <a:t>Conclusion</a:t>
            </a:r>
            <a:endParaRPr kumimoji="1" lang="ja-JP" altLang="en-US" sz="360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382C495-4190-5F4E-BFA7-45795C187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0E60-DFED-7246-9C0D-66AB15511175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28185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785D25-D848-9F44-B92C-72FD171B5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181"/>
            <a:ext cx="10515600" cy="961200"/>
          </a:xfrm>
        </p:spPr>
        <p:txBody>
          <a:bodyPr>
            <a:normAutofit/>
          </a:bodyPr>
          <a:lstStyle/>
          <a:p>
            <a:r>
              <a:rPr lang="en-US" altLang="ja-JP" dirty="0">
                <a:latin typeface="+mj-lt"/>
              </a:rPr>
              <a:t>User study: Purposes</a:t>
            </a:r>
            <a:endParaRPr lang="ja-JP" altLang="en-US" dirty="0">
              <a:latin typeface="+mj-lt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3C1DB9-FB3D-DA4B-94DD-3A3133DB8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ja-JP" dirty="0"/>
              <a:t>Comparison of 5 rotation navigation methods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dirty="0"/>
              <a:t>Selection of camera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9435A6A-199B-9042-81FA-DE2F5E80C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CFEC368-1D7A-4F81-ABF6-AE0E36BAF64C}" type="slidenum">
              <a:rPr lang="en-US" smtClean="0"/>
              <a:pPr/>
              <a:t>32</a:t>
            </a:fld>
            <a:endParaRPr lang="en-US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CAC5F2DF-3F11-6441-8730-96D1A8AAC084}"/>
              </a:ext>
            </a:extLst>
          </p:cNvPr>
          <p:cNvGrpSpPr/>
          <p:nvPr/>
        </p:nvGrpSpPr>
        <p:grpSpPr>
          <a:xfrm>
            <a:off x="443339" y="2904542"/>
            <a:ext cx="5738442" cy="3229162"/>
            <a:chOff x="443339" y="2904542"/>
            <a:chExt cx="5738442" cy="3229162"/>
          </a:xfrm>
        </p:grpSpPr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833A757E-6580-584E-9962-283A8A288DFD}"/>
                </a:ext>
              </a:extLst>
            </p:cNvPr>
            <p:cNvSpPr/>
            <p:nvPr/>
          </p:nvSpPr>
          <p:spPr>
            <a:xfrm>
              <a:off x="443339" y="2904542"/>
              <a:ext cx="5738442" cy="322916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9" name="図 18" descr="An omnidirectional camera system that consisted of an omnidirectional camera &#10;(Ricoh Theta Z1), an electronic compass (Freescale MAG3110 installed on BBC micro:bit), and a depth camera (Intel RealSense D435).">
              <a:extLst>
                <a:ext uri="{FF2B5EF4-FFF2-40B4-BE49-F238E27FC236}">
                  <a16:creationId xmlns:a16="http://schemas.microsoft.com/office/drawing/2014/main" id="{912BB72E-42DC-2145-8552-EE42DCDAA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11255" y="3054490"/>
              <a:ext cx="1912876" cy="2550501"/>
            </a:xfrm>
            <a:prstGeom prst="rect">
              <a:avLst/>
            </a:prstGeom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4118DEB8-0A8B-9E48-B398-1CA2289E19A5}"/>
                </a:ext>
              </a:extLst>
            </p:cNvPr>
            <p:cNvSpPr txBox="1"/>
            <p:nvPr/>
          </p:nvSpPr>
          <p:spPr>
            <a:xfrm>
              <a:off x="1475358" y="5672039"/>
              <a:ext cx="36744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/>
                <a:t>(a) Omnidirectional camera</a:t>
              </a:r>
            </a:p>
          </p:txBody>
        </p:sp>
        <p:sp>
          <p:nvSpPr>
            <p:cNvPr id="23" name="角丸四角形吹き出し 22">
              <a:extLst>
                <a:ext uri="{FF2B5EF4-FFF2-40B4-BE49-F238E27FC236}">
                  <a16:creationId xmlns:a16="http://schemas.microsoft.com/office/drawing/2014/main" id="{BB2937DE-35F2-BA4C-908C-5307ABF7CA94}"/>
                </a:ext>
              </a:extLst>
            </p:cNvPr>
            <p:cNvSpPr/>
            <p:nvPr/>
          </p:nvSpPr>
          <p:spPr>
            <a:xfrm>
              <a:off x="3437786" y="3078004"/>
              <a:ext cx="2453056" cy="918239"/>
            </a:xfrm>
            <a:prstGeom prst="wedgeRoundRectCallout">
              <a:avLst>
                <a:gd name="adj1" fmla="val -63311"/>
                <a:gd name="adj2" fmla="val 16828"/>
                <a:gd name="adj3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/>
                <a:t>Omnidirectional camera</a:t>
              </a:r>
              <a:endParaRPr kumimoji="1" lang="ja-JP" altLang="en-US" sz="2400"/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8FA8DB48-8B68-8D4F-963A-3E70808BA16F}"/>
              </a:ext>
            </a:extLst>
          </p:cNvPr>
          <p:cNvGrpSpPr/>
          <p:nvPr/>
        </p:nvGrpSpPr>
        <p:grpSpPr>
          <a:xfrm>
            <a:off x="6538468" y="2904542"/>
            <a:ext cx="5240764" cy="3229162"/>
            <a:chOff x="6538468" y="2904542"/>
            <a:chExt cx="5240764" cy="3229162"/>
          </a:xfrm>
        </p:grpSpPr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B83AE8DA-2AA9-B74D-94DB-1D066547F728}"/>
                </a:ext>
              </a:extLst>
            </p:cNvPr>
            <p:cNvSpPr/>
            <p:nvPr/>
          </p:nvSpPr>
          <p:spPr>
            <a:xfrm>
              <a:off x="6538468" y="2904542"/>
              <a:ext cx="5240764" cy="322916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0" name="図 19" descr="Pseudo smartphone. Instead of the smartphone’s embedded camera, we used a web camera (Logicool HD Webcam C615). We used the same electronic compass and depth camera as the omnidirectinoal camera for a fair comparison.">
              <a:extLst>
                <a:ext uri="{FF2B5EF4-FFF2-40B4-BE49-F238E27FC236}">
                  <a16:creationId xmlns:a16="http://schemas.microsoft.com/office/drawing/2014/main" id="{7BA2DE41-5BBF-F140-9705-DF8DFFBBE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73682" y="3397886"/>
              <a:ext cx="1912876" cy="2207105"/>
            </a:xfrm>
            <a:prstGeom prst="rect">
              <a:avLst/>
            </a:prstGeom>
          </p:spPr>
        </p:pic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A79DAEC1-21CE-D745-9FF5-0171BA3FBAEA}"/>
                </a:ext>
              </a:extLst>
            </p:cNvPr>
            <p:cNvSpPr/>
            <p:nvPr/>
          </p:nvSpPr>
          <p:spPr>
            <a:xfrm>
              <a:off x="7564503" y="5672039"/>
              <a:ext cx="318869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400" dirty="0"/>
                <a:t>(b) Pseudo smartphone</a:t>
              </a:r>
            </a:p>
          </p:txBody>
        </p:sp>
        <p:sp>
          <p:nvSpPr>
            <p:cNvPr id="26" name="角丸四角形吹き出し 25">
              <a:extLst>
                <a:ext uri="{FF2B5EF4-FFF2-40B4-BE49-F238E27FC236}">
                  <a16:creationId xmlns:a16="http://schemas.microsoft.com/office/drawing/2014/main" id="{35212403-3469-F941-9620-0269F9E02102}"/>
                </a:ext>
              </a:extLst>
            </p:cNvPr>
            <p:cNvSpPr/>
            <p:nvPr/>
          </p:nvSpPr>
          <p:spPr>
            <a:xfrm>
              <a:off x="9634997" y="4816762"/>
              <a:ext cx="1912876" cy="461665"/>
            </a:xfrm>
            <a:prstGeom prst="wedgeRoundRectCallout">
              <a:avLst>
                <a:gd name="adj1" fmla="val -36710"/>
                <a:gd name="adj2" fmla="val -67405"/>
                <a:gd name="adj3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/>
                <a:t>Smartphone</a:t>
              </a:r>
              <a:endParaRPr kumimoji="1" lang="ja-JP" altLang="en-US" sz="2400"/>
            </a:p>
          </p:txBody>
        </p:sp>
        <p:sp>
          <p:nvSpPr>
            <p:cNvPr id="27" name="角丸四角形吹き出し 26">
              <a:extLst>
                <a:ext uri="{FF2B5EF4-FFF2-40B4-BE49-F238E27FC236}">
                  <a16:creationId xmlns:a16="http://schemas.microsoft.com/office/drawing/2014/main" id="{51AAE6A8-82B4-AA43-987F-559AEC28857D}"/>
                </a:ext>
              </a:extLst>
            </p:cNvPr>
            <p:cNvSpPr/>
            <p:nvPr/>
          </p:nvSpPr>
          <p:spPr>
            <a:xfrm>
              <a:off x="9648284" y="3005284"/>
              <a:ext cx="1952349" cy="566696"/>
            </a:xfrm>
            <a:prstGeom prst="wedgeRoundRectCallout">
              <a:avLst>
                <a:gd name="adj1" fmla="val -54872"/>
                <a:gd name="adj2" fmla="val 87725"/>
                <a:gd name="adj3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dirty="0"/>
                <a:t>Web</a:t>
              </a:r>
              <a:r>
                <a:rPr kumimoji="1" lang="en-US" altLang="ja-JP" sz="2400" dirty="0"/>
                <a:t> camera</a:t>
              </a:r>
              <a:endParaRPr kumimoji="1" lang="ja-JP" altLang="en-US" sz="2400"/>
            </a:p>
          </p:txBody>
        </p:sp>
      </p:grpSp>
      <p:sp>
        <p:nvSpPr>
          <p:cNvPr id="25" name="角丸四角形吹き出し 24">
            <a:extLst>
              <a:ext uri="{FF2B5EF4-FFF2-40B4-BE49-F238E27FC236}">
                <a16:creationId xmlns:a16="http://schemas.microsoft.com/office/drawing/2014/main" id="{42661C87-6118-C642-918E-A8F35E4DC5DC}"/>
              </a:ext>
            </a:extLst>
          </p:cNvPr>
          <p:cNvSpPr/>
          <p:nvPr/>
        </p:nvSpPr>
        <p:spPr>
          <a:xfrm>
            <a:off x="6780984" y="3078005"/>
            <a:ext cx="1588070" cy="918239"/>
          </a:xfrm>
          <a:prstGeom prst="wedgeRoundRectCallout">
            <a:avLst>
              <a:gd name="adj1" fmla="val 71374"/>
              <a:gd name="adj2" fmla="val 581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Electronic compass</a:t>
            </a:r>
          </a:p>
        </p:txBody>
      </p:sp>
      <p:sp>
        <p:nvSpPr>
          <p:cNvPr id="28" name="角丸四角形吹き出し 27">
            <a:extLst>
              <a:ext uri="{FF2B5EF4-FFF2-40B4-BE49-F238E27FC236}">
                <a16:creationId xmlns:a16="http://schemas.microsoft.com/office/drawing/2014/main" id="{705CDC24-0E0C-654F-9448-A91471E3A2A1}"/>
              </a:ext>
            </a:extLst>
          </p:cNvPr>
          <p:cNvSpPr/>
          <p:nvPr/>
        </p:nvSpPr>
        <p:spPr>
          <a:xfrm>
            <a:off x="6923612" y="4414970"/>
            <a:ext cx="1236861" cy="915947"/>
          </a:xfrm>
          <a:prstGeom prst="wedgeRoundRectCallout">
            <a:avLst>
              <a:gd name="adj1" fmla="val 94158"/>
              <a:gd name="adj2" fmla="val -6927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Depth camera</a:t>
            </a:r>
            <a:endParaRPr kumimoji="1" lang="ja-JP" altLang="en-US" sz="2400"/>
          </a:p>
        </p:txBody>
      </p:sp>
      <p:sp>
        <p:nvSpPr>
          <p:cNvPr id="30" name="角丸四角形吹き出し 29">
            <a:extLst>
              <a:ext uri="{FF2B5EF4-FFF2-40B4-BE49-F238E27FC236}">
                <a16:creationId xmlns:a16="http://schemas.microsoft.com/office/drawing/2014/main" id="{5B281091-835D-FF40-B006-04DAB261D05C}"/>
              </a:ext>
            </a:extLst>
          </p:cNvPr>
          <p:cNvSpPr/>
          <p:nvPr/>
        </p:nvSpPr>
        <p:spPr>
          <a:xfrm>
            <a:off x="659705" y="4414970"/>
            <a:ext cx="1236861" cy="915947"/>
          </a:xfrm>
          <a:prstGeom prst="wedgeRoundRectCallout">
            <a:avLst>
              <a:gd name="adj1" fmla="val 79570"/>
              <a:gd name="adj2" fmla="val -5636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Depth camera</a:t>
            </a:r>
            <a:endParaRPr kumimoji="1" lang="ja-JP" altLang="en-US" sz="2400"/>
          </a:p>
        </p:txBody>
      </p:sp>
      <p:sp>
        <p:nvSpPr>
          <p:cNvPr id="33" name="角丸四角形吹き出し 32">
            <a:extLst>
              <a:ext uri="{FF2B5EF4-FFF2-40B4-BE49-F238E27FC236}">
                <a16:creationId xmlns:a16="http://schemas.microsoft.com/office/drawing/2014/main" id="{59B9F3BA-225C-FC4D-BE08-184EBC471A73}"/>
              </a:ext>
            </a:extLst>
          </p:cNvPr>
          <p:cNvSpPr/>
          <p:nvPr/>
        </p:nvSpPr>
        <p:spPr>
          <a:xfrm>
            <a:off x="659705" y="3054490"/>
            <a:ext cx="1588070" cy="918239"/>
          </a:xfrm>
          <a:prstGeom prst="wedgeRoundRectCallout">
            <a:avLst>
              <a:gd name="adj1" fmla="val 64679"/>
              <a:gd name="adj2" fmla="val 6280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Electronic compass</a:t>
            </a:r>
          </a:p>
        </p:txBody>
      </p:sp>
    </p:spTree>
    <p:extLst>
      <p:ext uri="{BB962C8B-B14F-4D97-AF65-F5344CB8AC3E}">
        <p14:creationId xmlns:p14="http://schemas.microsoft.com/office/powerpoint/2010/main" val="159803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0" grpId="0" animBg="1"/>
      <p:bldP spid="3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785D25-D848-9F44-B92C-72FD171B5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181"/>
            <a:ext cx="10515600" cy="961200"/>
          </a:xfrm>
        </p:spPr>
        <p:txBody>
          <a:bodyPr>
            <a:normAutofit/>
          </a:bodyPr>
          <a:lstStyle/>
          <a:p>
            <a:r>
              <a:rPr lang="en-US" altLang="ja-JP" dirty="0">
                <a:latin typeface="+mj-lt"/>
              </a:rPr>
              <a:t>User study: Overview</a:t>
            </a:r>
            <a:endParaRPr lang="ja-JP" altLang="en-US" dirty="0">
              <a:latin typeface="+mj-lt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3C1DB9-FB3D-DA4B-94DD-3A3133DB8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84115" cy="4351338"/>
          </a:xfrm>
        </p:spPr>
        <p:txBody>
          <a:bodyPr>
            <a:normAutofit lnSpcReduction="10000"/>
          </a:bodyPr>
          <a:lstStyle/>
          <a:p>
            <a:r>
              <a:rPr lang="en-US" altLang="ja-JP" dirty="0"/>
              <a:t>Participants: 7 people with VI</a:t>
            </a:r>
          </a:p>
          <a:p>
            <a:endParaRPr lang="en-US" altLang="ja-JP" dirty="0"/>
          </a:p>
          <a:p>
            <a:r>
              <a:rPr lang="en-US" altLang="ja-JP" dirty="0"/>
              <a:t>Experiments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ja-JP" dirty="0"/>
              <a:t>Comparison of 5 rotation navigation methods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ja-JP" dirty="0"/>
              <a:t>Selection of camera</a:t>
            </a:r>
          </a:p>
          <a:p>
            <a:endParaRPr lang="en-US" altLang="ja-JP" dirty="0"/>
          </a:p>
          <a:p>
            <a:r>
              <a:rPr lang="en-US" altLang="ja-JP" dirty="0"/>
              <a:t>Survey (interview) for looking for something was performed before the experiments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9435A6A-199B-9042-81FA-DE2F5E80C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CFEC368-1D7A-4F81-ABF6-AE0E36BAF64C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1" name="図 10" descr="A snapshot during the experiment">
            <a:extLst>
              <a:ext uri="{FF2B5EF4-FFF2-40B4-BE49-F238E27FC236}">
                <a16:creationId xmlns:a16="http://schemas.microsoft.com/office/drawing/2014/main" id="{2F43F66D-2609-E14D-83BB-21B1D7B4D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4431" y="2432013"/>
            <a:ext cx="4210723" cy="3158042"/>
          </a:xfrm>
          <a:prstGeom prst="rect">
            <a:avLst/>
          </a:prstGeom>
        </p:spPr>
      </p:pic>
      <p:sp>
        <p:nvSpPr>
          <p:cNvPr id="12" name="角丸四角形吹き出し 11">
            <a:extLst>
              <a:ext uri="{FF2B5EF4-FFF2-40B4-BE49-F238E27FC236}">
                <a16:creationId xmlns:a16="http://schemas.microsoft.com/office/drawing/2014/main" id="{ACE4212D-C828-4D42-8FE4-DDDA67214E65}"/>
              </a:ext>
            </a:extLst>
          </p:cNvPr>
          <p:cNvSpPr/>
          <p:nvPr/>
        </p:nvSpPr>
        <p:spPr>
          <a:xfrm>
            <a:off x="9425492" y="1909676"/>
            <a:ext cx="2581835" cy="583613"/>
          </a:xfrm>
          <a:prstGeom prst="wedgeRoundRectCallout">
            <a:avLst>
              <a:gd name="adj1" fmla="val -29583"/>
              <a:gd name="adj2" fmla="val 145518"/>
              <a:gd name="adj3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/>
              <a:t>Experimenter</a:t>
            </a:r>
            <a:endParaRPr kumimoji="1" lang="ja-JP" altLang="en-US" sz="2800"/>
          </a:p>
        </p:txBody>
      </p:sp>
      <p:sp>
        <p:nvSpPr>
          <p:cNvPr id="13" name="角丸四角形吹き出し 12">
            <a:extLst>
              <a:ext uri="{FF2B5EF4-FFF2-40B4-BE49-F238E27FC236}">
                <a16:creationId xmlns:a16="http://schemas.microsoft.com/office/drawing/2014/main" id="{355E7577-C30B-D342-914F-9318B25F79DD}"/>
              </a:ext>
            </a:extLst>
          </p:cNvPr>
          <p:cNvSpPr/>
          <p:nvPr/>
        </p:nvSpPr>
        <p:spPr>
          <a:xfrm>
            <a:off x="6594438" y="1909676"/>
            <a:ext cx="2581835" cy="583613"/>
          </a:xfrm>
          <a:prstGeom prst="wedgeRoundRectCallout">
            <a:avLst>
              <a:gd name="adj1" fmla="val 38334"/>
              <a:gd name="adj2" fmla="val 141831"/>
              <a:gd name="adj3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/>
              <a:t>Participant</a:t>
            </a:r>
            <a:endParaRPr kumimoji="1" lang="ja-JP" altLang="en-US" sz="2800"/>
          </a:p>
        </p:txBody>
      </p:sp>
      <p:sp>
        <p:nvSpPr>
          <p:cNvPr id="14" name="角丸四角形吹き出し 13">
            <a:extLst>
              <a:ext uri="{FF2B5EF4-FFF2-40B4-BE49-F238E27FC236}">
                <a16:creationId xmlns:a16="http://schemas.microsoft.com/office/drawing/2014/main" id="{2FBB4898-C723-6C46-B535-EF22323755D7}"/>
              </a:ext>
            </a:extLst>
          </p:cNvPr>
          <p:cNvSpPr/>
          <p:nvPr/>
        </p:nvSpPr>
        <p:spPr>
          <a:xfrm>
            <a:off x="9654540" y="5298248"/>
            <a:ext cx="1571514" cy="583613"/>
          </a:xfrm>
          <a:prstGeom prst="wedgeRoundRectCallout">
            <a:avLst>
              <a:gd name="adj1" fmla="val -101668"/>
              <a:gd name="adj2" fmla="val -35124"/>
              <a:gd name="adj3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/>
              <a:t>Target</a:t>
            </a:r>
            <a:endParaRPr kumimoji="1"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15110443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785D25-D848-9F44-B92C-72FD171B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Survey on looking for something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3C1DB9-FB3D-DA4B-94DD-3A3133DB8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Q4. How often do you encounter trouble in looking for something?</a:t>
            </a:r>
            <a:br>
              <a:rPr lang="en-US" altLang="ja-JP" dirty="0"/>
            </a:br>
            <a:r>
              <a:rPr lang="en-US" altLang="ja-JP" dirty="0"/>
              <a:t>       </a:t>
            </a:r>
            <a:r>
              <a:rPr lang="en-US" altLang="ja-JP" dirty="0">
                <a:sym typeface="Wingdings" pitchFamily="2" charset="2"/>
              </a:rPr>
              <a:t> Mostly, more than once per week.</a:t>
            </a:r>
            <a:endParaRPr lang="en-US" altLang="ja-JP" dirty="0"/>
          </a:p>
          <a:p>
            <a:r>
              <a:rPr lang="en-US" altLang="ja-JP" dirty="0"/>
              <a:t>Q6. How do you look for something?</a:t>
            </a:r>
            <a:br>
              <a:rPr lang="en-US" altLang="ja-JP" dirty="0"/>
            </a:br>
            <a:r>
              <a:rPr lang="en-US" altLang="ja-JP" dirty="0"/>
              <a:t>       </a:t>
            </a:r>
            <a:r>
              <a:rPr lang="en-US" altLang="ja-JP" dirty="0">
                <a:sym typeface="Wingdings" pitchFamily="2" charset="2"/>
              </a:rPr>
              <a:t> </a:t>
            </a:r>
            <a:r>
              <a:rPr lang="en-US" altLang="ja-JP" dirty="0"/>
              <a:t>Mostly by groping. If available, ask a sighted person.</a:t>
            </a:r>
          </a:p>
          <a:p>
            <a:r>
              <a:rPr lang="en-US" altLang="ja-JP" dirty="0"/>
              <a:t>Q7. What item do you mostly look for?</a:t>
            </a:r>
            <a:br>
              <a:rPr lang="en-US" altLang="ja-JP" dirty="0"/>
            </a:br>
            <a:r>
              <a:rPr lang="en-US" altLang="ja-JP" dirty="0"/>
              <a:t>       </a:t>
            </a:r>
            <a:r>
              <a:rPr lang="en-US" altLang="ja-JP" dirty="0">
                <a:sym typeface="Wingdings" pitchFamily="2" charset="2"/>
              </a:rPr>
              <a:t></a:t>
            </a:r>
            <a:r>
              <a:rPr lang="en-US" altLang="ja-JP" dirty="0"/>
              <a:t> Smartphone, earphones, cards, etc.</a:t>
            </a:r>
          </a:p>
          <a:p>
            <a:r>
              <a:rPr lang="en-US" altLang="ja-JP" dirty="0"/>
              <a:t>Q9. Where do you find lost stuff?</a:t>
            </a:r>
            <a:br>
              <a:rPr lang="en-US" altLang="ja-JP" dirty="0"/>
            </a:br>
            <a:r>
              <a:rPr lang="en-US" altLang="ja-JP" dirty="0"/>
              <a:t>       </a:t>
            </a:r>
            <a:r>
              <a:rPr lang="en-US" altLang="ja-JP" dirty="0">
                <a:sym typeface="Wingdings" pitchFamily="2" charset="2"/>
              </a:rPr>
              <a:t> On a chair, table or floor. </a:t>
            </a:r>
            <a:r>
              <a:rPr lang="en-US" altLang="ja-JP" dirty="0"/>
              <a:t>In the pocket of a jacket or bag.</a:t>
            </a:r>
          </a:p>
          <a:p>
            <a:endParaRPr lang="en-US" altLang="ja-JP" dirty="0"/>
          </a:p>
          <a:p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4E5C380-3224-A54C-9E4E-BC48EE815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8" name="角丸四角形吹き出し 7">
            <a:extLst>
              <a:ext uri="{FF2B5EF4-FFF2-40B4-BE49-F238E27FC236}">
                <a16:creationId xmlns:a16="http://schemas.microsoft.com/office/drawing/2014/main" id="{9AA5A69B-A856-A747-ACA8-5C0CCF474758}"/>
              </a:ext>
            </a:extLst>
          </p:cNvPr>
          <p:cNvSpPr/>
          <p:nvPr/>
        </p:nvSpPr>
        <p:spPr>
          <a:xfrm>
            <a:off x="5292762" y="5357308"/>
            <a:ext cx="6174890" cy="819655"/>
          </a:xfrm>
          <a:prstGeom prst="wedgeRoundRectCallout">
            <a:avLst>
              <a:gd name="adj1" fmla="val -23795"/>
              <a:gd name="adj2" fmla="val -14935"/>
              <a:gd name="adj3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/>
              <a:t>For the rest, check </a:t>
            </a:r>
            <a:r>
              <a:rPr lang="en-US" altLang="ja-JP" sz="2800" dirty="0"/>
              <a:t>out the paper</a:t>
            </a:r>
            <a:endParaRPr kumimoji="1"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30874221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785D25-D848-9F44-B92C-72FD171B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733" dirty="0">
                <a:latin typeface="+mj-lt"/>
                <a:ea typeface="Yu Gothic Medium" panose="020B0400000000000000" pitchFamily="34" charset="-128"/>
              </a:rPr>
              <a:t>Experiment 1: Rotation navigation</a:t>
            </a:r>
            <a:endParaRPr lang="ja-JP" altLang="en-US" sz="3733" dirty="0">
              <a:latin typeface="+mj-lt"/>
              <a:ea typeface="Yu Gothic Medium" panose="020B0400000000000000" pitchFamily="34" charset="-128"/>
            </a:endParaRP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D9A52890-9A4B-8840-B410-E6721AB43C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093193"/>
              </p:ext>
            </p:extLst>
          </p:nvPr>
        </p:nvGraphicFramePr>
        <p:xfrm>
          <a:off x="755946" y="1614903"/>
          <a:ext cx="10680108" cy="3060001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972671">
                  <a:extLst>
                    <a:ext uri="{9D8B030D-6E8A-4147-A177-3AD203B41FA5}">
                      <a16:colId xmlns:a16="http://schemas.microsoft.com/office/drawing/2014/main" val="432602505"/>
                    </a:ext>
                  </a:extLst>
                </a:gridCol>
                <a:gridCol w="3115023">
                  <a:extLst>
                    <a:ext uri="{9D8B030D-6E8A-4147-A177-3AD203B41FA5}">
                      <a16:colId xmlns:a16="http://schemas.microsoft.com/office/drawing/2014/main" val="1654118126"/>
                    </a:ext>
                  </a:extLst>
                </a:gridCol>
                <a:gridCol w="764360">
                  <a:extLst>
                    <a:ext uri="{9D8B030D-6E8A-4147-A177-3AD203B41FA5}">
                      <a16:colId xmlns:a16="http://schemas.microsoft.com/office/drawing/2014/main" val="2638098002"/>
                    </a:ext>
                  </a:extLst>
                </a:gridCol>
                <a:gridCol w="764360">
                  <a:extLst>
                    <a:ext uri="{9D8B030D-6E8A-4147-A177-3AD203B41FA5}">
                      <a16:colId xmlns:a16="http://schemas.microsoft.com/office/drawing/2014/main" val="2420972857"/>
                    </a:ext>
                  </a:extLst>
                </a:gridCol>
                <a:gridCol w="764360">
                  <a:extLst>
                    <a:ext uri="{9D8B030D-6E8A-4147-A177-3AD203B41FA5}">
                      <a16:colId xmlns:a16="http://schemas.microsoft.com/office/drawing/2014/main" val="3202665288"/>
                    </a:ext>
                  </a:extLst>
                </a:gridCol>
                <a:gridCol w="764360">
                  <a:extLst>
                    <a:ext uri="{9D8B030D-6E8A-4147-A177-3AD203B41FA5}">
                      <a16:colId xmlns:a16="http://schemas.microsoft.com/office/drawing/2014/main" val="1831676512"/>
                    </a:ext>
                  </a:extLst>
                </a:gridCol>
                <a:gridCol w="764360">
                  <a:extLst>
                    <a:ext uri="{9D8B030D-6E8A-4147-A177-3AD203B41FA5}">
                      <a16:colId xmlns:a16="http://schemas.microsoft.com/office/drawing/2014/main" val="661521464"/>
                    </a:ext>
                  </a:extLst>
                </a:gridCol>
                <a:gridCol w="764360">
                  <a:extLst>
                    <a:ext uri="{9D8B030D-6E8A-4147-A177-3AD203B41FA5}">
                      <a16:colId xmlns:a16="http://schemas.microsoft.com/office/drawing/2014/main" val="797454688"/>
                    </a:ext>
                  </a:extLst>
                </a:gridCol>
                <a:gridCol w="764360">
                  <a:extLst>
                    <a:ext uri="{9D8B030D-6E8A-4147-A177-3AD203B41FA5}">
                      <a16:colId xmlns:a16="http://schemas.microsoft.com/office/drawing/2014/main" val="44076724"/>
                    </a:ext>
                  </a:extLst>
                </a:gridCol>
                <a:gridCol w="1241894">
                  <a:extLst>
                    <a:ext uri="{9D8B030D-6E8A-4147-A177-3AD203B41FA5}">
                      <a16:colId xmlns:a16="http://schemas.microsoft.com/office/drawing/2014/main" val="2582729015"/>
                    </a:ext>
                  </a:extLst>
                </a:gridCol>
              </a:tblGrid>
              <a:tr h="725376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ja-JP" altLang="en-US" sz="2100" u="none" strike="noStrike">
                          <a:effectLst/>
                        </a:rPr>
                        <a:t>　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u="none" strike="noStrike" dirty="0">
                          <a:effectLst/>
                        </a:rPr>
                        <a:t>23</a:t>
                      </a:r>
                      <a:br>
                        <a:rPr lang="en-US" altLang="ja-JP" sz="2100" u="none" strike="noStrike" dirty="0">
                          <a:effectLst/>
                        </a:rPr>
                      </a:br>
                      <a:r>
                        <a:rPr lang="en-US" altLang="ja-JP" sz="2100" u="none" strike="noStrike" dirty="0">
                          <a:effectLst/>
                        </a:rPr>
                        <a:t>F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u="none" strike="noStrike" dirty="0">
                          <a:effectLst/>
                        </a:rPr>
                        <a:t>27</a:t>
                      </a:r>
                      <a:endParaRPr lang="en-US" altLang="ja-JP" sz="21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M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u="none" strike="noStrike" dirty="0">
                          <a:effectLst/>
                        </a:rPr>
                        <a:t>27</a:t>
                      </a:r>
                    </a:p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F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u="none" strike="noStrike" dirty="0">
                          <a:effectLst/>
                        </a:rPr>
                        <a:t>48</a:t>
                      </a:r>
                      <a:br>
                        <a:rPr lang="en-US" sz="2100" u="none" strike="noStrike" dirty="0">
                          <a:effectLst/>
                        </a:rPr>
                      </a:br>
                      <a:r>
                        <a:rPr lang="en-US" sz="2100" u="none" strike="noStrike" dirty="0">
                          <a:effectLst/>
                        </a:rPr>
                        <a:t>M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u="none" strike="noStrike" dirty="0">
                          <a:effectLst/>
                        </a:rPr>
                        <a:t>48</a:t>
                      </a:r>
                      <a:br>
                        <a:rPr lang="en-US" sz="2100" u="none" strike="noStrike" dirty="0">
                          <a:effectLst/>
                        </a:rPr>
                      </a:br>
                      <a:r>
                        <a:rPr lang="en-US" sz="2100" u="none" strike="noStrike" dirty="0">
                          <a:effectLst/>
                        </a:rPr>
                        <a:t>M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u="none" strike="noStrike" dirty="0">
                          <a:effectLst/>
                        </a:rPr>
                        <a:t>27</a:t>
                      </a:r>
                      <a:br>
                        <a:rPr lang="en-US" sz="2100" u="none" strike="noStrike" dirty="0">
                          <a:effectLst/>
                        </a:rPr>
                      </a:br>
                      <a:r>
                        <a:rPr lang="en-US" sz="2100" u="none" strike="noStrike" dirty="0">
                          <a:effectLst/>
                        </a:rPr>
                        <a:t>M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u="none" strike="noStrike" dirty="0">
                          <a:effectLst/>
                        </a:rPr>
                        <a:t>34</a:t>
                      </a:r>
                      <a:br>
                        <a:rPr lang="en-US" sz="2100" u="none" strike="noStrike" dirty="0">
                          <a:effectLst/>
                        </a:rPr>
                      </a:br>
                      <a:r>
                        <a:rPr lang="en-US" sz="2100" u="none" strike="noStrike" dirty="0">
                          <a:effectLst/>
                        </a:rPr>
                        <a:t>F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Average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5000840"/>
                  </a:ext>
                </a:extLst>
              </a:tr>
              <a:tr h="466925"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ja-JP" sz="2000" dirty="0"/>
                        <a:t>Voice</a:t>
                      </a:r>
                      <a:endParaRPr lang="ja-JP" altLang="en-US" sz="2000"/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100" u="none" strike="noStrike" dirty="0">
                          <a:effectLst/>
                        </a:rPr>
                        <a:t> Left or right (LR)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4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2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3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2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>
                          <a:effectLst/>
                        </a:rPr>
                        <a:t>1</a:t>
                      </a:r>
                      <a:endParaRPr lang="en-US" altLang="ja-JP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4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2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2.6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93582467"/>
                  </a:ext>
                </a:extLst>
              </a:tr>
              <a:tr h="466925">
                <a:tc vMerge="1">
                  <a:txBody>
                    <a:bodyPr/>
                    <a:lstStyle/>
                    <a:p>
                      <a:endParaRPr lang="ja-JP" altLang="en-US"/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100" u="none" strike="noStrike" dirty="0">
                          <a:effectLst/>
                        </a:rPr>
                        <a:t> Angle (AG)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>
                          <a:effectLst/>
                        </a:rPr>
                        <a:t>4</a:t>
                      </a:r>
                      <a:endParaRPr lang="en-US" altLang="ja-JP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4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>
                          <a:effectLst/>
                        </a:rPr>
                        <a:t>3</a:t>
                      </a:r>
                      <a:endParaRPr lang="en-US" altLang="ja-JP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5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3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>
                          <a:effectLst/>
                        </a:rPr>
                        <a:t>4</a:t>
                      </a:r>
                      <a:endParaRPr lang="en-US" altLang="ja-JP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altLang="ja-JP" sz="2100" b="0" i="0" u="none" strike="noStrike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4.0</a:t>
                      </a:r>
                      <a:endParaRPr lang="en-US" altLang="ja-JP" sz="2100" b="0" i="0" u="none" strike="noStrike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171916"/>
                  </a:ext>
                </a:extLst>
              </a:tr>
              <a:tr h="466925">
                <a:tc vMerge="1">
                  <a:txBody>
                    <a:bodyPr/>
                    <a:lstStyle/>
                    <a:p>
                      <a:endParaRPr lang="ja-JP" altLang="en-US"/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100" u="none" strike="noStrike" dirty="0">
                          <a:effectLst/>
                        </a:rPr>
                        <a:t> Clock position (CP)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5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2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5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3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>
                          <a:effectLst/>
                        </a:rPr>
                        <a:t>4</a:t>
                      </a:r>
                      <a:endParaRPr lang="en-US" altLang="ja-JP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5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3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3.9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463918"/>
                  </a:ext>
                </a:extLst>
              </a:tr>
              <a:tr h="466925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ja-JP" sz="2000" dirty="0"/>
                        <a:t>Sound</a:t>
                      </a:r>
                      <a:endParaRPr lang="ja-JP" altLang="en-US" sz="2000"/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100" u="none" strike="noStrike" dirty="0">
                          <a:effectLst/>
                        </a:rPr>
                        <a:t> Intermittent Beep (IB)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3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5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>
                          <a:effectLst/>
                        </a:rPr>
                        <a:t>4</a:t>
                      </a:r>
                      <a:endParaRPr lang="en-US" altLang="ja-JP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4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>
                          <a:effectLst/>
                        </a:rPr>
                        <a:t>4</a:t>
                      </a:r>
                      <a:endParaRPr lang="en-US" altLang="ja-JP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3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altLang="ja-JP" sz="2100" b="0" i="0" u="none" strike="noStrike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4.0</a:t>
                      </a:r>
                      <a:endParaRPr lang="en-US" altLang="ja-JP" sz="2100" b="0" i="0" u="none" strike="noStrike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412092"/>
                  </a:ext>
                </a:extLst>
              </a:tr>
              <a:tr h="466925">
                <a:tc vMerge="1">
                  <a:txBody>
                    <a:bodyPr/>
                    <a:lstStyle/>
                    <a:p>
                      <a:endParaRPr lang="ja-JP" altLang="en-US"/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100" u="none" strike="noStrike" dirty="0">
                          <a:effectLst/>
                        </a:rPr>
                        <a:t> Pitch (PT)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2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4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4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4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5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2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4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3.6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84759224"/>
                  </a:ext>
                </a:extLst>
              </a:tr>
            </a:tbl>
          </a:graphicData>
        </a:graphic>
      </p:graphicFrame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962C2F3-CFFB-0648-BFE7-480A518A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497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8ED75518-857A-1B41-B10A-0698395EB5B0}"/>
              </a:ext>
            </a:extLst>
          </p:cNvPr>
          <p:cNvSpPr/>
          <p:nvPr/>
        </p:nvSpPr>
        <p:spPr>
          <a:xfrm>
            <a:off x="1565972" y="4892623"/>
            <a:ext cx="9060055" cy="1072937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/>
              <a:t>No one preferred LR because it does not tell anything about the rotation angle</a:t>
            </a:r>
            <a:endParaRPr lang="ja-JP" altLang="en-US" sz="320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3785D25-D848-9F44-B92C-72FD171B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733" dirty="0">
                <a:latin typeface="+mj-lt"/>
                <a:ea typeface="Yu Gothic Medium" panose="020B0400000000000000" pitchFamily="34" charset="-128"/>
              </a:rPr>
              <a:t>Experiment 1: Rotation navigation</a:t>
            </a:r>
            <a:endParaRPr lang="ja-JP" altLang="en-US" sz="3733" dirty="0">
              <a:latin typeface="+mj-lt"/>
              <a:ea typeface="Yu Gothic Medium" panose="020B0400000000000000" pitchFamily="34" charset="-128"/>
            </a:endParaRP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D9A52890-9A4B-8840-B410-E6721AB43C2F}"/>
              </a:ext>
            </a:extLst>
          </p:cNvPr>
          <p:cNvGraphicFramePr>
            <a:graphicFrameLocks noGrp="1"/>
          </p:cNvGraphicFramePr>
          <p:nvPr/>
        </p:nvGraphicFramePr>
        <p:xfrm>
          <a:off x="755946" y="1614903"/>
          <a:ext cx="10680108" cy="3060001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972671">
                  <a:extLst>
                    <a:ext uri="{9D8B030D-6E8A-4147-A177-3AD203B41FA5}">
                      <a16:colId xmlns:a16="http://schemas.microsoft.com/office/drawing/2014/main" val="432602505"/>
                    </a:ext>
                  </a:extLst>
                </a:gridCol>
                <a:gridCol w="3115023">
                  <a:extLst>
                    <a:ext uri="{9D8B030D-6E8A-4147-A177-3AD203B41FA5}">
                      <a16:colId xmlns:a16="http://schemas.microsoft.com/office/drawing/2014/main" val="1654118126"/>
                    </a:ext>
                  </a:extLst>
                </a:gridCol>
                <a:gridCol w="764360">
                  <a:extLst>
                    <a:ext uri="{9D8B030D-6E8A-4147-A177-3AD203B41FA5}">
                      <a16:colId xmlns:a16="http://schemas.microsoft.com/office/drawing/2014/main" val="2638098002"/>
                    </a:ext>
                  </a:extLst>
                </a:gridCol>
                <a:gridCol w="764360">
                  <a:extLst>
                    <a:ext uri="{9D8B030D-6E8A-4147-A177-3AD203B41FA5}">
                      <a16:colId xmlns:a16="http://schemas.microsoft.com/office/drawing/2014/main" val="2420972857"/>
                    </a:ext>
                  </a:extLst>
                </a:gridCol>
                <a:gridCol w="764360">
                  <a:extLst>
                    <a:ext uri="{9D8B030D-6E8A-4147-A177-3AD203B41FA5}">
                      <a16:colId xmlns:a16="http://schemas.microsoft.com/office/drawing/2014/main" val="3202665288"/>
                    </a:ext>
                  </a:extLst>
                </a:gridCol>
                <a:gridCol w="764360">
                  <a:extLst>
                    <a:ext uri="{9D8B030D-6E8A-4147-A177-3AD203B41FA5}">
                      <a16:colId xmlns:a16="http://schemas.microsoft.com/office/drawing/2014/main" val="1831676512"/>
                    </a:ext>
                  </a:extLst>
                </a:gridCol>
                <a:gridCol w="764360">
                  <a:extLst>
                    <a:ext uri="{9D8B030D-6E8A-4147-A177-3AD203B41FA5}">
                      <a16:colId xmlns:a16="http://schemas.microsoft.com/office/drawing/2014/main" val="661521464"/>
                    </a:ext>
                  </a:extLst>
                </a:gridCol>
                <a:gridCol w="764360">
                  <a:extLst>
                    <a:ext uri="{9D8B030D-6E8A-4147-A177-3AD203B41FA5}">
                      <a16:colId xmlns:a16="http://schemas.microsoft.com/office/drawing/2014/main" val="797454688"/>
                    </a:ext>
                  </a:extLst>
                </a:gridCol>
                <a:gridCol w="764360">
                  <a:extLst>
                    <a:ext uri="{9D8B030D-6E8A-4147-A177-3AD203B41FA5}">
                      <a16:colId xmlns:a16="http://schemas.microsoft.com/office/drawing/2014/main" val="44076724"/>
                    </a:ext>
                  </a:extLst>
                </a:gridCol>
                <a:gridCol w="1241894">
                  <a:extLst>
                    <a:ext uri="{9D8B030D-6E8A-4147-A177-3AD203B41FA5}">
                      <a16:colId xmlns:a16="http://schemas.microsoft.com/office/drawing/2014/main" val="2582729015"/>
                    </a:ext>
                  </a:extLst>
                </a:gridCol>
              </a:tblGrid>
              <a:tr h="725376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ja-JP" altLang="en-US" sz="2100" u="none" strike="noStrike">
                          <a:effectLst/>
                        </a:rPr>
                        <a:t>　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u="none" strike="noStrike" dirty="0">
                          <a:effectLst/>
                        </a:rPr>
                        <a:t>23</a:t>
                      </a:r>
                      <a:br>
                        <a:rPr lang="en-US" altLang="ja-JP" sz="2100" u="none" strike="noStrike" dirty="0">
                          <a:effectLst/>
                        </a:rPr>
                      </a:br>
                      <a:r>
                        <a:rPr lang="en-US" altLang="ja-JP" sz="2100" u="none" strike="noStrike" dirty="0">
                          <a:effectLst/>
                        </a:rPr>
                        <a:t>F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u="none" strike="noStrike" dirty="0">
                          <a:effectLst/>
                        </a:rPr>
                        <a:t>27</a:t>
                      </a:r>
                      <a:endParaRPr lang="en-US" altLang="ja-JP" sz="21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M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u="none" strike="noStrike" dirty="0">
                          <a:effectLst/>
                        </a:rPr>
                        <a:t>27</a:t>
                      </a:r>
                    </a:p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F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u="none" strike="noStrike" dirty="0">
                          <a:effectLst/>
                        </a:rPr>
                        <a:t>48</a:t>
                      </a:r>
                      <a:br>
                        <a:rPr lang="en-US" sz="2100" u="none" strike="noStrike" dirty="0">
                          <a:effectLst/>
                        </a:rPr>
                      </a:br>
                      <a:r>
                        <a:rPr lang="en-US" sz="2100" u="none" strike="noStrike" dirty="0">
                          <a:effectLst/>
                        </a:rPr>
                        <a:t>M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u="none" strike="noStrike" dirty="0">
                          <a:effectLst/>
                        </a:rPr>
                        <a:t>48</a:t>
                      </a:r>
                      <a:br>
                        <a:rPr lang="en-US" sz="2100" u="none" strike="noStrike" dirty="0">
                          <a:effectLst/>
                        </a:rPr>
                      </a:br>
                      <a:r>
                        <a:rPr lang="en-US" sz="2100" u="none" strike="noStrike" dirty="0">
                          <a:effectLst/>
                        </a:rPr>
                        <a:t>M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u="none" strike="noStrike" dirty="0">
                          <a:effectLst/>
                        </a:rPr>
                        <a:t>27</a:t>
                      </a:r>
                      <a:br>
                        <a:rPr lang="en-US" sz="2100" u="none" strike="noStrike" dirty="0">
                          <a:effectLst/>
                        </a:rPr>
                      </a:br>
                      <a:r>
                        <a:rPr lang="en-US" sz="2100" u="none" strike="noStrike" dirty="0">
                          <a:effectLst/>
                        </a:rPr>
                        <a:t>M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u="none" strike="noStrike" dirty="0">
                          <a:effectLst/>
                        </a:rPr>
                        <a:t>34</a:t>
                      </a:r>
                      <a:br>
                        <a:rPr lang="en-US" sz="2100" u="none" strike="noStrike" dirty="0">
                          <a:effectLst/>
                        </a:rPr>
                      </a:br>
                      <a:r>
                        <a:rPr lang="en-US" sz="2100" u="none" strike="noStrike" dirty="0">
                          <a:effectLst/>
                        </a:rPr>
                        <a:t>F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Average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5000840"/>
                  </a:ext>
                </a:extLst>
              </a:tr>
              <a:tr h="466925"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ja-JP" sz="2000" dirty="0"/>
                        <a:t>Voice</a:t>
                      </a:r>
                      <a:endParaRPr lang="ja-JP" altLang="en-US" sz="2000"/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100" u="none" strike="noStrike" dirty="0">
                          <a:effectLst/>
                        </a:rPr>
                        <a:t> Left or right (LR)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4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2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3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2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>
                          <a:effectLst/>
                        </a:rPr>
                        <a:t>1</a:t>
                      </a:r>
                      <a:endParaRPr lang="en-US" altLang="ja-JP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4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2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2.6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93582467"/>
                  </a:ext>
                </a:extLst>
              </a:tr>
              <a:tr h="466925">
                <a:tc vMerge="1">
                  <a:txBody>
                    <a:bodyPr/>
                    <a:lstStyle/>
                    <a:p>
                      <a:endParaRPr lang="ja-JP" altLang="en-US"/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100" u="none" strike="noStrike" dirty="0">
                          <a:effectLst/>
                        </a:rPr>
                        <a:t> Angle (AG)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>
                          <a:effectLst/>
                        </a:rPr>
                        <a:t>4</a:t>
                      </a:r>
                      <a:endParaRPr lang="en-US" altLang="ja-JP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4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>
                          <a:effectLst/>
                        </a:rPr>
                        <a:t>3</a:t>
                      </a:r>
                      <a:endParaRPr lang="en-US" altLang="ja-JP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5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3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>
                          <a:effectLst/>
                        </a:rPr>
                        <a:t>4</a:t>
                      </a:r>
                      <a:endParaRPr lang="en-US" altLang="ja-JP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altLang="ja-JP" sz="2100" b="0" i="0" u="none" strike="noStrike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4.0</a:t>
                      </a:r>
                      <a:endParaRPr lang="en-US" altLang="ja-JP" sz="2100" b="0" i="0" u="none" strike="noStrike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171916"/>
                  </a:ext>
                </a:extLst>
              </a:tr>
              <a:tr h="466925">
                <a:tc vMerge="1">
                  <a:txBody>
                    <a:bodyPr/>
                    <a:lstStyle/>
                    <a:p>
                      <a:endParaRPr lang="ja-JP" altLang="en-US"/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100" u="none" strike="noStrike" dirty="0">
                          <a:effectLst/>
                        </a:rPr>
                        <a:t> Clock position (CP)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5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2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5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3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>
                          <a:effectLst/>
                        </a:rPr>
                        <a:t>4</a:t>
                      </a:r>
                      <a:endParaRPr lang="en-US" altLang="ja-JP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5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3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3.9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463918"/>
                  </a:ext>
                </a:extLst>
              </a:tr>
              <a:tr h="466925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ja-JP" sz="2000" dirty="0"/>
                        <a:t>Sound</a:t>
                      </a:r>
                      <a:endParaRPr lang="ja-JP" altLang="en-US" sz="2000"/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100" u="none" strike="noStrike" dirty="0">
                          <a:effectLst/>
                        </a:rPr>
                        <a:t> Intermittent Beep (IB)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3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5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>
                          <a:effectLst/>
                        </a:rPr>
                        <a:t>4</a:t>
                      </a:r>
                      <a:endParaRPr lang="en-US" altLang="ja-JP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4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>
                          <a:effectLst/>
                        </a:rPr>
                        <a:t>4</a:t>
                      </a:r>
                      <a:endParaRPr lang="en-US" altLang="ja-JP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3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altLang="ja-JP" sz="2100" b="0" i="0" u="none" strike="noStrike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4.0</a:t>
                      </a:r>
                      <a:endParaRPr lang="en-US" altLang="ja-JP" sz="2100" b="0" i="0" u="none" strike="noStrike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412092"/>
                  </a:ext>
                </a:extLst>
              </a:tr>
              <a:tr h="466925">
                <a:tc vMerge="1">
                  <a:txBody>
                    <a:bodyPr/>
                    <a:lstStyle/>
                    <a:p>
                      <a:endParaRPr lang="ja-JP" altLang="en-US"/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100" u="none" strike="noStrike" dirty="0">
                          <a:effectLst/>
                        </a:rPr>
                        <a:t> Pitch (PT)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2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4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4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4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5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2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4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3.6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84759224"/>
                  </a:ext>
                </a:extLst>
              </a:tr>
            </a:tbl>
          </a:graphicData>
        </a:graphic>
      </p:graphicFrame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962C2F3-CFFB-0648-BFE7-480A518A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3" name="角丸四角形 2">
            <a:extLst>
              <a:ext uri="{FF2B5EF4-FFF2-40B4-BE49-F238E27FC236}">
                <a16:creationId xmlns:a16="http://schemas.microsoft.com/office/drawing/2014/main" id="{9F8956F6-4641-3E49-A917-D8BDBE18616F}"/>
              </a:ext>
            </a:extLst>
          </p:cNvPr>
          <p:cNvSpPr/>
          <p:nvPr/>
        </p:nvSpPr>
        <p:spPr>
          <a:xfrm>
            <a:off x="4903694" y="2358662"/>
            <a:ext cx="6450106" cy="466165"/>
          </a:xfrm>
          <a:prstGeom prst="round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544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8ED75518-857A-1B41-B10A-0698395EB5B0}"/>
              </a:ext>
            </a:extLst>
          </p:cNvPr>
          <p:cNvSpPr/>
          <p:nvPr/>
        </p:nvSpPr>
        <p:spPr>
          <a:xfrm>
            <a:off x="1565972" y="4892623"/>
            <a:ext cx="9060055" cy="1072937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/>
              <a:t>Everybody has a different preference</a:t>
            </a:r>
            <a:endParaRPr lang="ja-JP" altLang="en-US" sz="320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3785D25-D848-9F44-B92C-72FD171B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733" dirty="0">
                <a:latin typeface="+mj-lt"/>
                <a:ea typeface="Yu Gothic Medium" panose="020B0400000000000000" pitchFamily="34" charset="-128"/>
              </a:rPr>
              <a:t>Experiment 1: Rotation navigation</a:t>
            </a:r>
            <a:endParaRPr lang="ja-JP" altLang="en-US" sz="3733" dirty="0">
              <a:latin typeface="+mj-lt"/>
              <a:ea typeface="Yu Gothic Medium" panose="020B0400000000000000" pitchFamily="34" charset="-128"/>
            </a:endParaRP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D9A52890-9A4B-8840-B410-E6721AB43C2F}"/>
              </a:ext>
            </a:extLst>
          </p:cNvPr>
          <p:cNvGraphicFramePr>
            <a:graphicFrameLocks noGrp="1"/>
          </p:cNvGraphicFramePr>
          <p:nvPr/>
        </p:nvGraphicFramePr>
        <p:xfrm>
          <a:off x="755946" y="1614903"/>
          <a:ext cx="10680108" cy="3060001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972671">
                  <a:extLst>
                    <a:ext uri="{9D8B030D-6E8A-4147-A177-3AD203B41FA5}">
                      <a16:colId xmlns:a16="http://schemas.microsoft.com/office/drawing/2014/main" val="432602505"/>
                    </a:ext>
                  </a:extLst>
                </a:gridCol>
                <a:gridCol w="3115023">
                  <a:extLst>
                    <a:ext uri="{9D8B030D-6E8A-4147-A177-3AD203B41FA5}">
                      <a16:colId xmlns:a16="http://schemas.microsoft.com/office/drawing/2014/main" val="1654118126"/>
                    </a:ext>
                  </a:extLst>
                </a:gridCol>
                <a:gridCol w="764360">
                  <a:extLst>
                    <a:ext uri="{9D8B030D-6E8A-4147-A177-3AD203B41FA5}">
                      <a16:colId xmlns:a16="http://schemas.microsoft.com/office/drawing/2014/main" val="2638098002"/>
                    </a:ext>
                  </a:extLst>
                </a:gridCol>
                <a:gridCol w="764360">
                  <a:extLst>
                    <a:ext uri="{9D8B030D-6E8A-4147-A177-3AD203B41FA5}">
                      <a16:colId xmlns:a16="http://schemas.microsoft.com/office/drawing/2014/main" val="2420972857"/>
                    </a:ext>
                  </a:extLst>
                </a:gridCol>
                <a:gridCol w="764360">
                  <a:extLst>
                    <a:ext uri="{9D8B030D-6E8A-4147-A177-3AD203B41FA5}">
                      <a16:colId xmlns:a16="http://schemas.microsoft.com/office/drawing/2014/main" val="3202665288"/>
                    </a:ext>
                  </a:extLst>
                </a:gridCol>
                <a:gridCol w="764360">
                  <a:extLst>
                    <a:ext uri="{9D8B030D-6E8A-4147-A177-3AD203B41FA5}">
                      <a16:colId xmlns:a16="http://schemas.microsoft.com/office/drawing/2014/main" val="1831676512"/>
                    </a:ext>
                  </a:extLst>
                </a:gridCol>
                <a:gridCol w="764360">
                  <a:extLst>
                    <a:ext uri="{9D8B030D-6E8A-4147-A177-3AD203B41FA5}">
                      <a16:colId xmlns:a16="http://schemas.microsoft.com/office/drawing/2014/main" val="661521464"/>
                    </a:ext>
                  </a:extLst>
                </a:gridCol>
                <a:gridCol w="764360">
                  <a:extLst>
                    <a:ext uri="{9D8B030D-6E8A-4147-A177-3AD203B41FA5}">
                      <a16:colId xmlns:a16="http://schemas.microsoft.com/office/drawing/2014/main" val="797454688"/>
                    </a:ext>
                  </a:extLst>
                </a:gridCol>
                <a:gridCol w="764360">
                  <a:extLst>
                    <a:ext uri="{9D8B030D-6E8A-4147-A177-3AD203B41FA5}">
                      <a16:colId xmlns:a16="http://schemas.microsoft.com/office/drawing/2014/main" val="44076724"/>
                    </a:ext>
                  </a:extLst>
                </a:gridCol>
                <a:gridCol w="1241894">
                  <a:extLst>
                    <a:ext uri="{9D8B030D-6E8A-4147-A177-3AD203B41FA5}">
                      <a16:colId xmlns:a16="http://schemas.microsoft.com/office/drawing/2014/main" val="2582729015"/>
                    </a:ext>
                  </a:extLst>
                </a:gridCol>
              </a:tblGrid>
              <a:tr h="725376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ja-JP" altLang="en-US" sz="2100" u="none" strike="noStrike">
                          <a:effectLst/>
                        </a:rPr>
                        <a:t>　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u="none" strike="noStrike" dirty="0">
                          <a:effectLst/>
                        </a:rPr>
                        <a:t>23</a:t>
                      </a:r>
                      <a:br>
                        <a:rPr lang="en-US" altLang="ja-JP" sz="2100" u="none" strike="noStrike" dirty="0">
                          <a:effectLst/>
                        </a:rPr>
                      </a:br>
                      <a:r>
                        <a:rPr lang="en-US" altLang="ja-JP" sz="2100" u="none" strike="noStrike" dirty="0">
                          <a:effectLst/>
                        </a:rPr>
                        <a:t>F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u="none" strike="noStrike" dirty="0">
                          <a:effectLst/>
                        </a:rPr>
                        <a:t>27</a:t>
                      </a:r>
                      <a:endParaRPr lang="en-US" altLang="ja-JP" sz="21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M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u="none" strike="noStrike" dirty="0">
                          <a:effectLst/>
                        </a:rPr>
                        <a:t>27</a:t>
                      </a:r>
                    </a:p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F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u="none" strike="noStrike" dirty="0">
                          <a:effectLst/>
                        </a:rPr>
                        <a:t>48</a:t>
                      </a:r>
                      <a:br>
                        <a:rPr lang="en-US" sz="2100" u="none" strike="noStrike" dirty="0">
                          <a:effectLst/>
                        </a:rPr>
                      </a:br>
                      <a:r>
                        <a:rPr lang="en-US" sz="2100" u="none" strike="noStrike" dirty="0">
                          <a:effectLst/>
                        </a:rPr>
                        <a:t>M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u="none" strike="noStrike" dirty="0">
                          <a:effectLst/>
                        </a:rPr>
                        <a:t>48</a:t>
                      </a:r>
                      <a:br>
                        <a:rPr lang="en-US" sz="2100" u="none" strike="noStrike" dirty="0">
                          <a:effectLst/>
                        </a:rPr>
                      </a:br>
                      <a:r>
                        <a:rPr lang="en-US" sz="2100" u="none" strike="noStrike" dirty="0">
                          <a:effectLst/>
                        </a:rPr>
                        <a:t>M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u="none" strike="noStrike" dirty="0">
                          <a:effectLst/>
                        </a:rPr>
                        <a:t>27</a:t>
                      </a:r>
                      <a:br>
                        <a:rPr lang="en-US" sz="2100" u="none" strike="noStrike" dirty="0">
                          <a:effectLst/>
                        </a:rPr>
                      </a:br>
                      <a:r>
                        <a:rPr lang="en-US" sz="2100" u="none" strike="noStrike" dirty="0">
                          <a:effectLst/>
                        </a:rPr>
                        <a:t>M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u="none" strike="noStrike" dirty="0">
                          <a:effectLst/>
                        </a:rPr>
                        <a:t>34</a:t>
                      </a:r>
                      <a:br>
                        <a:rPr lang="en-US" sz="2100" u="none" strike="noStrike" dirty="0">
                          <a:effectLst/>
                        </a:rPr>
                      </a:br>
                      <a:r>
                        <a:rPr lang="en-US" sz="2100" u="none" strike="noStrike" dirty="0">
                          <a:effectLst/>
                        </a:rPr>
                        <a:t>F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Average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5000840"/>
                  </a:ext>
                </a:extLst>
              </a:tr>
              <a:tr h="466925"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ja-JP" sz="2000" dirty="0"/>
                        <a:t>Voice</a:t>
                      </a:r>
                      <a:endParaRPr lang="ja-JP" altLang="en-US" sz="2000"/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100" u="none" strike="noStrike" dirty="0">
                          <a:effectLst/>
                        </a:rPr>
                        <a:t> Left or right (LR)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4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2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3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2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>
                          <a:effectLst/>
                        </a:rPr>
                        <a:t>1</a:t>
                      </a:r>
                      <a:endParaRPr lang="en-US" altLang="ja-JP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4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2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2.6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93582467"/>
                  </a:ext>
                </a:extLst>
              </a:tr>
              <a:tr h="466925">
                <a:tc vMerge="1">
                  <a:txBody>
                    <a:bodyPr/>
                    <a:lstStyle/>
                    <a:p>
                      <a:endParaRPr lang="ja-JP" altLang="en-US"/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100" u="none" strike="noStrike" dirty="0">
                          <a:effectLst/>
                        </a:rPr>
                        <a:t> Angle (AG)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>
                          <a:effectLst/>
                        </a:rPr>
                        <a:t>4</a:t>
                      </a:r>
                      <a:endParaRPr lang="en-US" altLang="ja-JP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4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>
                          <a:effectLst/>
                        </a:rPr>
                        <a:t>3</a:t>
                      </a:r>
                      <a:endParaRPr lang="en-US" altLang="ja-JP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5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3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>
                          <a:effectLst/>
                        </a:rPr>
                        <a:t>4</a:t>
                      </a:r>
                      <a:endParaRPr lang="en-US" altLang="ja-JP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altLang="ja-JP" sz="2100" b="0" i="0" u="none" strike="noStrike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4.0</a:t>
                      </a:r>
                      <a:endParaRPr lang="en-US" altLang="ja-JP" sz="2100" b="0" i="0" u="none" strike="noStrike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171916"/>
                  </a:ext>
                </a:extLst>
              </a:tr>
              <a:tr h="466925">
                <a:tc vMerge="1">
                  <a:txBody>
                    <a:bodyPr/>
                    <a:lstStyle/>
                    <a:p>
                      <a:endParaRPr lang="ja-JP" altLang="en-US"/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100" u="none" strike="noStrike" dirty="0">
                          <a:effectLst/>
                        </a:rPr>
                        <a:t> Clock position (CP)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5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2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5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3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>
                          <a:effectLst/>
                        </a:rPr>
                        <a:t>4</a:t>
                      </a:r>
                      <a:endParaRPr lang="en-US" altLang="ja-JP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5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3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3.9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463918"/>
                  </a:ext>
                </a:extLst>
              </a:tr>
              <a:tr h="466925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ja-JP" sz="2000" dirty="0"/>
                        <a:t>Sound</a:t>
                      </a:r>
                      <a:endParaRPr lang="ja-JP" altLang="en-US" sz="2000"/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100" u="none" strike="noStrike" dirty="0">
                          <a:effectLst/>
                        </a:rPr>
                        <a:t> Intermittent Beep (IB)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3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5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>
                          <a:effectLst/>
                        </a:rPr>
                        <a:t>4</a:t>
                      </a:r>
                      <a:endParaRPr lang="en-US" altLang="ja-JP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4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>
                          <a:effectLst/>
                        </a:rPr>
                        <a:t>4</a:t>
                      </a:r>
                      <a:endParaRPr lang="en-US" altLang="ja-JP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3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altLang="ja-JP" sz="2100" b="0" i="0" u="none" strike="noStrike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4.0</a:t>
                      </a:r>
                      <a:endParaRPr lang="en-US" altLang="ja-JP" sz="2100" b="0" i="0" u="none" strike="noStrike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412092"/>
                  </a:ext>
                </a:extLst>
              </a:tr>
              <a:tr h="466925">
                <a:tc vMerge="1">
                  <a:txBody>
                    <a:bodyPr/>
                    <a:lstStyle/>
                    <a:p>
                      <a:endParaRPr lang="ja-JP" altLang="en-US"/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100" u="none" strike="noStrike" dirty="0">
                          <a:effectLst/>
                        </a:rPr>
                        <a:t> Pitch (PT)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2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4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4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4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5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2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4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3.6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84759224"/>
                  </a:ext>
                </a:extLst>
              </a:tr>
            </a:tbl>
          </a:graphicData>
        </a:graphic>
      </p:graphicFrame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962C2F3-CFFB-0648-BFE7-480A518A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3" name="角丸四角形 2">
            <a:extLst>
              <a:ext uri="{FF2B5EF4-FFF2-40B4-BE49-F238E27FC236}">
                <a16:creationId xmlns:a16="http://schemas.microsoft.com/office/drawing/2014/main" id="{9F8956F6-4641-3E49-A917-D8BDBE18616F}"/>
              </a:ext>
            </a:extLst>
          </p:cNvPr>
          <p:cNvSpPr/>
          <p:nvPr/>
        </p:nvSpPr>
        <p:spPr>
          <a:xfrm>
            <a:off x="4903694" y="2824826"/>
            <a:ext cx="5289177" cy="1850077"/>
          </a:xfrm>
          <a:prstGeom prst="round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822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785D25-D848-9F44-B92C-72FD171B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733" dirty="0">
                <a:latin typeface="+mj-lt"/>
                <a:ea typeface="Yu Gothic Medium" panose="020B0400000000000000" pitchFamily="34" charset="-128"/>
              </a:rPr>
              <a:t>Experiment 1: </a:t>
            </a:r>
            <a:r>
              <a:rPr lang="en-US" altLang="ja-JP" sz="3733" dirty="0">
                <a:ea typeface="Yu Gothic Medium" panose="020B0400000000000000" pitchFamily="34" charset="-128"/>
              </a:rPr>
              <a:t>Reported related results</a:t>
            </a:r>
            <a:endParaRPr lang="ja-JP" altLang="en-US" sz="3733" dirty="0">
              <a:latin typeface="+mj-lt"/>
              <a:ea typeface="Yu Gothic Medium" panose="020B0400000000000000" pitchFamily="34" charset="-128"/>
            </a:endParaRP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E3AC0CC0-EEA0-BB4C-9DD5-51E11C949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>
                <a:latin typeface="+mn-lt"/>
              </a:rPr>
              <a:t>Reported related results</a:t>
            </a:r>
          </a:p>
          <a:p>
            <a:pPr lvl="1"/>
            <a:r>
              <a:rPr lang="en-US" altLang="ja-JP" sz="2800" dirty="0" err="1">
                <a:solidFill>
                  <a:schemeClr val="accent2"/>
                </a:solidFill>
                <a:latin typeface="+mn-lt"/>
              </a:rPr>
              <a:t>Ahmetovic</a:t>
            </a:r>
            <a:r>
              <a:rPr lang="en-US" altLang="ja-JP" sz="2800" dirty="0">
                <a:solidFill>
                  <a:schemeClr val="accent2"/>
                </a:solidFill>
                <a:latin typeface="+mn-lt"/>
              </a:rPr>
              <a:t>+ (</a:t>
            </a:r>
            <a:r>
              <a:rPr lang="en-US" altLang="ja-JP" sz="2800" dirty="0" err="1">
                <a:solidFill>
                  <a:schemeClr val="accent2"/>
                </a:solidFill>
                <a:latin typeface="+mn-lt"/>
              </a:rPr>
              <a:t>PerCom</a:t>
            </a:r>
            <a:r>
              <a:rPr lang="en-US" altLang="ja-JP" sz="2800" dirty="0">
                <a:solidFill>
                  <a:schemeClr val="accent2"/>
                </a:solidFill>
                <a:latin typeface="+mn-lt"/>
              </a:rPr>
              <a:t> 2019): </a:t>
            </a:r>
            <a:r>
              <a:rPr lang="en-US" altLang="ja-JP" sz="2800" dirty="0">
                <a:latin typeface="+mn-lt"/>
              </a:rPr>
              <a:t>musical experience affects the users’ behavior</a:t>
            </a:r>
          </a:p>
          <a:p>
            <a:pPr lvl="1"/>
            <a:r>
              <a:rPr lang="en-US" altLang="ja-JP" sz="2800" dirty="0" err="1">
                <a:solidFill>
                  <a:schemeClr val="accent2"/>
                </a:solidFill>
                <a:latin typeface="+mn-lt"/>
              </a:rPr>
              <a:t>Ahmetovic</a:t>
            </a:r>
            <a:r>
              <a:rPr lang="en-US" altLang="ja-JP" sz="2800" dirty="0">
                <a:solidFill>
                  <a:schemeClr val="accent2"/>
                </a:solidFill>
                <a:latin typeface="+mn-lt"/>
              </a:rPr>
              <a:t>+ (W4A 2019): </a:t>
            </a:r>
            <a:r>
              <a:rPr lang="en-US" altLang="ja-JP" sz="2800" dirty="0">
                <a:latin typeface="+mn-lt"/>
              </a:rPr>
              <a:t>expertise affects interaction preferences in navigation assistance</a:t>
            </a:r>
          </a:p>
          <a:p>
            <a:endParaRPr lang="ja-JP" altLang="en-US">
              <a:latin typeface="+mn-lt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962C2F3-CFFB-0648-BFE7-480A518A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3267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03BB1F-0F1B-FC41-BE13-86896F23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>
                <a:latin typeface="+mj-lt"/>
                <a:ea typeface="Yu Gothic Medium" panose="020B0400000000000000" pitchFamily="34" charset="-128"/>
              </a:rPr>
              <a:t>Experiment 1:</a:t>
            </a:r>
            <a:br>
              <a:rPr lang="en-US" altLang="ja-JP" dirty="0">
                <a:latin typeface="+mj-lt"/>
                <a:ea typeface="Yu Gothic Medium" panose="020B0400000000000000" pitchFamily="34" charset="-128"/>
              </a:rPr>
            </a:br>
            <a:r>
              <a:rPr lang="en-US" altLang="ja-JP" dirty="0">
                <a:latin typeface="+mj-lt"/>
                <a:ea typeface="Yu Gothic Medium" panose="020B0400000000000000" pitchFamily="34" charset="-128"/>
              </a:rPr>
              <a:t>A comment on rotation navigation</a:t>
            </a:r>
            <a:endParaRPr kumimoji="1" lang="ja-JP" altLang="en-US">
              <a:latin typeface="+mj-lt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BD1EC3C-9BC2-194E-94C8-3417599A5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Participant B preferred to put the target, instead of himself, at the 12 o’clock position</a:t>
            </a:r>
          </a:p>
          <a:p>
            <a:endParaRPr kumimoji="1" lang="ja-JP" altLang="en-US" sz="3200"/>
          </a:p>
        </p:txBody>
      </p: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2DC93138-5ED5-904B-AF2E-B9A768DC3655}"/>
              </a:ext>
            </a:extLst>
          </p:cNvPr>
          <p:cNvGrpSpPr/>
          <p:nvPr/>
        </p:nvGrpSpPr>
        <p:grpSpPr>
          <a:xfrm>
            <a:off x="2077985" y="2795682"/>
            <a:ext cx="3356330" cy="3310850"/>
            <a:chOff x="2547577" y="2795682"/>
            <a:chExt cx="3356330" cy="3310850"/>
          </a:xfrm>
        </p:grpSpPr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72683370-A293-864E-8775-A2E06440671F}"/>
                </a:ext>
              </a:extLst>
            </p:cNvPr>
            <p:cNvSpPr/>
            <p:nvPr/>
          </p:nvSpPr>
          <p:spPr>
            <a:xfrm>
              <a:off x="2547577" y="2795682"/>
              <a:ext cx="3356330" cy="33108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F89A2002-F5AB-1B41-B6A0-152230B0C8F6}"/>
                </a:ext>
              </a:extLst>
            </p:cNvPr>
            <p:cNvGrpSpPr/>
            <p:nvPr/>
          </p:nvGrpSpPr>
          <p:grpSpPr>
            <a:xfrm>
              <a:off x="2790927" y="2846659"/>
              <a:ext cx="2940448" cy="2628853"/>
              <a:chOff x="1187034" y="2183500"/>
              <a:chExt cx="5384274" cy="4813711"/>
            </a:xfrm>
          </p:grpSpPr>
          <p:grpSp>
            <p:nvGrpSpPr>
              <p:cNvPr id="4" name="グループ化 3">
                <a:extLst>
                  <a:ext uri="{FF2B5EF4-FFF2-40B4-BE49-F238E27FC236}">
                    <a16:creationId xmlns:a16="http://schemas.microsoft.com/office/drawing/2014/main" id="{4D91DD2F-B1C9-5244-B8AB-F785F8501FA2}"/>
                  </a:ext>
                </a:extLst>
              </p:cNvPr>
              <p:cNvGrpSpPr/>
              <p:nvPr/>
            </p:nvGrpSpPr>
            <p:grpSpPr>
              <a:xfrm>
                <a:off x="3339970" y="2255505"/>
                <a:ext cx="2393928" cy="2393928"/>
                <a:chOff x="6377730" y="1039446"/>
                <a:chExt cx="1795446" cy="1795446"/>
              </a:xfrm>
            </p:grpSpPr>
            <p:cxnSp>
              <p:nvCxnSpPr>
                <p:cNvPr id="5" name="直線コネクタ 4">
                  <a:extLst>
                    <a:ext uri="{FF2B5EF4-FFF2-40B4-BE49-F238E27FC236}">
                      <a16:creationId xmlns:a16="http://schemas.microsoft.com/office/drawing/2014/main" id="{EBE77D3A-A9D6-1A47-99BA-A9446B1225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10216" y="1039446"/>
                  <a:ext cx="0" cy="1795446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直線コネクタ 5">
                  <a:extLst>
                    <a:ext uri="{FF2B5EF4-FFF2-40B4-BE49-F238E27FC236}">
                      <a16:creationId xmlns:a16="http://schemas.microsoft.com/office/drawing/2014/main" id="{48BA6A61-F2B0-F64A-9404-372E0AEC14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3600000">
                  <a:off x="7275453" y="1488309"/>
                  <a:ext cx="0" cy="1795446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7" name="図 6">
                <a:extLst>
                  <a:ext uri="{FF2B5EF4-FFF2-40B4-BE49-F238E27FC236}">
                    <a16:creationId xmlns:a16="http://schemas.microsoft.com/office/drawing/2014/main" id="{445A2504-34F7-3642-9B2F-E1B99376E4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429717" y="2557994"/>
                <a:ext cx="1141591" cy="1090219"/>
              </a:xfrm>
              <a:prstGeom prst="rect">
                <a:avLst/>
              </a:prstGeom>
            </p:spPr>
          </p:pic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133F97BF-0AA2-F04C-B839-10131F0229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50000"/>
              </a:blip>
              <a:stretch>
                <a:fillRect/>
              </a:stretch>
            </p:blipFill>
            <p:spPr>
              <a:xfrm>
                <a:off x="1187034" y="2326058"/>
                <a:ext cx="4671153" cy="4671153"/>
              </a:xfrm>
              <a:prstGeom prst="rect">
                <a:avLst/>
              </a:prstGeom>
            </p:spPr>
          </p:pic>
          <p:pic>
            <p:nvPicPr>
              <p:cNvPr id="9" name="図 8">
                <a:extLst>
                  <a:ext uri="{FF2B5EF4-FFF2-40B4-BE49-F238E27FC236}">
                    <a16:creationId xmlns:a16="http://schemas.microsoft.com/office/drawing/2014/main" id="{59DC1B63-C5DC-AC49-A8EC-4DC0F4FF72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27146" y="3983500"/>
                <a:ext cx="758104" cy="891887"/>
              </a:xfrm>
              <a:prstGeom prst="rect">
                <a:avLst/>
              </a:prstGeom>
            </p:spPr>
          </p:pic>
          <p:pic>
            <p:nvPicPr>
              <p:cNvPr id="10" name="図 9">
                <a:extLst>
                  <a:ext uri="{FF2B5EF4-FFF2-40B4-BE49-F238E27FC236}">
                    <a16:creationId xmlns:a16="http://schemas.microsoft.com/office/drawing/2014/main" id="{DF3FCA0F-6744-DB4B-8F1A-D6BE43137F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08236" y="4248016"/>
                <a:ext cx="954031" cy="758455"/>
              </a:xfrm>
              <a:prstGeom prst="rect">
                <a:avLst/>
              </a:prstGeom>
            </p:spPr>
          </p:pic>
          <p:sp>
            <p:nvSpPr>
              <p:cNvPr id="11" name="左矢印 10">
                <a:extLst>
                  <a:ext uri="{FF2B5EF4-FFF2-40B4-BE49-F238E27FC236}">
                    <a16:creationId xmlns:a16="http://schemas.microsoft.com/office/drawing/2014/main" id="{AB592CB2-2D81-3E4B-9FAD-6A66D8D11D83}"/>
                  </a:ext>
                </a:extLst>
              </p:cNvPr>
              <p:cNvSpPr/>
              <p:nvPr/>
            </p:nvSpPr>
            <p:spPr>
              <a:xfrm rot="5400000">
                <a:off x="1126561" y="4487500"/>
                <a:ext cx="4800000" cy="192000"/>
              </a:xfrm>
              <a:prstGeom prst="leftArrow">
                <a:avLst>
                  <a:gd name="adj1" fmla="val 50000"/>
                  <a:gd name="adj2" fmla="val 162757"/>
                </a:avLst>
              </a:prstGeom>
              <a:gradFill flip="none" rotWithShape="1">
                <a:gsLst>
                  <a:gs pos="50000">
                    <a:schemeClr val="bg1">
                      <a:alpha val="0"/>
                    </a:schemeClr>
                  </a:gs>
                  <a:gs pos="49000">
                    <a:schemeClr val="accent2"/>
                  </a:gs>
                  <a:gs pos="0">
                    <a:schemeClr val="accent2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2400"/>
              </a:p>
            </p:txBody>
          </p:sp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EDCD0511-235C-F44A-AECD-E8F25B8FF9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0800000">
                <a:off x="2868065" y="3972698"/>
                <a:ext cx="1309091" cy="1309091"/>
              </a:xfrm>
              <a:prstGeom prst="rect">
                <a:avLst/>
              </a:prstGeom>
            </p:spPr>
          </p:pic>
        </p:grp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35667238-F772-6E4C-B76B-666AD9742AC0}"/>
                </a:ext>
              </a:extLst>
            </p:cNvPr>
            <p:cNvSpPr txBox="1"/>
            <p:nvPr/>
          </p:nvSpPr>
          <p:spPr>
            <a:xfrm>
              <a:off x="3112441" y="5537900"/>
              <a:ext cx="22974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/>
                <a:t>Proposed way</a:t>
              </a:r>
              <a:endParaRPr kumimoji="1" lang="ja-JP" altLang="en-US" sz="2800"/>
            </a:p>
          </p:txBody>
        </p:sp>
      </p:grp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C4B1D7C1-9C5B-4F46-B1B2-CAB95F60923B}"/>
              </a:ext>
            </a:extLst>
          </p:cNvPr>
          <p:cNvGrpSpPr/>
          <p:nvPr/>
        </p:nvGrpSpPr>
        <p:grpSpPr>
          <a:xfrm>
            <a:off x="7477513" y="2795682"/>
            <a:ext cx="4203399" cy="3310850"/>
            <a:chOff x="7477513" y="2795682"/>
            <a:chExt cx="4203399" cy="3310850"/>
          </a:xfrm>
        </p:grpSpPr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6A30B9CF-C463-2940-BB0E-F0211420B09E}"/>
                </a:ext>
              </a:extLst>
            </p:cNvPr>
            <p:cNvSpPr/>
            <p:nvPr/>
          </p:nvSpPr>
          <p:spPr>
            <a:xfrm>
              <a:off x="7477513" y="2795682"/>
              <a:ext cx="4203399" cy="33108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BC95AF95-9745-7945-9E1A-C9836E729FDC}"/>
                </a:ext>
              </a:extLst>
            </p:cNvPr>
            <p:cNvSpPr txBox="1"/>
            <p:nvPr/>
          </p:nvSpPr>
          <p:spPr>
            <a:xfrm>
              <a:off x="7586519" y="5583312"/>
              <a:ext cx="39853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/>
                <a:t>Participant B’s preference</a:t>
              </a:r>
              <a:endParaRPr kumimoji="1" lang="ja-JP" altLang="en-US" sz="2800"/>
            </a:p>
          </p:txBody>
        </p:sp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5504E369-F5AB-BB4C-889E-16B64E5CD9C6}"/>
                </a:ext>
              </a:extLst>
            </p:cNvPr>
            <p:cNvGrpSpPr/>
            <p:nvPr/>
          </p:nvGrpSpPr>
          <p:grpSpPr>
            <a:xfrm>
              <a:off x="8108988" y="2846659"/>
              <a:ext cx="2940448" cy="2628854"/>
              <a:chOff x="1187034" y="2183500"/>
              <a:chExt cx="5384274" cy="4813712"/>
            </a:xfrm>
          </p:grpSpPr>
          <p:grpSp>
            <p:nvGrpSpPr>
              <p:cNvPr id="43" name="グループ化 42">
                <a:extLst>
                  <a:ext uri="{FF2B5EF4-FFF2-40B4-BE49-F238E27FC236}">
                    <a16:creationId xmlns:a16="http://schemas.microsoft.com/office/drawing/2014/main" id="{C18756D9-F376-9C43-A094-C4AB57CC8437}"/>
                  </a:ext>
                </a:extLst>
              </p:cNvPr>
              <p:cNvGrpSpPr/>
              <p:nvPr/>
            </p:nvGrpSpPr>
            <p:grpSpPr>
              <a:xfrm>
                <a:off x="3339970" y="2255505"/>
                <a:ext cx="2393928" cy="2393928"/>
                <a:chOff x="6377730" y="1039446"/>
                <a:chExt cx="1795446" cy="1795446"/>
              </a:xfrm>
            </p:grpSpPr>
            <p:cxnSp>
              <p:nvCxnSpPr>
                <p:cNvPr id="50" name="直線コネクタ 49">
                  <a:extLst>
                    <a:ext uri="{FF2B5EF4-FFF2-40B4-BE49-F238E27FC236}">
                      <a16:creationId xmlns:a16="http://schemas.microsoft.com/office/drawing/2014/main" id="{A04508DD-893D-FE4E-A58C-3F3A468C03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10216" y="1039446"/>
                  <a:ext cx="0" cy="1795446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線コネクタ 50">
                  <a:extLst>
                    <a:ext uri="{FF2B5EF4-FFF2-40B4-BE49-F238E27FC236}">
                      <a16:creationId xmlns:a16="http://schemas.microsoft.com/office/drawing/2014/main" id="{91553806-68AC-6E43-9ECD-CD21F45DBF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3600000">
                  <a:off x="7275453" y="1488309"/>
                  <a:ext cx="0" cy="1795446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4" name="図 43">
                <a:extLst>
                  <a:ext uri="{FF2B5EF4-FFF2-40B4-BE49-F238E27FC236}">
                    <a16:creationId xmlns:a16="http://schemas.microsoft.com/office/drawing/2014/main" id="{3349B6F0-A56A-A941-B2FB-3FA9447E85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429717" y="2557994"/>
                <a:ext cx="1141591" cy="1090219"/>
              </a:xfrm>
              <a:prstGeom prst="rect">
                <a:avLst/>
              </a:prstGeom>
            </p:spPr>
          </p:pic>
          <p:pic>
            <p:nvPicPr>
              <p:cNvPr id="45" name="図 44">
                <a:extLst>
                  <a:ext uri="{FF2B5EF4-FFF2-40B4-BE49-F238E27FC236}">
                    <a16:creationId xmlns:a16="http://schemas.microsoft.com/office/drawing/2014/main" id="{9398313F-D285-9C45-BF7D-809150C267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50000"/>
              </a:blip>
              <a:stretch>
                <a:fillRect/>
              </a:stretch>
            </p:blipFill>
            <p:spPr>
              <a:xfrm rot="3539039">
                <a:off x="1187034" y="2326058"/>
                <a:ext cx="4671154" cy="4671153"/>
              </a:xfrm>
              <a:prstGeom prst="rect">
                <a:avLst/>
              </a:prstGeom>
            </p:spPr>
          </p:pic>
          <p:pic>
            <p:nvPicPr>
              <p:cNvPr id="46" name="図 45">
                <a:extLst>
                  <a:ext uri="{FF2B5EF4-FFF2-40B4-BE49-F238E27FC236}">
                    <a16:creationId xmlns:a16="http://schemas.microsoft.com/office/drawing/2014/main" id="{4BD5C549-08C0-CA4C-8D9B-2DC7CEDF6B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27146" y="3983500"/>
                <a:ext cx="758104" cy="891887"/>
              </a:xfrm>
              <a:prstGeom prst="rect">
                <a:avLst/>
              </a:prstGeom>
            </p:spPr>
          </p:pic>
          <p:pic>
            <p:nvPicPr>
              <p:cNvPr id="47" name="図 46">
                <a:extLst>
                  <a:ext uri="{FF2B5EF4-FFF2-40B4-BE49-F238E27FC236}">
                    <a16:creationId xmlns:a16="http://schemas.microsoft.com/office/drawing/2014/main" id="{FF1E077F-16F2-8947-9978-5B5A2231F9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08236" y="4248016"/>
                <a:ext cx="954031" cy="758455"/>
              </a:xfrm>
              <a:prstGeom prst="rect">
                <a:avLst/>
              </a:prstGeom>
            </p:spPr>
          </p:pic>
          <p:sp>
            <p:nvSpPr>
              <p:cNvPr id="48" name="左矢印 47">
                <a:extLst>
                  <a:ext uri="{FF2B5EF4-FFF2-40B4-BE49-F238E27FC236}">
                    <a16:creationId xmlns:a16="http://schemas.microsoft.com/office/drawing/2014/main" id="{48F01CBC-EEBD-0745-91FC-FCB43A5E9B70}"/>
                  </a:ext>
                </a:extLst>
              </p:cNvPr>
              <p:cNvSpPr/>
              <p:nvPr/>
            </p:nvSpPr>
            <p:spPr>
              <a:xfrm rot="5400000">
                <a:off x="1126561" y="4487500"/>
                <a:ext cx="4800000" cy="192000"/>
              </a:xfrm>
              <a:prstGeom prst="leftArrow">
                <a:avLst>
                  <a:gd name="adj1" fmla="val 50000"/>
                  <a:gd name="adj2" fmla="val 162757"/>
                </a:avLst>
              </a:prstGeom>
              <a:gradFill flip="none" rotWithShape="1">
                <a:gsLst>
                  <a:gs pos="50000">
                    <a:schemeClr val="bg1">
                      <a:alpha val="0"/>
                    </a:schemeClr>
                  </a:gs>
                  <a:gs pos="48000">
                    <a:schemeClr val="accent2"/>
                  </a:gs>
                  <a:gs pos="0">
                    <a:schemeClr val="accent2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2400"/>
              </a:p>
            </p:txBody>
          </p:sp>
          <p:pic>
            <p:nvPicPr>
              <p:cNvPr id="49" name="図 48">
                <a:extLst>
                  <a:ext uri="{FF2B5EF4-FFF2-40B4-BE49-F238E27FC236}">
                    <a16:creationId xmlns:a16="http://schemas.microsoft.com/office/drawing/2014/main" id="{5EC12955-5468-C54A-8210-D42523167B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0800000">
                <a:off x="2868065" y="3972698"/>
                <a:ext cx="1309091" cy="1309091"/>
              </a:xfrm>
              <a:prstGeom prst="rect">
                <a:avLst/>
              </a:prstGeom>
            </p:spPr>
          </p:pic>
        </p:grpSp>
      </p:grpSp>
      <p:sp>
        <p:nvSpPr>
          <p:cNvPr id="52" name="角丸四角形吹き出し 51">
            <a:extLst>
              <a:ext uri="{FF2B5EF4-FFF2-40B4-BE49-F238E27FC236}">
                <a16:creationId xmlns:a16="http://schemas.microsoft.com/office/drawing/2014/main" id="{2DBAE149-37CE-F549-8B90-A4219C6D078F}"/>
              </a:ext>
            </a:extLst>
          </p:cNvPr>
          <p:cNvSpPr/>
          <p:nvPr/>
        </p:nvSpPr>
        <p:spPr>
          <a:xfrm>
            <a:off x="293273" y="4572272"/>
            <a:ext cx="2130635" cy="961200"/>
          </a:xfrm>
          <a:prstGeom prst="wedgeRoundRectCallout">
            <a:avLst>
              <a:gd name="adj1" fmla="val 61854"/>
              <a:gd name="adj2" fmla="val -81700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/>
              <a:t>(Target is at)</a:t>
            </a:r>
            <a:br>
              <a:rPr lang="en-US" altLang="ja-JP" sz="2800" dirty="0"/>
            </a:br>
            <a:r>
              <a:rPr lang="en-US" altLang="ja-JP" sz="2800" dirty="0"/>
              <a:t>2 o’clock</a:t>
            </a:r>
          </a:p>
        </p:txBody>
      </p:sp>
      <p:sp>
        <p:nvSpPr>
          <p:cNvPr id="53" name="角丸四角形吹き出し 52">
            <a:extLst>
              <a:ext uri="{FF2B5EF4-FFF2-40B4-BE49-F238E27FC236}">
                <a16:creationId xmlns:a16="http://schemas.microsoft.com/office/drawing/2014/main" id="{28BC280C-52B8-914E-B005-14EEEAEE9AD4}"/>
              </a:ext>
            </a:extLst>
          </p:cNvPr>
          <p:cNvSpPr/>
          <p:nvPr/>
        </p:nvSpPr>
        <p:spPr>
          <a:xfrm>
            <a:off x="6183450" y="4572272"/>
            <a:ext cx="2130635" cy="961200"/>
          </a:xfrm>
          <a:prstGeom prst="wedgeRoundRectCallout">
            <a:avLst>
              <a:gd name="adj1" fmla="val 57767"/>
              <a:gd name="adj2" fmla="val -81700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/>
              <a:t>(You’re at)</a:t>
            </a:r>
            <a:br>
              <a:rPr lang="en-US" altLang="ja-JP" sz="2800" dirty="0"/>
            </a:br>
            <a:r>
              <a:rPr lang="en-US" altLang="ja-JP" sz="2800" dirty="0"/>
              <a:t>10 o’clock</a:t>
            </a:r>
          </a:p>
        </p:txBody>
      </p:sp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id="{A471C724-B492-764D-9DF8-18B5889AC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0E60-DFED-7246-9C0D-66AB15511175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7318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785D25-D848-9F44-B92C-72FD171B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+mj-lt"/>
              </a:rPr>
              <a:t>Apps that tell visual information</a:t>
            </a:r>
            <a:endParaRPr lang="ja-JP" altLang="en-US" dirty="0">
              <a:latin typeface="+mj-lt"/>
            </a:endParaRPr>
          </a:p>
        </p:txBody>
      </p:sp>
      <p:sp>
        <p:nvSpPr>
          <p:cNvPr id="14" name="コンテンツ プレースホルダー 13">
            <a:extLst>
              <a:ext uri="{FF2B5EF4-FFF2-40B4-BE49-F238E27FC236}">
                <a16:creationId xmlns:a16="http://schemas.microsoft.com/office/drawing/2014/main" id="{62DE1FA0-6C1F-FE4D-A042-5AAB27A9CC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altLang="ja-JP" dirty="0"/>
              <a:t>Apps that can ask remote sighted people for help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099C519-4B55-5041-9383-A3B3CA9DC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3" name="図 12" descr="be my eyes">
            <a:extLst>
              <a:ext uri="{FF2B5EF4-FFF2-40B4-BE49-F238E27FC236}">
                <a16:creationId xmlns:a16="http://schemas.microsoft.com/office/drawing/2014/main" id="{8E22F7CA-9E94-EB43-B080-1AD08EB6A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150" y="4390421"/>
            <a:ext cx="2933701" cy="1642872"/>
          </a:xfrm>
          <a:prstGeom prst="rect">
            <a:avLst/>
          </a:prstGeom>
        </p:spPr>
      </p:pic>
      <p:sp>
        <p:nvSpPr>
          <p:cNvPr id="23" name="コンテンツ プレースホルダー 22">
            <a:extLst>
              <a:ext uri="{FF2B5EF4-FFF2-40B4-BE49-F238E27FC236}">
                <a16:creationId xmlns:a16="http://schemas.microsoft.com/office/drawing/2014/main" id="{E78F1AED-836F-794B-A4F7-7D238968D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altLang="ja-JP" dirty="0"/>
              <a:t>Apps that use computer vision techniques</a:t>
            </a:r>
            <a:endParaRPr lang="ja-JP" altLang="en-US"/>
          </a:p>
        </p:txBody>
      </p:sp>
      <p:pic>
        <p:nvPicPr>
          <p:cNvPr id="27" name="図 26" descr="TapTapSee">
            <a:extLst>
              <a:ext uri="{FF2B5EF4-FFF2-40B4-BE49-F238E27FC236}">
                <a16:creationId xmlns:a16="http://schemas.microsoft.com/office/drawing/2014/main" id="{7004F5F9-A80D-8F4B-A27B-5917908F33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12" t="4740" r="5346" b="2504"/>
          <a:stretch/>
        </p:blipFill>
        <p:spPr>
          <a:xfrm>
            <a:off x="6375399" y="3785842"/>
            <a:ext cx="1778000" cy="2247451"/>
          </a:xfrm>
          <a:prstGeom prst="rect">
            <a:avLst/>
          </a:prstGeom>
        </p:spPr>
      </p:pic>
      <p:pic>
        <p:nvPicPr>
          <p:cNvPr id="1026" name="Picture 2" descr="Seeing AI">
            <a:extLst>
              <a:ext uri="{FF2B5EF4-FFF2-40B4-BE49-F238E27FC236}">
                <a16:creationId xmlns:a16="http://schemas.microsoft.com/office/drawing/2014/main" id="{4A30BC43-0FE5-7544-AFB9-C628FD3936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2" t="34418" r="34138" b="34024"/>
          <a:stretch/>
        </p:blipFill>
        <p:spPr bwMode="auto">
          <a:xfrm>
            <a:off x="8788400" y="4090480"/>
            <a:ext cx="2324100" cy="194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コンテンツ プレースホルダー 16" descr="Envision AI">
            <a:extLst>
              <a:ext uri="{FF2B5EF4-FFF2-40B4-BE49-F238E27FC236}">
                <a16:creationId xmlns:a16="http://schemas.microsoft.com/office/drawing/2014/main" id="{B01A8FBE-04FC-9C4A-B4C3-4C5018BADD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01"/>
          <a:stretch/>
        </p:blipFill>
        <p:spPr>
          <a:xfrm>
            <a:off x="7938152" y="2728138"/>
            <a:ext cx="3174348" cy="980916"/>
          </a:xfrm>
          <a:prstGeom prst="rect">
            <a:avLst/>
          </a:prstGeom>
        </p:spPr>
      </p:pic>
      <p:sp>
        <p:nvSpPr>
          <p:cNvPr id="33" name="コンテンツ プレースホルダー 22">
            <a:extLst>
              <a:ext uri="{FF2B5EF4-FFF2-40B4-BE49-F238E27FC236}">
                <a16:creationId xmlns:a16="http://schemas.microsoft.com/office/drawing/2014/main" id="{28E7A628-711B-7B42-A1AB-65B74EFB1BC0}"/>
              </a:ext>
            </a:extLst>
          </p:cNvPr>
          <p:cNvSpPr txBox="1">
            <a:spLocks/>
          </p:cNvSpPr>
          <p:nvPr/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/>
          </a:p>
        </p:txBody>
      </p:sp>
      <p:sp>
        <p:nvSpPr>
          <p:cNvPr id="35" name="角丸四角形吹き出し 34">
            <a:extLst>
              <a:ext uri="{FF2B5EF4-FFF2-40B4-BE49-F238E27FC236}">
                <a16:creationId xmlns:a16="http://schemas.microsoft.com/office/drawing/2014/main" id="{3D3ED344-9AE0-0645-B6EC-1B9DED6B09BF}"/>
              </a:ext>
            </a:extLst>
          </p:cNvPr>
          <p:cNvSpPr/>
          <p:nvPr/>
        </p:nvSpPr>
        <p:spPr>
          <a:xfrm>
            <a:off x="6817353" y="983997"/>
            <a:ext cx="4955547" cy="678304"/>
          </a:xfrm>
          <a:prstGeom prst="wedgeRoundRectCallout">
            <a:avLst>
              <a:gd name="adj1" fmla="val -29547"/>
              <a:gd name="adj2" fmla="val 81223"/>
              <a:gd name="adj3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/>
              <a:t>This paper focuses on this</a:t>
            </a:r>
            <a:endParaRPr kumimoji="1" lang="ja-JP" altLang="en-US" sz="3200"/>
          </a:p>
        </p:txBody>
      </p: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B5B39B16-A641-3141-BAB9-34D07CDBC6D2}"/>
              </a:ext>
            </a:extLst>
          </p:cNvPr>
          <p:cNvGrpSpPr/>
          <p:nvPr/>
        </p:nvGrpSpPr>
        <p:grpSpPr>
          <a:xfrm>
            <a:off x="1767848" y="3004266"/>
            <a:ext cx="3322305" cy="1139969"/>
            <a:chOff x="1767848" y="3004266"/>
            <a:chExt cx="3322305" cy="1139969"/>
          </a:xfrm>
        </p:grpSpPr>
        <p:pic>
          <p:nvPicPr>
            <p:cNvPr id="9" name="図 8" descr="VizWiz">
              <a:extLst>
                <a:ext uri="{FF2B5EF4-FFF2-40B4-BE49-F238E27FC236}">
                  <a16:creationId xmlns:a16="http://schemas.microsoft.com/office/drawing/2014/main" id="{FCB740DC-31ED-5644-807F-094D6FEBA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67848" y="3004266"/>
              <a:ext cx="3322305" cy="678304"/>
            </a:xfrm>
            <a:prstGeom prst="rect">
              <a:avLst/>
            </a:prstGeom>
          </p:spPr>
        </p:pic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EC446BB2-4566-244C-A12D-A15C8FBC7242}"/>
                </a:ext>
              </a:extLst>
            </p:cNvPr>
            <p:cNvSpPr txBox="1"/>
            <p:nvPr/>
          </p:nvSpPr>
          <p:spPr>
            <a:xfrm>
              <a:off x="1804196" y="3682570"/>
              <a:ext cx="32496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/>
                <a:t>(Not available anymore)</a:t>
              </a:r>
              <a:endParaRPr kumimoji="1" lang="ja-JP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430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7">
            <a:extLst>
              <a:ext uri="{FF2B5EF4-FFF2-40B4-BE49-F238E27FC236}">
                <a16:creationId xmlns:a16="http://schemas.microsoft.com/office/drawing/2014/main" id="{7BA84BF0-3AB9-954D-86A3-9C914A473313}"/>
              </a:ext>
            </a:extLst>
          </p:cNvPr>
          <p:cNvSpPr/>
          <p:nvPr/>
        </p:nvSpPr>
        <p:spPr>
          <a:xfrm>
            <a:off x="1774020" y="4735176"/>
            <a:ext cx="8643960" cy="822468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/>
              <a:t>6 participants preferred omnidirectional camera</a:t>
            </a:r>
            <a:endParaRPr lang="ja-JP" altLang="en-US" sz="320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3785D25-D848-9F44-B92C-72FD171B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733" dirty="0">
                <a:latin typeface="+mj-lt"/>
                <a:ea typeface="Yu Gothic Medium" panose="020B0400000000000000" pitchFamily="34" charset="-128"/>
              </a:rPr>
              <a:t>Experiment 2: Camera system</a:t>
            </a:r>
            <a:endParaRPr lang="ja-JP" altLang="en-US" sz="3733" dirty="0">
              <a:latin typeface="+mj-lt"/>
              <a:ea typeface="Yu Gothic Medium" panose="020B0400000000000000" pitchFamily="34" charset="-128"/>
            </a:endParaRPr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9C359699-23AB-1A4F-820F-5CEF384B44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848992"/>
              </p:ext>
            </p:extLst>
          </p:nvPr>
        </p:nvGraphicFramePr>
        <p:xfrm>
          <a:off x="1054216" y="2170763"/>
          <a:ext cx="10122211" cy="19482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8000">
                  <a:extLst>
                    <a:ext uri="{9D8B030D-6E8A-4147-A177-3AD203B41FA5}">
                      <a16:colId xmlns:a16="http://schemas.microsoft.com/office/drawing/2014/main" val="4105432551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val="194735334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val="841322048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val="1202391966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val="990843928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val="2894292539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val="302409147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val="2803188041"/>
                    </a:ext>
                  </a:extLst>
                </a:gridCol>
                <a:gridCol w="1530211">
                  <a:extLst>
                    <a:ext uri="{9D8B030D-6E8A-4147-A177-3AD203B41FA5}">
                      <a16:colId xmlns:a16="http://schemas.microsoft.com/office/drawing/2014/main" val="134237881"/>
                    </a:ext>
                  </a:extLst>
                </a:gridCol>
              </a:tblGrid>
              <a:tr h="656195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600" u="none" strike="noStrike">
                          <a:effectLst/>
                          <a:latin typeface="+mn-lt"/>
                        </a:rPr>
                        <a:t>　</a:t>
                      </a:r>
                      <a:endParaRPr lang="ja-JP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u="none" strike="noStrike" dirty="0">
                          <a:effectLst/>
                        </a:rPr>
                        <a:t>23</a:t>
                      </a:r>
                      <a:br>
                        <a:rPr lang="en-US" altLang="ja-JP" sz="2100" u="none" strike="noStrike" dirty="0">
                          <a:effectLst/>
                        </a:rPr>
                      </a:br>
                      <a:r>
                        <a:rPr lang="en-US" altLang="ja-JP" sz="2100" u="none" strike="noStrike" dirty="0">
                          <a:effectLst/>
                        </a:rPr>
                        <a:t>F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u="none" strike="noStrike" dirty="0">
                          <a:effectLst/>
                        </a:rPr>
                        <a:t>27</a:t>
                      </a:r>
                      <a:endParaRPr lang="en-US" altLang="ja-JP" sz="21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M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u="none" strike="noStrike" dirty="0">
                          <a:effectLst/>
                        </a:rPr>
                        <a:t>27</a:t>
                      </a:r>
                    </a:p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F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u="none" strike="noStrike" dirty="0">
                          <a:effectLst/>
                        </a:rPr>
                        <a:t>48</a:t>
                      </a:r>
                      <a:br>
                        <a:rPr lang="en-US" sz="2100" u="none" strike="noStrike" dirty="0">
                          <a:effectLst/>
                        </a:rPr>
                      </a:br>
                      <a:r>
                        <a:rPr lang="en-US" sz="2100" u="none" strike="noStrike" dirty="0">
                          <a:effectLst/>
                        </a:rPr>
                        <a:t>M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u="none" strike="noStrike" dirty="0">
                          <a:effectLst/>
                        </a:rPr>
                        <a:t>48</a:t>
                      </a:r>
                      <a:br>
                        <a:rPr lang="en-US" sz="2100" u="none" strike="noStrike" dirty="0">
                          <a:effectLst/>
                        </a:rPr>
                      </a:br>
                      <a:r>
                        <a:rPr lang="en-US" sz="2100" u="none" strike="noStrike" dirty="0">
                          <a:effectLst/>
                        </a:rPr>
                        <a:t>M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u="none" strike="noStrike" dirty="0">
                          <a:effectLst/>
                        </a:rPr>
                        <a:t>27</a:t>
                      </a:r>
                      <a:br>
                        <a:rPr lang="en-US" sz="2100" u="none" strike="noStrike" dirty="0">
                          <a:effectLst/>
                        </a:rPr>
                      </a:br>
                      <a:r>
                        <a:rPr lang="en-US" sz="2100" u="none" strike="noStrike" dirty="0">
                          <a:effectLst/>
                        </a:rPr>
                        <a:t>M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u="none" strike="noStrike" dirty="0">
                          <a:effectLst/>
                        </a:rPr>
                        <a:t>34</a:t>
                      </a:r>
                      <a:br>
                        <a:rPr lang="en-US" sz="2100" u="none" strike="noStrike" dirty="0">
                          <a:effectLst/>
                        </a:rPr>
                      </a:br>
                      <a:r>
                        <a:rPr lang="en-US" sz="2100" u="none" strike="noStrike" dirty="0">
                          <a:effectLst/>
                        </a:rPr>
                        <a:t>F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100" u="none" strike="noStrike" dirty="0">
                          <a:effectLst/>
                        </a:rPr>
                        <a:t>Average</a:t>
                      </a:r>
                      <a:endParaRPr lang="ja-JP" altLang="en-US" sz="21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2542211"/>
                  </a:ext>
                </a:extLst>
              </a:tr>
              <a:tr h="56189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kumimoji="1" lang="en-US" altLang="ja-JP" sz="2100" dirty="0">
                          <a:ea typeface="Yu Gothic" panose="020B0400000000000000" pitchFamily="34" charset="-128"/>
                        </a:rPr>
                        <a:t>Omnidirectional camera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2100" u="none" strike="noStrike" dirty="0">
                          <a:effectLst/>
                          <a:latin typeface="+mn-lt"/>
                        </a:rPr>
                        <a:t>4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2100" u="none" strike="noStrike" dirty="0">
                          <a:effectLst/>
                          <a:latin typeface="+mn-lt"/>
                        </a:rPr>
                        <a:t>4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2100" u="none" strike="noStrike" dirty="0">
                          <a:effectLst/>
                          <a:latin typeface="+mn-lt"/>
                        </a:rPr>
                        <a:t>4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2100" u="none" strike="noStrike" dirty="0">
                          <a:effectLst/>
                          <a:latin typeface="+mn-lt"/>
                        </a:rPr>
                        <a:t>5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2100" u="none" strike="noStrike" dirty="0">
                          <a:effectLst/>
                          <a:latin typeface="+mn-lt"/>
                        </a:rPr>
                        <a:t>5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2100" u="none" strike="noStrike" dirty="0">
                          <a:effectLst/>
                          <a:latin typeface="+mn-lt"/>
                        </a:rPr>
                        <a:t>3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2100" u="none" strike="noStrike" dirty="0">
                          <a:effectLst/>
                          <a:latin typeface="+mn-lt"/>
                        </a:rPr>
                        <a:t>5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2100" u="none" strike="noStrike" dirty="0">
                          <a:effectLst/>
                          <a:latin typeface="+mn-lt"/>
                        </a:rPr>
                        <a:t>4.2857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834907"/>
                  </a:ext>
                </a:extLst>
              </a:tr>
              <a:tr h="55076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kumimoji="1" lang="en-US" altLang="ja-JP" sz="2100" dirty="0">
                          <a:ea typeface="Yu Gothic" panose="020B0400000000000000" pitchFamily="34" charset="-128"/>
                        </a:rPr>
                        <a:t>Pseudo smartphone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2100" u="none" strike="noStrike" dirty="0">
                          <a:effectLst/>
                          <a:latin typeface="+mn-lt"/>
                        </a:rPr>
                        <a:t>3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21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2100" u="none" strike="noStrike" dirty="0">
                          <a:effectLst/>
                          <a:latin typeface="+mn-lt"/>
                        </a:rPr>
                        <a:t>5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2100" u="none" strike="noStrike" dirty="0">
                          <a:effectLst/>
                          <a:latin typeface="+mn-lt"/>
                        </a:rPr>
                        <a:t>3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2100" u="none" strike="noStrike" dirty="0">
                          <a:effectLst/>
                          <a:latin typeface="+mn-lt"/>
                        </a:rPr>
                        <a:t>3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21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21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2100" u="none" strike="noStrike" dirty="0">
                          <a:effectLst/>
                          <a:latin typeface="+mn-lt"/>
                        </a:rPr>
                        <a:t>2.7143</a:t>
                      </a:r>
                      <a:endParaRPr lang="en-US" altLang="ja-JP" sz="2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955" marR="5955" marT="5955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780586"/>
                  </a:ext>
                </a:extLst>
              </a:tr>
            </a:tbl>
          </a:graphicData>
        </a:graphic>
      </p:graphicFrame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A6D9438-C1B1-BF4F-812C-42C473A4A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56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950200-B326-2A4B-AE26-E23D13159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Experiment 2:</a:t>
            </a:r>
            <a:br>
              <a:rPr lang="en-US" altLang="ja-JP" dirty="0"/>
            </a:br>
            <a:r>
              <a:rPr lang="en-US" altLang="ja-JP" dirty="0"/>
              <a:t>Pros and cons of omnidirectional camera</a:t>
            </a:r>
            <a:endParaRPr lang="ja-JP" altLang="en-US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44743CB-F836-2542-B6BA-8C6FE6A026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kumimoji="1" lang="en-US" altLang="ja-JP" dirty="0"/>
              <a:t>Pros</a:t>
            </a:r>
          </a:p>
          <a:p>
            <a:pPr lvl="1"/>
            <a:r>
              <a:rPr lang="en-US" altLang="ja-JP" sz="2800" dirty="0"/>
              <a:t>I did not have to rotate to find the object</a:t>
            </a:r>
          </a:p>
          <a:p>
            <a:pPr lvl="1"/>
            <a:r>
              <a:rPr lang="en-US" altLang="ja-JP" sz="2800" dirty="0"/>
              <a:t>It told me the direction of the target object</a:t>
            </a:r>
          </a:p>
          <a:p>
            <a:pPr lvl="1"/>
            <a:r>
              <a:rPr lang="en-US" altLang="ja-JP" sz="2800" dirty="0"/>
              <a:t>It found the object earlier than the smartphone</a:t>
            </a:r>
          </a:p>
          <a:p>
            <a:pPr lvl="1"/>
            <a:endParaRPr kumimoji="1" lang="ja-JP" altLang="en-US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98C1E53B-4172-9144-8AA4-1B1A9C2619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kumimoji="1" lang="en-US" altLang="ja-JP" dirty="0"/>
              <a:t>Cons</a:t>
            </a:r>
          </a:p>
          <a:p>
            <a:pPr lvl="1"/>
            <a:r>
              <a:rPr lang="en-US" altLang="ja-JP" sz="2800" dirty="0"/>
              <a:t>It was heavy</a:t>
            </a:r>
          </a:p>
          <a:p>
            <a:pPr lvl="1"/>
            <a:r>
              <a:rPr lang="en-US" altLang="ja-JP" sz="2800" dirty="0"/>
              <a:t>Finding the bottle took time more than I expected</a:t>
            </a:r>
          </a:p>
          <a:p>
            <a:pPr lvl="1"/>
            <a:r>
              <a:rPr lang="en-US" altLang="ja-JP" sz="2800" dirty="0"/>
              <a:t>The device is not common</a:t>
            </a:r>
          </a:p>
          <a:p>
            <a:pPr lvl="1"/>
            <a:r>
              <a:rPr lang="en-US" altLang="ja-JP" sz="2800" dirty="0"/>
              <a:t>The “front” the system said was slightly different from my real front</a:t>
            </a:r>
          </a:p>
          <a:p>
            <a:pPr lvl="1"/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CDECB1D-E163-9145-8639-B59ADC5EE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0E60-DFED-7246-9C0D-66AB15511175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26947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950200-B326-2A4B-AE26-E23D13159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Experiment 2:</a:t>
            </a:r>
            <a:br>
              <a:rPr lang="en-US" altLang="ja-JP" dirty="0"/>
            </a:br>
            <a:r>
              <a:rPr lang="en-US" altLang="ja-JP" dirty="0"/>
              <a:t>Pros and cons of pseudo smartphone</a:t>
            </a:r>
            <a:endParaRPr lang="ja-JP" altLang="en-US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44743CB-F836-2542-B6BA-8C6FE6A026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kumimoji="1" lang="en-US" altLang="ja-JP" dirty="0"/>
              <a:t>Pros</a:t>
            </a:r>
          </a:p>
          <a:p>
            <a:pPr lvl="1"/>
            <a:r>
              <a:rPr lang="en-US" altLang="ja-JP" sz="2800" dirty="0"/>
              <a:t>As I can use my smartphone, it is easy to introduce</a:t>
            </a:r>
          </a:p>
          <a:p>
            <a:pPr lvl="1"/>
            <a:r>
              <a:rPr lang="en-US" altLang="ja-JP" sz="2800" dirty="0"/>
              <a:t>Easy to hold</a:t>
            </a:r>
          </a:p>
          <a:p>
            <a:pPr lvl="1"/>
            <a:endParaRPr kumimoji="1" lang="ja-JP" altLang="en-US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98C1E53B-4172-9144-8AA4-1B1A9C2619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kumimoji="1" lang="en-US" altLang="ja-JP" dirty="0"/>
              <a:t>Cons</a:t>
            </a:r>
          </a:p>
          <a:p>
            <a:pPr lvl="1"/>
            <a:r>
              <a:rPr lang="en-US" altLang="ja-JP" sz="2800" dirty="0"/>
              <a:t>It was hard to capture the target object </a:t>
            </a:r>
          </a:p>
          <a:p>
            <a:pPr lvl="2"/>
            <a:r>
              <a:rPr lang="en-US" altLang="ja-JP" sz="2800" dirty="0"/>
              <a:t>I needed to adjust the angle</a:t>
            </a:r>
          </a:p>
          <a:p>
            <a:pPr lvl="2"/>
            <a:r>
              <a:rPr lang="en-US" altLang="ja-JP" sz="2800" dirty="0"/>
              <a:t>The system could not find the object unless it captures it, which frustrated me</a:t>
            </a:r>
            <a:br>
              <a:rPr lang="en-US" altLang="ja-JP" sz="2800" dirty="0"/>
            </a:br>
            <a:r>
              <a:rPr lang="en-US" altLang="ja-JP" sz="2800" dirty="0">
                <a:sym typeface="Wingdings" pitchFamily="2" charset="2"/>
              </a:rPr>
              <a:t> </a:t>
            </a:r>
            <a:r>
              <a:rPr lang="en-US" altLang="ja-JP" sz="2800" dirty="0"/>
              <a:t>I prefer to grope</a:t>
            </a:r>
          </a:p>
          <a:p>
            <a:pPr lvl="1"/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DFC4A6B-A8F5-EF40-8CA1-0757ADF97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0E60-DFED-7246-9C0D-66AB15511175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53341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D30C07-95D3-6D49-9F0D-327B9524B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+mj-lt"/>
              </a:rPr>
              <a:t>Agenda</a:t>
            </a:r>
            <a:endParaRPr lang="ja-JP" altLang="en-US">
              <a:latin typeface="+mj-lt"/>
            </a:endParaRPr>
          </a:p>
        </p:txBody>
      </p:sp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E27BEF24-D025-1540-B05E-A1B4ACA9F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dirty="0">
                <a:solidFill>
                  <a:schemeClr val="bg2"/>
                </a:solidFill>
              </a:rPr>
              <a:t>Introduction</a:t>
            </a:r>
          </a:p>
          <a:p>
            <a:r>
              <a:rPr kumimoji="1" lang="en-US" altLang="ja-JP" sz="3600" dirty="0">
                <a:solidFill>
                  <a:schemeClr val="bg2"/>
                </a:solidFill>
              </a:rPr>
              <a:t>Method</a:t>
            </a:r>
          </a:p>
          <a:p>
            <a:r>
              <a:rPr lang="en-US" altLang="ja-JP" sz="3600" dirty="0">
                <a:solidFill>
                  <a:schemeClr val="bg2"/>
                </a:solidFill>
              </a:rPr>
              <a:t>User study</a:t>
            </a:r>
          </a:p>
          <a:p>
            <a:r>
              <a:rPr kumimoji="1" lang="en-US" altLang="ja-JP" sz="3600" dirty="0">
                <a:solidFill>
                  <a:schemeClr val="accent2"/>
                </a:solidFill>
              </a:rPr>
              <a:t>Conclusion</a:t>
            </a:r>
            <a:endParaRPr kumimoji="1" lang="ja-JP" altLang="en-US" sz="3600">
              <a:solidFill>
                <a:schemeClr val="accent2"/>
              </a:solidFill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9E0CDCD-8DD9-3B4A-9221-33920CFDD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0E60-DFED-7246-9C0D-66AB15511175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94446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05D2C8-EBDD-2942-9CCA-018238AA3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+mj-lt"/>
              </a:rPr>
              <a:t>Conclusion</a:t>
            </a:r>
            <a:endParaRPr kumimoji="1" lang="ja-JP" altLang="en-US">
              <a:latin typeface="+mj-lt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39022D4-2062-8043-9C82-D79D73C3A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We categorized the tasks of obtaining visual information into three</a:t>
            </a:r>
          </a:p>
          <a:p>
            <a:r>
              <a:rPr lang="en-US" altLang="ja-JP" dirty="0"/>
              <a:t>We proposed a prototype system for looking for something that used an omnidirectional camera and the use of voice in rotation navigation</a:t>
            </a:r>
          </a:p>
          <a:p>
            <a:r>
              <a:rPr lang="en-US" altLang="ja-JP" dirty="0"/>
              <a:t>A user study comprised of 7 people with visual impairment confirmed that</a:t>
            </a:r>
          </a:p>
          <a:p>
            <a:pPr lvl="1"/>
            <a:r>
              <a:rPr lang="en-US" altLang="ja-JP" dirty="0"/>
              <a:t>(1) an omnidirectional camera is preferred</a:t>
            </a:r>
          </a:p>
          <a:p>
            <a:pPr lvl="1"/>
            <a:r>
              <a:rPr lang="en-US" altLang="ja-JP" dirty="0"/>
              <a:t>(2) users have different preferences in rotation navigation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F45A8BC-E485-A642-80CB-53469C210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0E60-DFED-7246-9C0D-66AB15511175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55003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785D25-D848-9F44-B92C-72FD171B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Future work</a:t>
            </a:r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3C1DB9-FB3D-DA4B-94DD-3A3133DB8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Personalization of the system</a:t>
            </a:r>
          </a:p>
          <a:p>
            <a:pPr lvl="1"/>
            <a:r>
              <a:rPr lang="en-US" altLang="ja-JP" sz="2800" dirty="0"/>
              <a:t>Finding “my” train pass</a:t>
            </a:r>
          </a:p>
          <a:p>
            <a:pPr lvl="1"/>
            <a:r>
              <a:rPr lang="en-US" altLang="ja-JP" sz="2800" dirty="0"/>
              <a:t>Preferred navigation way</a:t>
            </a:r>
          </a:p>
          <a:p>
            <a:endParaRPr lang="en-US" altLang="ja-JP" dirty="0"/>
          </a:p>
          <a:p>
            <a:r>
              <a:rPr lang="en-US" altLang="ja-JP" dirty="0"/>
              <a:t>Existence of the object &gt;&gt;&gt; Direction &gt;&gt; Distance</a:t>
            </a:r>
          </a:p>
          <a:p>
            <a:pPr lvl="1"/>
            <a:r>
              <a:rPr lang="en-US" altLang="ja-JP" sz="2800" dirty="0"/>
              <a:t>Existence of the object is much more important than navigation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FEE2EB6-A1D4-7C4F-BCD6-7AE36BF8D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9" name="角丸四角形吹き出し 8">
            <a:extLst>
              <a:ext uri="{FF2B5EF4-FFF2-40B4-BE49-F238E27FC236}">
                <a16:creationId xmlns:a16="http://schemas.microsoft.com/office/drawing/2014/main" id="{08A8A2B4-514D-344D-9E1D-7069BBD0F7EA}"/>
              </a:ext>
            </a:extLst>
          </p:cNvPr>
          <p:cNvSpPr/>
          <p:nvPr/>
        </p:nvSpPr>
        <p:spPr>
          <a:xfrm>
            <a:off x="1241612" y="4772763"/>
            <a:ext cx="10112188" cy="1493894"/>
          </a:xfrm>
          <a:prstGeom prst="wedgeRoundRectCallout">
            <a:avLst>
              <a:gd name="adj1" fmla="val -22545"/>
              <a:gd name="adj2" fmla="val 11372"/>
              <a:gd name="adj3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/>
              <a:t>If it takes time to detect the object or fails </a:t>
            </a:r>
            <a:r>
              <a:rPr kumimoji="1" lang="en-US" altLang="ja-JP" sz="3200"/>
              <a:t>in detection,</a:t>
            </a:r>
            <a:br>
              <a:rPr kumimoji="1" lang="en-US" altLang="ja-JP" sz="3200" dirty="0"/>
            </a:br>
            <a:r>
              <a:rPr kumimoji="1" lang="en-US" altLang="ja-JP" sz="3200" dirty="0"/>
              <a:t>the user thinks the object does not exist in the room</a:t>
            </a:r>
            <a:endParaRPr kumimoji="1" lang="ja-JP" altLang="en-US" sz="3200"/>
          </a:p>
        </p:txBody>
      </p:sp>
    </p:spTree>
    <p:extLst>
      <p:ext uri="{BB962C8B-B14F-4D97-AF65-F5344CB8AC3E}">
        <p14:creationId xmlns:p14="http://schemas.microsoft.com/office/powerpoint/2010/main" val="36835266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B2B071-B54A-BA4D-947B-92E66104B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816" y="639471"/>
            <a:ext cx="12135678" cy="2387600"/>
          </a:xfrm>
        </p:spPr>
        <p:txBody>
          <a:bodyPr>
            <a:noAutofit/>
          </a:bodyPr>
          <a:lstStyle/>
          <a:p>
            <a:r>
              <a:rPr lang="en-US" altLang="ja-JP" sz="4800" dirty="0">
                <a:latin typeface="+mj-lt"/>
              </a:rPr>
              <a:t>Suitable Camera and Rotation Navigation</a:t>
            </a:r>
            <a:br>
              <a:rPr lang="en-US" altLang="ja-JP" sz="4800" dirty="0">
                <a:latin typeface="+mj-lt"/>
              </a:rPr>
            </a:br>
            <a:r>
              <a:rPr lang="en-US" altLang="ja-JP" sz="4800" dirty="0">
                <a:latin typeface="+mj-lt"/>
              </a:rPr>
              <a:t>for People with Visual Impairment</a:t>
            </a:r>
            <a:br>
              <a:rPr lang="en-US" altLang="ja-JP" sz="4800" dirty="0">
                <a:latin typeface="+mj-lt"/>
              </a:rPr>
            </a:br>
            <a:r>
              <a:rPr lang="en-US" altLang="ja-JP" sz="4800" dirty="0">
                <a:latin typeface="+mj-lt"/>
              </a:rPr>
              <a:t>on </a:t>
            </a:r>
            <a:r>
              <a:rPr lang="en-US" altLang="ja-JP" sz="4800" dirty="0">
                <a:solidFill>
                  <a:schemeClr val="accent2"/>
                </a:solidFill>
                <a:latin typeface="+mj-lt"/>
              </a:rPr>
              <a:t>Looking for Something</a:t>
            </a:r>
            <a:br>
              <a:rPr lang="en-US" altLang="ja-JP" sz="4800" dirty="0">
                <a:latin typeface="+mj-lt"/>
              </a:rPr>
            </a:br>
            <a:r>
              <a:rPr lang="en-US" altLang="ja-JP" sz="4800" dirty="0">
                <a:latin typeface="+mj-lt"/>
              </a:rPr>
              <a:t>Using </a:t>
            </a:r>
            <a:r>
              <a:rPr lang="en-US" altLang="ja-JP" sz="4800" dirty="0">
                <a:solidFill>
                  <a:schemeClr val="accent2"/>
                </a:solidFill>
                <a:latin typeface="+mj-lt"/>
              </a:rPr>
              <a:t>Object Detection Technique</a:t>
            </a:r>
            <a:endParaRPr kumimoji="1" lang="ja-JP" altLang="en-US" sz="480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FEFF343-56D2-7347-82F8-8008A10584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84151" y="5051622"/>
            <a:ext cx="12314582" cy="1655762"/>
          </a:xfrm>
        </p:spPr>
        <p:txBody>
          <a:bodyPr>
            <a:normAutofit/>
          </a:bodyPr>
          <a:lstStyle/>
          <a:p>
            <a:r>
              <a:rPr lang="en-US" altLang="ja-JP" sz="3200" b="1" dirty="0">
                <a:latin typeface="Myriad Pro Semibold" panose="020B0503030403020204" pitchFamily="34" charset="0"/>
              </a:rPr>
              <a:t>Masakazu </a:t>
            </a:r>
            <a:r>
              <a:rPr lang="en-US" altLang="ja-JP" sz="3200" b="1" dirty="0" err="1">
                <a:latin typeface="Myriad Pro Semibold" panose="020B0503030403020204" pitchFamily="34" charset="0"/>
              </a:rPr>
              <a:t>Iwamura</a:t>
            </a:r>
            <a:r>
              <a:rPr lang="en-US" altLang="ja-JP" sz="3200" b="1" dirty="0">
                <a:latin typeface="Myriad Pro Semibold" panose="020B0503030403020204" pitchFamily="34" charset="0"/>
              </a:rPr>
              <a:t>, Yoshihiko Inoue, Kazunori </a:t>
            </a:r>
            <a:r>
              <a:rPr lang="en-US" altLang="ja-JP" sz="3200" b="1" dirty="0" err="1">
                <a:latin typeface="Myriad Pro Semibold" panose="020B0503030403020204" pitchFamily="34" charset="0"/>
              </a:rPr>
              <a:t>Minatani</a:t>
            </a:r>
            <a:r>
              <a:rPr lang="en-US" altLang="ja-JP" sz="3200" b="1" dirty="0">
                <a:latin typeface="Myriad Pro Semibold" panose="020B0503030403020204" pitchFamily="34" charset="0"/>
              </a:rPr>
              <a:t>, Koichi </a:t>
            </a:r>
            <a:r>
              <a:rPr lang="en-US" altLang="ja-JP" sz="3200" b="1" dirty="0" err="1">
                <a:latin typeface="Myriad Pro Semibold" panose="020B0503030403020204" pitchFamily="34" charset="0"/>
              </a:rPr>
              <a:t>Kise</a:t>
            </a:r>
            <a:endParaRPr kumimoji="1" lang="ja-JP" altLang="en-US" sz="3200" b="1">
              <a:latin typeface="Myriad Pro Semibold" panose="020B0503030403020204" pitchFamily="34" charset="0"/>
            </a:endParaRPr>
          </a:p>
        </p:txBody>
      </p:sp>
      <p:pic>
        <p:nvPicPr>
          <p:cNvPr id="17" name="Picture 4" descr="画像">
            <a:extLst>
              <a:ext uri="{FF2B5EF4-FFF2-40B4-BE49-F238E27FC236}">
                <a16:creationId xmlns:a16="http://schemas.microsoft.com/office/drawing/2014/main" id="{F6AE205B-6A4F-9846-91F7-EAD062887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440" y="5778484"/>
            <a:ext cx="461981" cy="46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校章">
            <a:extLst>
              <a:ext uri="{FF2B5EF4-FFF2-40B4-BE49-F238E27FC236}">
                <a16:creationId xmlns:a16="http://schemas.microsoft.com/office/drawing/2014/main" id="{5CC237DC-1139-8D47-97B6-E20A1D0D1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20" y="5801238"/>
            <a:ext cx="422317" cy="41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1E9E994-2615-414B-8A84-F2DC6AD05305}"/>
              </a:ext>
            </a:extLst>
          </p:cNvPr>
          <p:cNvSpPr txBox="1"/>
          <p:nvPr/>
        </p:nvSpPr>
        <p:spPr>
          <a:xfrm>
            <a:off x="1428437" y="5778642"/>
            <a:ext cx="3865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latin typeface="Myriad Pro Semibold" panose="020B0503030403020204" pitchFamily="34" charset="0"/>
              </a:rPr>
              <a:t>Osaka Prefecture University</a:t>
            </a:r>
            <a:endParaRPr kumimoji="1" lang="ja-JP" altLang="en-US" sz="2400" b="1">
              <a:latin typeface="Myriad Pro Semibold" panose="020B0503030403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920F873-5FB8-B84E-9FE6-6EB65AFA7421}"/>
              </a:ext>
            </a:extLst>
          </p:cNvPr>
          <p:cNvSpPr txBox="1"/>
          <p:nvPr/>
        </p:nvSpPr>
        <p:spPr>
          <a:xfrm>
            <a:off x="6097648" y="5778642"/>
            <a:ext cx="5262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latin typeface="Myriad Pro Semibold" panose="020B0503030403020204" pitchFamily="34" charset="0"/>
              </a:rPr>
              <a:t>National Entrance Examination Center</a:t>
            </a:r>
            <a:endParaRPr kumimoji="1" lang="ja-JP" altLang="en-US" sz="2400" b="1">
              <a:latin typeface="Myriad Pro Semibold" panose="020B0503030403020204" pitchFamily="34" charset="0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0315C83-29D9-2947-8E51-157C0DED9050}"/>
              </a:ext>
            </a:extLst>
          </p:cNvPr>
          <p:cNvGrpSpPr/>
          <p:nvPr/>
        </p:nvGrpSpPr>
        <p:grpSpPr>
          <a:xfrm>
            <a:off x="7546476" y="3454072"/>
            <a:ext cx="1182875" cy="1509291"/>
            <a:chOff x="7546476" y="3856001"/>
            <a:chExt cx="1182875" cy="1509291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8AEBFD66-5A90-2B45-A689-F841D3A8B7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503" t="3307" r="32612" b="42006"/>
            <a:stretch/>
          </p:blipFill>
          <p:spPr>
            <a:xfrm>
              <a:off x="7546476" y="3856159"/>
              <a:ext cx="1182875" cy="1509133"/>
            </a:xfrm>
            <a:prstGeom prst="rect">
              <a:avLst/>
            </a:prstGeom>
          </p:spPr>
        </p:pic>
        <p:pic>
          <p:nvPicPr>
            <p:cNvPr id="14" name="Picture 4" descr="画像">
              <a:extLst>
                <a:ext uri="{FF2B5EF4-FFF2-40B4-BE49-F238E27FC236}">
                  <a16:creationId xmlns:a16="http://schemas.microsoft.com/office/drawing/2014/main" id="{30EA6AA8-FFDC-924B-95B1-106A5CDA3A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9865" y="3856001"/>
              <a:ext cx="239486" cy="239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033099B-0276-CE4D-9693-DCF60A1A742D}"/>
              </a:ext>
            </a:extLst>
          </p:cNvPr>
          <p:cNvGrpSpPr/>
          <p:nvPr/>
        </p:nvGrpSpPr>
        <p:grpSpPr>
          <a:xfrm>
            <a:off x="1303752" y="3436813"/>
            <a:ext cx="1141148" cy="1517571"/>
            <a:chOff x="1303752" y="3838742"/>
            <a:chExt cx="1141148" cy="1517571"/>
          </a:xfrm>
        </p:grpSpPr>
        <p:pic>
          <p:nvPicPr>
            <p:cNvPr id="12" name="図 11" descr="スーツを着た男性&#10;&#10;自動的に生成された説明">
              <a:extLst>
                <a:ext uri="{FF2B5EF4-FFF2-40B4-BE49-F238E27FC236}">
                  <a16:creationId xmlns:a16="http://schemas.microsoft.com/office/drawing/2014/main" id="{8C75DC71-B67A-DF48-A259-ECEC4D7B7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600" t="11216" r="24352" b="9502"/>
            <a:stretch/>
          </p:blipFill>
          <p:spPr>
            <a:xfrm>
              <a:off x="1303752" y="3847182"/>
              <a:ext cx="1141148" cy="1509131"/>
            </a:xfrm>
            <a:prstGeom prst="rect">
              <a:avLst/>
            </a:prstGeom>
          </p:spPr>
        </p:pic>
        <p:pic>
          <p:nvPicPr>
            <p:cNvPr id="15" name="Picture 6" descr="校章">
              <a:extLst>
                <a:ext uri="{FF2B5EF4-FFF2-40B4-BE49-F238E27FC236}">
                  <a16:creationId xmlns:a16="http://schemas.microsoft.com/office/drawing/2014/main" id="{C18B7A3B-1986-614D-8383-0143ECF06F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975" y="3838742"/>
              <a:ext cx="218925" cy="215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0142927F-6703-B44C-8047-357C816A1675}"/>
              </a:ext>
            </a:extLst>
          </p:cNvPr>
          <p:cNvGrpSpPr/>
          <p:nvPr/>
        </p:nvGrpSpPr>
        <p:grpSpPr>
          <a:xfrm>
            <a:off x="4580174" y="3454230"/>
            <a:ext cx="1099480" cy="1509133"/>
            <a:chOff x="4580174" y="3856159"/>
            <a:chExt cx="1099480" cy="1509133"/>
          </a:xfrm>
        </p:grpSpPr>
        <p:pic>
          <p:nvPicPr>
            <p:cNvPr id="6" name="図 5" descr="スーツを着た茶色の髪の少年&#10;&#10;自動的に生成された説明">
              <a:extLst>
                <a:ext uri="{FF2B5EF4-FFF2-40B4-BE49-F238E27FC236}">
                  <a16:creationId xmlns:a16="http://schemas.microsoft.com/office/drawing/2014/main" id="{6098CF04-3521-B943-A4E6-DDD79AA0D3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589"/>
            <a:stretch/>
          </p:blipFill>
          <p:spPr>
            <a:xfrm>
              <a:off x="4580174" y="3856159"/>
              <a:ext cx="1099480" cy="1509133"/>
            </a:xfrm>
            <a:prstGeom prst="rect">
              <a:avLst/>
            </a:prstGeom>
          </p:spPr>
        </p:pic>
        <p:pic>
          <p:nvPicPr>
            <p:cNvPr id="19" name="Picture 6" descr="校章">
              <a:extLst>
                <a:ext uri="{FF2B5EF4-FFF2-40B4-BE49-F238E27FC236}">
                  <a16:creationId xmlns:a16="http://schemas.microsoft.com/office/drawing/2014/main" id="{C7C8DFE5-1175-BA41-AE46-A693B6C503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0729" y="3857465"/>
              <a:ext cx="218925" cy="215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BF6AA258-5DBA-554C-9BD9-CF959293B167}"/>
              </a:ext>
            </a:extLst>
          </p:cNvPr>
          <p:cNvGrpSpPr/>
          <p:nvPr/>
        </p:nvGrpSpPr>
        <p:grpSpPr>
          <a:xfrm>
            <a:off x="10395004" y="3446667"/>
            <a:ext cx="1157691" cy="1509133"/>
            <a:chOff x="10395004" y="3848596"/>
            <a:chExt cx="1157691" cy="1509133"/>
          </a:xfrm>
        </p:grpSpPr>
        <p:pic>
          <p:nvPicPr>
            <p:cNvPr id="8" name="図 7" descr="スーツを着た男性の顔&#10;&#10;自動的に生成された説明">
              <a:extLst>
                <a:ext uri="{FF2B5EF4-FFF2-40B4-BE49-F238E27FC236}">
                  <a16:creationId xmlns:a16="http://schemas.microsoft.com/office/drawing/2014/main" id="{FAB656E9-36BF-6647-8ACB-70DC1EADE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95004" y="3848596"/>
              <a:ext cx="1157691" cy="1509133"/>
            </a:xfrm>
            <a:prstGeom prst="rect">
              <a:avLst/>
            </a:prstGeom>
          </p:spPr>
        </p:pic>
        <p:pic>
          <p:nvPicPr>
            <p:cNvPr id="20" name="Picture 6" descr="校章">
              <a:extLst>
                <a:ext uri="{FF2B5EF4-FFF2-40B4-BE49-F238E27FC236}">
                  <a16:creationId xmlns:a16="http://schemas.microsoft.com/office/drawing/2014/main" id="{48509F33-8F7A-494B-8CCC-328A0E60E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3770" y="3849432"/>
              <a:ext cx="218925" cy="215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53246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+mj-lt"/>
              </a:rPr>
              <a:t>Apps assume the object is in front</a:t>
            </a:r>
            <a:endParaRPr lang="ja-JP" altLang="en-US" dirty="0">
              <a:latin typeface="+mj-lt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AEAC714-76BC-7A4A-B6FF-02C5E1EEE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0DFFF34-1AE3-DD43-B4DA-54DCF77CF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8162" y="3511461"/>
            <a:ext cx="2208340" cy="2387395"/>
          </a:xfrm>
          <a:prstGeom prst="rect">
            <a:avLst/>
          </a:prstGeom>
        </p:spPr>
      </p:pic>
      <p:pic>
        <p:nvPicPr>
          <p:cNvPr id="14" name="図 13" descr="食品 が含まれている画像&#10;&#10;自動的に生成された説明">
            <a:extLst>
              <a:ext uri="{FF2B5EF4-FFF2-40B4-BE49-F238E27FC236}">
                <a16:creationId xmlns:a16="http://schemas.microsoft.com/office/drawing/2014/main" id="{1A4FC7A4-2CDF-9540-A8EB-D7FF9AA3F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96203">
            <a:off x="10311922" y="3561793"/>
            <a:ext cx="532060" cy="134648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4FDA06F1-2E8E-5643-902B-62283DE5CB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099468" y="2272171"/>
            <a:ext cx="3031067" cy="338666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F1A9EEB4-FD68-334B-9D12-A140B75F22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178" y="3912394"/>
            <a:ext cx="3011647" cy="2424376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D4CD7E0-9893-1843-927A-84B6473FA26B}"/>
              </a:ext>
            </a:extLst>
          </p:cNvPr>
          <p:cNvSpPr/>
          <p:nvPr/>
        </p:nvSpPr>
        <p:spPr>
          <a:xfrm>
            <a:off x="5043851" y="5252039"/>
            <a:ext cx="2520691" cy="813597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Person with</a:t>
            </a:r>
            <a:br>
              <a:rPr lang="en-US" altLang="ja-JP" sz="2400" dirty="0"/>
            </a:br>
            <a:r>
              <a:rPr lang="en-US" altLang="ja-JP" sz="2400" dirty="0"/>
              <a:t>visual impairment</a:t>
            </a:r>
          </a:p>
        </p:txBody>
      </p:sp>
      <p:sp>
        <p:nvSpPr>
          <p:cNvPr id="23" name="三角形 22">
            <a:extLst>
              <a:ext uri="{FF2B5EF4-FFF2-40B4-BE49-F238E27FC236}">
                <a16:creationId xmlns:a16="http://schemas.microsoft.com/office/drawing/2014/main" id="{C0C9647D-DF35-FE40-B0B3-53690534357E}"/>
              </a:ext>
            </a:extLst>
          </p:cNvPr>
          <p:cNvSpPr/>
          <p:nvPr/>
        </p:nvSpPr>
        <p:spPr>
          <a:xfrm rot="4715238">
            <a:off x="2630169" y="2101531"/>
            <a:ext cx="2149311" cy="2192737"/>
          </a:xfrm>
          <a:prstGeom prst="triangle">
            <a:avLst/>
          </a:prstGeom>
          <a:gradFill flip="none" rotWithShape="1">
            <a:gsLst>
              <a:gs pos="0">
                <a:srgbClr val="FEC009">
                  <a:tint val="66000"/>
                  <a:satMod val="160000"/>
                </a:srgbClr>
              </a:gs>
              <a:gs pos="50000">
                <a:srgbClr val="FEC009">
                  <a:tint val="44500"/>
                  <a:satMod val="160000"/>
                </a:srgbClr>
              </a:gs>
              <a:gs pos="100000">
                <a:srgbClr val="FEC009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28" name="雲形吹き出し 27">
            <a:extLst>
              <a:ext uri="{FF2B5EF4-FFF2-40B4-BE49-F238E27FC236}">
                <a16:creationId xmlns:a16="http://schemas.microsoft.com/office/drawing/2014/main" id="{01325701-E0C1-2F49-9502-EC9A927124C2}"/>
              </a:ext>
            </a:extLst>
          </p:cNvPr>
          <p:cNvSpPr/>
          <p:nvPr/>
        </p:nvSpPr>
        <p:spPr>
          <a:xfrm>
            <a:off x="7179805" y="959144"/>
            <a:ext cx="2624595" cy="2919991"/>
          </a:xfrm>
          <a:prstGeom prst="cloudCallout">
            <a:avLst>
              <a:gd name="adj1" fmla="val -65397"/>
              <a:gd name="adj2" fmla="val 13648"/>
            </a:avLst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pic>
        <p:nvPicPr>
          <p:cNvPr id="29" name="図 28" descr="食品 が含まれている画像&#10;&#10;自動的に生成された説明">
            <a:extLst>
              <a:ext uri="{FF2B5EF4-FFF2-40B4-BE49-F238E27FC236}">
                <a16:creationId xmlns:a16="http://schemas.microsoft.com/office/drawing/2014/main" id="{791889CF-B564-5541-AC40-F1B0ACC0C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589" y="1371056"/>
            <a:ext cx="791021" cy="200183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30740FF-04C4-C44C-9DBA-E07581008BA0}"/>
              </a:ext>
            </a:extLst>
          </p:cNvPr>
          <p:cNvSpPr txBox="1"/>
          <p:nvPr/>
        </p:nvSpPr>
        <p:spPr>
          <a:xfrm>
            <a:off x="5870254" y="1265829"/>
            <a:ext cx="6415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0" dirty="0">
                <a:latin typeface="+mj-lt"/>
              </a:rPr>
              <a:t>?</a:t>
            </a:r>
            <a:endParaRPr kumimoji="1" lang="ja-JP" altLang="en-US" sz="8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412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+mj-lt"/>
              </a:rPr>
              <a:t>Apps do not tell “where”</a:t>
            </a:r>
            <a:endParaRPr lang="ja-JP" altLang="en-US" dirty="0">
              <a:latin typeface="+mj-lt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AEAC714-76BC-7A4A-B6FF-02C5E1EEE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078691D0-9426-7447-8EDB-E29EE1C65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243" y="2396627"/>
            <a:ext cx="3386667" cy="350949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D98F455B-2AD1-B347-8408-B5DA3B580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8162" y="3511461"/>
            <a:ext cx="2208340" cy="2387395"/>
          </a:xfrm>
          <a:prstGeom prst="rect">
            <a:avLst/>
          </a:prstGeom>
        </p:spPr>
      </p:pic>
      <p:sp>
        <p:nvSpPr>
          <p:cNvPr id="18" name="雲形吹き出し 17">
            <a:extLst>
              <a:ext uri="{FF2B5EF4-FFF2-40B4-BE49-F238E27FC236}">
                <a16:creationId xmlns:a16="http://schemas.microsoft.com/office/drawing/2014/main" id="{9452A1B6-C1FA-4F4E-8B00-BC582CEAC889}"/>
              </a:ext>
            </a:extLst>
          </p:cNvPr>
          <p:cNvSpPr/>
          <p:nvPr/>
        </p:nvSpPr>
        <p:spPr>
          <a:xfrm>
            <a:off x="7179805" y="959144"/>
            <a:ext cx="2624595" cy="2919991"/>
          </a:xfrm>
          <a:prstGeom prst="cloudCallout">
            <a:avLst>
              <a:gd name="adj1" fmla="val -65397"/>
              <a:gd name="adj2" fmla="val 13648"/>
            </a:avLst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pic>
        <p:nvPicPr>
          <p:cNvPr id="19" name="図 18" descr="食品 が含まれている画像&#10;&#10;自動的に生成された説明">
            <a:extLst>
              <a:ext uri="{FF2B5EF4-FFF2-40B4-BE49-F238E27FC236}">
                <a16:creationId xmlns:a16="http://schemas.microsoft.com/office/drawing/2014/main" id="{1DB2641C-7A0A-504F-8E08-61D8CA3B5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4589" y="1371056"/>
            <a:ext cx="791021" cy="2001837"/>
          </a:xfrm>
          <a:prstGeom prst="rect">
            <a:avLst/>
          </a:prstGeom>
        </p:spPr>
      </p:pic>
      <p:pic>
        <p:nvPicPr>
          <p:cNvPr id="20" name="図 19" descr="食品 が含まれている画像&#10;&#10;自動的に生成された説明">
            <a:extLst>
              <a:ext uri="{FF2B5EF4-FFF2-40B4-BE49-F238E27FC236}">
                <a16:creationId xmlns:a16="http://schemas.microsoft.com/office/drawing/2014/main" id="{CAB79908-580C-7343-A869-39A2ED07E8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96203">
            <a:off x="10311922" y="3561793"/>
            <a:ext cx="532060" cy="1346484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1964DCA7-2EC8-E94D-8C23-4869C95AC3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178" y="3912394"/>
            <a:ext cx="3011647" cy="2424376"/>
          </a:xfrm>
          <a:prstGeom prst="rect">
            <a:avLst/>
          </a:prstGeom>
        </p:spPr>
      </p:pic>
      <p:sp>
        <p:nvSpPr>
          <p:cNvPr id="22" name="角丸四角形 21">
            <a:extLst>
              <a:ext uri="{FF2B5EF4-FFF2-40B4-BE49-F238E27FC236}">
                <a16:creationId xmlns:a16="http://schemas.microsoft.com/office/drawing/2014/main" id="{60D36C58-447B-7349-A470-956DA0361C26}"/>
              </a:ext>
            </a:extLst>
          </p:cNvPr>
          <p:cNvSpPr/>
          <p:nvPr/>
        </p:nvSpPr>
        <p:spPr>
          <a:xfrm>
            <a:off x="117682" y="1362029"/>
            <a:ext cx="5163079" cy="13716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600" dirty="0"/>
              <a:t>Smartphone apps </a:t>
            </a:r>
            <a:r>
              <a:rPr lang="en-US" altLang="ja-JP" sz="3600" u="sng" dirty="0"/>
              <a:t>do not</a:t>
            </a:r>
            <a:r>
              <a:rPr lang="en-US" altLang="ja-JP" sz="3600" dirty="0"/>
              <a:t> tell “</a:t>
            </a:r>
            <a:r>
              <a:rPr lang="en-US" altLang="ja-JP" sz="3600" i="1" dirty="0">
                <a:latin typeface="+mj-lt"/>
              </a:rPr>
              <a:t>where</a:t>
            </a:r>
            <a:r>
              <a:rPr lang="en-US" altLang="ja-JP" sz="3600" i="1" dirty="0"/>
              <a:t> it is</a:t>
            </a:r>
            <a:r>
              <a:rPr lang="en-US" altLang="ja-JP" sz="3600" dirty="0"/>
              <a:t>”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459DD900-0D33-7943-92EC-84F952635755}"/>
              </a:ext>
            </a:extLst>
          </p:cNvPr>
          <p:cNvSpPr/>
          <p:nvPr/>
        </p:nvSpPr>
        <p:spPr>
          <a:xfrm>
            <a:off x="5043851" y="5252039"/>
            <a:ext cx="2520691" cy="813597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Person with</a:t>
            </a:r>
            <a:br>
              <a:rPr lang="en-US" altLang="ja-JP" sz="2400" dirty="0"/>
            </a:br>
            <a:r>
              <a:rPr lang="en-US" altLang="ja-JP" sz="2400" dirty="0"/>
              <a:t>visual impairment</a:t>
            </a:r>
          </a:p>
        </p:txBody>
      </p:sp>
    </p:spTree>
    <p:extLst>
      <p:ext uri="{BB962C8B-B14F-4D97-AF65-F5344CB8AC3E}">
        <p14:creationId xmlns:p14="http://schemas.microsoft.com/office/powerpoint/2010/main" val="300752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6B57CAC0-4197-6F43-9FF5-28D98A7005DD}"/>
              </a:ext>
            </a:extLst>
          </p:cNvPr>
          <p:cNvSpPr/>
          <p:nvPr/>
        </p:nvSpPr>
        <p:spPr>
          <a:xfrm>
            <a:off x="-70415" y="-2"/>
            <a:ext cx="5748466" cy="60724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5A7F8A4C-3E1B-FC45-9F1A-D9944D35E05A}"/>
              </a:ext>
            </a:extLst>
          </p:cNvPr>
          <p:cNvSpPr/>
          <p:nvPr/>
        </p:nvSpPr>
        <p:spPr>
          <a:xfrm>
            <a:off x="0" y="0"/>
            <a:ext cx="1957040" cy="60674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7BE26A00-4DD3-5347-B721-2DC7868CEA36}"/>
              </a:ext>
            </a:extLst>
          </p:cNvPr>
          <p:cNvGrpSpPr/>
          <p:nvPr/>
        </p:nvGrpSpPr>
        <p:grpSpPr>
          <a:xfrm>
            <a:off x="3112728" y="720659"/>
            <a:ext cx="1476000" cy="1058388"/>
            <a:chOff x="3058243" y="2858137"/>
            <a:chExt cx="1476000" cy="1058388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F23045D3-3E14-9F4C-A1C1-B176E5698212}"/>
                </a:ext>
              </a:extLst>
            </p:cNvPr>
            <p:cNvSpPr/>
            <p:nvPr/>
          </p:nvSpPr>
          <p:spPr>
            <a:xfrm>
              <a:off x="3058243" y="2858137"/>
              <a:ext cx="1476000" cy="517585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/>
                <a:t>Unknown</a:t>
              </a:r>
              <a:endParaRPr kumimoji="1" lang="ja-JP" altLang="en-US" sz="2400"/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315F3885-1552-ED43-8313-8E1DF99001D2}"/>
                </a:ext>
              </a:extLst>
            </p:cNvPr>
            <p:cNvSpPr/>
            <p:nvPr/>
          </p:nvSpPr>
          <p:spPr>
            <a:xfrm>
              <a:off x="3058243" y="3398940"/>
              <a:ext cx="1476000" cy="517585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/>
                <a:t>Known</a:t>
              </a:r>
              <a:endParaRPr kumimoji="1" lang="ja-JP" altLang="en-US" sz="2400"/>
            </a:p>
          </p:txBody>
        </p:sp>
      </p:grpSp>
      <p:sp>
        <p:nvSpPr>
          <p:cNvPr id="41" name="四角形吹き出し 40">
            <a:extLst>
              <a:ext uri="{FF2B5EF4-FFF2-40B4-BE49-F238E27FC236}">
                <a16:creationId xmlns:a16="http://schemas.microsoft.com/office/drawing/2014/main" id="{5954ACBF-3614-5D45-87C5-0DF19164C628}"/>
              </a:ext>
            </a:extLst>
          </p:cNvPr>
          <p:cNvSpPr/>
          <p:nvPr/>
        </p:nvSpPr>
        <p:spPr>
          <a:xfrm>
            <a:off x="13374" y="2020894"/>
            <a:ext cx="1930292" cy="1356550"/>
          </a:xfrm>
          <a:prstGeom prst="wedgeRectCallout">
            <a:avLst>
              <a:gd name="adj1" fmla="val -10036"/>
              <a:gd name="adj2" fmla="val 21485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chemeClr val="bg1"/>
                </a:solidFill>
                <a:latin typeface="+mj-lt"/>
              </a:rPr>
              <a:t>Task</a:t>
            </a:r>
            <a:endParaRPr kumimoji="1" lang="ja-JP" altLang="en-US" sz="240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CC447BC7-F030-624C-8FEE-7894619160ED}"/>
              </a:ext>
            </a:extLst>
          </p:cNvPr>
          <p:cNvCxnSpPr>
            <a:cxnSpLocks/>
          </p:cNvCxnSpPr>
          <p:nvPr/>
        </p:nvCxnSpPr>
        <p:spPr>
          <a:xfrm>
            <a:off x="5718914" y="-2"/>
            <a:ext cx="0" cy="61200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四角形吹き出し 60">
            <a:extLst>
              <a:ext uri="{FF2B5EF4-FFF2-40B4-BE49-F238E27FC236}">
                <a16:creationId xmlns:a16="http://schemas.microsoft.com/office/drawing/2014/main" id="{BFFF552E-2DEB-BE4F-B6E9-158BAEB603FA}"/>
              </a:ext>
            </a:extLst>
          </p:cNvPr>
          <p:cNvSpPr/>
          <p:nvPr/>
        </p:nvSpPr>
        <p:spPr>
          <a:xfrm>
            <a:off x="13371" y="3382298"/>
            <a:ext cx="1930299" cy="2751396"/>
          </a:xfrm>
          <a:prstGeom prst="wedgeRectCallout">
            <a:avLst>
              <a:gd name="adj1" fmla="val -10036"/>
              <a:gd name="adj2" fmla="val 21485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bg1"/>
                </a:solidFill>
                <a:latin typeface="+mj-lt"/>
              </a:rPr>
              <a:t>Tools</a:t>
            </a:r>
          </a:p>
          <a:p>
            <a:pPr algn="ctr"/>
            <a:r>
              <a:rPr lang="en-US" altLang="ja-JP" sz="2400" dirty="0">
                <a:solidFill>
                  <a:schemeClr val="bg1"/>
                </a:solidFill>
                <a:latin typeface="+mj-lt"/>
              </a:rPr>
              <a:t>and</a:t>
            </a:r>
            <a:br>
              <a:rPr lang="en-US" altLang="ja-JP" sz="2400" dirty="0">
                <a:solidFill>
                  <a:schemeClr val="bg1"/>
                </a:solidFill>
                <a:latin typeface="+mj-lt"/>
              </a:rPr>
            </a:br>
            <a:r>
              <a:rPr lang="en-US" altLang="ja-JP" sz="2400" dirty="0">
                <a:solidFill>
                  <a:schemeClr val="bg1"/>
                </a:solidFill>
                <a:latin typeface="+mj-lt"/>
              </a:rPr>
              <a:t>techniques</a:t>
            </a:r>
          </a:p>
        </p:txBody>
      </p:sp>
      <p:sp>
        <p:nvSpPr>
          <p:cNvPr id="63" name="角丸四角形吹き出し 62">
            <a:extLst>
              <a:ext uri="{FF2B5EF4-FFF2-40B4-BE49-F238E27FC236}">
                <a16:creationId xmlns:a16="http://schemas.microsoft.com/office/drawing/2014/main" id="{BED34E02-5C56-9A49-9211-4E4B4DA24208}"/>
              </a:ext>
            </a:extLst>
          </p:cNvPr>
          <p:cNvSpPr/>
          <p:nvPr/>
        </p:nvSpPr>
        <p:spPr>
          <a:xfrm>
            <a:off x="2364198" y="3660608"/>
            <a:ext cx="2973061" cy="996072"/>
          </a:xfrm>
          <a:prstGeom prst="wedgeRoundRectCallout">
            <a:avLst>
              <a:gd name="adj1" fmla="val 15619"/>
              <a:gd name="adj2" fmla="val -40110"/>
              <a:gd name="adj3" fmla="val 16667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Current smartphone apps can be used</a:t>
            </a:r>
            <a:endParaRPr kumimoji="1" lang="ja-JP" altLang="en-US" sz="2400"/>
          </a:p>
        </p:txBody>
      </p: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E7026ED1-57A1-684F-8BE2-D779D151E307}"/>
              </a:ext>
            </a:extLst>
          </p:cNvPr>
          <p:cNvCxnSpPr>
            <a:cxnSpLocks/>
          </p:cNvCxnSpPr>
          <p:nvPr/>
        </p:nvCxnSpPr>
        <p:spPr>
          <a:xfrm>
            <a:off x="0" y="1973593"/>
            <a:ext cx="12224238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>
            <a:extLst>
              <a:ext uri="{FF2B5EF4-FFF2-40B4-BE49-F238E27FC236}">
                <a16:creationId xmlns:a16="http://schemas.microsoft.com/office/drawing/2014/main" id="{D7276295-1D72-534A-8519-A812D64AFFD2}"/>
              </a:ext>
            </a:extLst>
          </p:cNvPr>
          <p:cNvCxnSpPr>
            <a:cxnSpLocks/>
          </p:cNvCxnSpPr>
          <p:nvPr/>
        </p:nvCxnSpPr>
        <p:spPr>
          <a:xfrm>
            <a:off x="0" y="3377445"/>
            <a:ext cx="12224238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グループ化 70">
            <a:extLst>
              <a:ext uri="{FF2B5EF4-FFF2-40B4-BE49-F238E27FC236}">
                <a16:creationId xmlns:a16="http://schemas.microsoft.com/office/drawing/2014/main" id="{0C2CCAA2-43B0-D246-93D1-0702515919B7}"/>
              </a:ext>
            </a:extLst>
          </p:cNvPr>
          <p:cNvGrpSpPr/>
          <p:nvPr/>
        </p:nvGrpSpPr>
        <p:grpSpPr>
          <a:xfrm>
            <a:off x="240520" y="720659"/>
            <a:ext cx="1476000" cy="1058388"/>
            <a:chOff x="3058243" y="2858137"/>
            <a:chExt cx="1476000" cy="1058388"/>
          </a:xfrm>
        </p:grpSpPr>
        <p:sp>
          <p:nvSpPr>
            <p:cNvPr id="72" name="正方形/長方形 71">
              <a:extLst>
                <a:ext uri="{FF2B5EF4-FFF2-40B4-BE49-F238E27FC236}">
                  <a16:creationId xmlns:a16="http://schemas.microsoft.com/office/drawing/2014/main" id="{8E3D552B-EC40-2045-B65E-CDE91C71FAA3}"/>
                </a:ext>
              </a:extLst>
            </p:cNvPr>
            <p:cNvSpPr/>
            <p:nvPr/>
          </p:nvSpPr>
          <p:spPr>
            <a:xfrm>
              <a:off x="3058243" y="2858137"/>
              <a:ext cx="1476000" cy="517585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>
                  <a:latin typeface="+mj-lt"/>
                </a:rPr>
                <a:t>What</a:t>
              </a:r>
              <a:endParaRPr kumimoji="1" lang="ja-JP" altLang="en-US" sz="2400">
                <a:latin typeface="+mj-lt"/>
              </a:endParaRPr>
            </a:p>
          </p:txBody>
        </p:sp>
        <p:sp>
          <p:nvSpPr>
            <p:cNvPr id="73" name="正方形/長方形 72">
              <a:extLst>
                <a:ext uri="{FF2B5EF4-FFF2-40B4-BE49-F238E27FC236}">
                  <a16:creationId xmlns:a16="http://schemas.microsoft.com/office/drawing/2014/main" id="{8CEFAE78-6576-8644-8A2A-9D6714DD6B61}"/>
                </a:ext>
              </a:extLst>
            </p:cNvPr>
            <p:cNvSpPr/>
            <p:nvPr/>
          </p:nvSpPr>
          <p:spPr>
            <a:xfrm>
              <a:off x="3058243" y="3398940"/>
              <a:ext cx="1476000" cy="517585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>
                  <a:latin typeface="+mj-lt"/>
                </a:rPr>
                <a:t>Where</a:t>
              </a:r>
              <a:endParaRPr kumimoji="1" lang="ja-JP" altLang="en-US" sz="2400">
                <a:latin typeface="+mj-lt"/>
              </a:endParaRPr>
            </a:p>
          </p:txBody>
        </p:sp>
      </p:grp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41085310-E662-894F-AA5F-4002B89483F0}"/>
              </a:ext>
            </a:extLst>
          </p:cNvPr>
          <p:cNvSpPr/>
          <p:nvPr/>
        </p:nvSpPr>
        <p:spPr>
          <a:xfrm>
            <a:off x="1941681" y="2119008"/>
            <a:ext cx="38180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/>
              <a:t>Obtaining the visual</a:t>
            </a:r>
          </a:p>
          <a:p>
            <a:pPr algn="ctr"/>
            <a:r>
              <a:rPr lang="en-US" altLang="ja-JP" sz="2400" dirty="0"/>
              <a:t>information on the object</a:t>
            </a:r>
          </a:p>
          <a:p>
            <a:pPr algn="ctr"/>
            <a:r>
              <a:rPr lang="en-US" altLang="ja-JP" sz="2400" dirty="0"/>
              <a:t>that the user photographs</a:t>
            </a:r>
            <a:endParaRPr lang="en-US" altLang="ja-JP" sz="2400" dirty="0">
              <a:effectLst/>
            </a:endParaRPr>
          </a:p>
        </p:txBody>
      </p: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22997EF5-C1FB-DD43-ADC5-D7F2FE763039}"/>
              </a:ext>
            </a:extLst>
          </p:cNvPr>
          <p:cNvCxnSpPr>
            <a:cxnSpLocks/>
          </p:cNvCxnSpPr>
          <p:nvPr/>
        </p:nvCxnSpPr>
        <p:spPr>
          <a:xfrm>
            <a:off x="1949360" y="-2"/>
            <a:ext cx="0" cy="61200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CA9CD733-B22A-984B-A2A9-BF84D7B2001A}"/>
              </a:ext>
            </a:extLst>
          </p:cNvPr>
          <p:cNvSpPr txBox="1"/>
          <p:nvPr/>
        </p:nvSpPr>
        <p:spPr>
          <a:xfrm>
            <a:off x="2961702" y="66153"/>
            <a:ext cx="1778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+mj-lt"/>
              </a:rPr>
              <a:t>Category (</a:t>
            </a:r>
            <a:r>
              <a:rPr kumimoji="1" lang="en-US" altLang="ja-JP" sz="2400" dirty="0" err="1">
                <a:latin typeface="+mj-lt"/>
              </a:rPr>
              <a:t>i</a:t>
            </a:r>
            <a:r>
              <a:rPr lang="en-US" altLang="ja-JP" sz="2400" dirty="0">
                <a:latin typeface="+mj-lt"/>
              </a:rPr>
              <a:t>)</a:t>
            </a:r>
            <a:endParaRPr kumimoji="1" lang="ja-JP" altLang="en-US" sz="2400">
              <a:latin typeface="+mj-lt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343E0B3-8709-4D49-AFB8-EFAD98F2B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0E60-DFED-7246-9C0D-66AB15511175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8909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6B57CAC0-4197-6F43-9FF5-28D98A7005DD}"/>
              </a:ext>
            </a:extLst>
          </p:cNvPr>
          <p:cNvSpPr/>
          <p:nvPr/>
        </p:nvSpPr>
        <p:spPr>
          <a:xfrm>
            <a:off x="-70416" y="-2"/>
            <a:ext cx="12262415" cy="60724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5A7F8A4C-3E1B-FC45-9F1A-D9944D35E05A}"/>
              </a:ext>
            </a:extLst>
          </p:cNvPr>
          <p:cNvSpPr/>
          <p:nvPr/>
        </p:nvSpPr>
        <p:spPr>
          <a:xfrm>
            <a:off x="0" y="0"/>
            <a:ext cx="1957040" cy="60674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7BE26A00-4DD3-5347-B721-2DC7868CEA36}"/>
              </a:ext>
            </a:extLst>
          </p:cNvPr>
          <p:cNvGrpSpPr/>
          <p:nvPr/>
        </p:nvGrpSpPr>
        <p:grpSpPr>
          <a:xfrm>
            <a:off x="3112728" y="720659"/>
            <a:ext cx="1476000" cy="1058388"/>
            <a:chOff x="3058243" y="2858137"/>
            <a:chExt cx="1476000" cy="1058388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F23045D3-3E14-9F4C-A1C1-B176E5698212}"/>
                </a:ext>
              </a:extLst>
            </p:cNvPr>
            <p:cNvSpPr/>
            <p:nvPr/>
          </p:nvSpPr>
          <p:spPr>
            <a:xfrm>
              <a:off x="3058243" y="2858137"/>
              <a:ext cx="1476000" cy="517585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/>
                <a:t>Unknown</a:t>
              </a:r>
              <a:endParaRPr kumimoji="1" lang="ja-JP" altLang="en-US" sz="2400"/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315F3885-1552-ED43-8313-8E1DF99001D2}"/>
                </a:ext>
              </a:extLst>
            </p:cNvPr>
            <p:cNvSpPr/>
            <p:nvPr/>
          </p:nvSpPr>
          <p:spPr>
            <a:xfrm>
              <a:off x="3058243" y="3398940"/>
              <a:ext cx="1476000" cy="517585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/>
                <a:t>Known</a:t>
              </a:r>
              <a:endParaRPr kumimoji="1" lang="ja-JP" altLang="en-US" sz="2400"/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329A7F0D-988D-2D4A-9079-3434FF9D99E9}"/>
              </a:ext>
            </a:extLst>
          </p:cNvPr>
          <p:cNvGrpSpPr/>
          <p:nvPr/>
        </p:nvGrpSpPr>
        <p:grpSpPr>
          <a:xfrm>
            <a:off x="5998814" y="720659"/>
            <a:ext cx="1476000" cy="1047309"/>
            <a:chOff x="4071190" y="5335777"/>
            <a:chExt cx="1476000" cy="1047309"/>
          </a:xfrm>
        </p:grpSpPr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5B2F1698-9570-9243-B1D3-79AEEE99AF34}"/>
                </a:ext>
              </a:extLst>
            </p:cNvPr>
            <p:cNvSpPr/>
            <p:nvPr/>
          </p:nvSpPr>
          <p:spPr>
            <a:xfrm>
              <a:off x="4071190" y="5865501"/>
              <a:ext cx="1476000" cy="517585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/>
                <a:t>Unknown</a:t>
              </a:r>
              <a:endParaRPr kumimoji="1" lang="ja-JP" altLang="en-US" sz="2400"/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1CA16D83-5BDE-C848-876E-5034C839619B}"/>
                </a:ext>
              </a:extLst>
            </p:cNvPr>
            <p:cNvSpPr/>
            <p:nvPr/>
          </p:nvSpPr>
          <p:spPr>
            <a:xfrm>
              <a:off x="4071190" y="5335777"/>
              <a:ext cx="1476000" cy="517585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/>
                <a:t>Known</a:t>
              </a:r>
              <a:endParaRPr kumimoji="1" lang="ja-JP" altLang="en-US" sz="2400"/>
            </a:p>
          </p:txBody>
        </p: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BEE374B-35F6-854B-A758-7678E908E7FD}"/>
              </a:ext>
            </a:extLst>
          </p:cNvPr>
          <p:cNvSpPr txBox="1"/>
          <p:nvPr/>
        </p:nvSpPr>
        <p:spPr>
          <a:xfrm>
            <a:off x="2961702" y="66153"/>
            <a:ext cx="1778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+mj-lt"/>
              </a:rPr>
              <a:t>Category (</a:t>
            </a:r>
            <a:r>
              <a:rPr kumimoji="1" lang="en-US" altLang="ja-JP" sz="2400" dirty="0" err="1">
                <a:latin typeface="+mj-lt"/>
              </a:rPr>
              <a:t>i</a:t>
            </a:r>
            <a:r>
              <a:rPr lang="en-US" altLang="ja-JP" sz="2400" dirty="0">
                <a:latin typeface="+mj-lt"/>
              </a:rPr>
              <a:t>)</a:t>
            </a:r>
            <a:endParaRPr kumimoji="1" lang="ja-JP" altLang="en-US" sz="2400">
              <a:latin typeface="+mj-lt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3C016CF-C73E-334A-8604-19878B9C3F1E}"/>
              </a:ext>
            </a:extLst>
          </p:cNvPr>
          <p:cNvSpPr txBox="1"/>
          <p:nvPr/>
        </p:nvSpPr>
        <p:spPr>
          <a:xfrm>
            <a:off x="5805309" y="66153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+mj-lt"/>
              </a:rPr>
              <a:t>Category (ii</a:t>
            </a:r>
            <a:r>
              <a:rPr lang="en-US" altLang="ja-JP" sz="2400" dirty="0">
                <a:latin typeface="+mj-lt"/>
              </a:rPr>
              <a:t>)</a:t>
            </a:r>
            <a:endParaRPr kumimoji="1" lang="ja-JP" altLang="en-US" sz="2400">
              <a:latin typeface="+mj-lt"/>
            </a:endParaRPr>
          </a:p>
        </p:txBody>
      </p:sp>
      <p:sp>
        <p:nvSpPr>
          <p:cNvPr id="41" name="四角形吹き出し 40">
            <a:extLst>
              <a:ext uri="{FF2B5EF4-FFF2-40B4-BE49-F238E27FC236}">
                <a16:creationId xmlns:a16="http://schemas.microsoft.com/office/drawing/2014/main" id="{5954ACBF-3614-5D45-87C5-0DF19164C628}"/>
              </a:ext>
            </a:extLst>
          </p:cNvPr>
          <p:cNvSpPr/>
          <p:nvPr/>
        </p:nvSpPr>
        <p:spPr>
          <a:xfrm>
            <a:off x="13374" y="2020894"/>
            <a:ext cx="1930292" cy="1356550"/>
          </a:xfrm>
          <a:prstGeom prst="wedgeRectCallout">
            <a:avLst>
              <a:gd name="adj1" fmla="val -10036"/>
              <a:gd name="adj2" fmla="val 21485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chemeClr val="bg1"/>
                </a:solidFill>
                <a:latin typeface="+mj-lt"/>
              </a:rPr>
              <a:t>Task</a:t>
            </a:r>
            <a:endParaRPr kumimoji="1" lang="ja-JP" altLang="en-US" sz="240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CC447BC7-F030-624C-8FEE-7894619160ED}"/>
              </a:ext>
            </a:extLst>
          </p:cNvPr>
          <p:cNvCxnSpPr>
            <a:cxnSpLocks/>
          </p:cNvCxnSpPr>
          <p:nvPr/>
        </p:nvCxnSpPr>
        <p:spPr>
          <a:xfrm>
            <a:off x="5718914" y="-2"/>
            <a:ext cx="0" cy="61200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CAB0A2CD-85DB-3B4A-A36E-B8A655D62596}"/>
              </a:ext>
            </a:extLst>
          </p:cNvPr>
          <p:cNvSpPr txBox="1"/>
          <p:nvPr/>
        </p:nvSpPr>
        <p:spPr>
          <a:xfrm>
            <a:off x="5572470" y="2303677"/>
            <a:ext cx="2328688" cy="830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/>
              <a:t>Looking for something</a:t>
            </a:r>
            <a:endParaRPr lang="ja-JP" altLang="en-US" sz="2400"/>
          </a:p>
        </p:txBody>
      </p:sp>
      <p:sp>
        <p:nvSpPr>
          <p:cNvPr id="61" name="四角形吹き出し 60">
            <a:extLst>
              <a:ext uri="{FF2B5EF4-FFF2-40B4-BE49-F238E27FC236}">
                <a16:creationId xmlns:a16="http://schemas.microsoft.com/office/drawing/2014/main" id="{BFFF552E-2DEB-BE4F-B6E9-158BAEB603FA}"/>
              </a:ext>
            </a:extLst>
          </p:cNvPr>
          <p:cNvSpPr/>
          <p:nvPr/>
        </p:nvSpPr>
        <p:spPr>
          <a:xfrm>
            <a:off x="13371" y="3382298"/>
            <a:ext cx="1930299" cy="2751396"/>
          </a:xfrm>
          <a:prstGeom prst="wedgeRectCallout">
            <a:avLst>
              <a:gd name="adj1" fmla="val -10036"/>
              <a:gd name="adj2" fmla="val 21485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bg1"/>
                </a:solidFill>
                <a:latin typeface="+mj-lt"/>
              </a:rPr>
              <a:t>Tools</a:t>
            </a:r>
          </a:p>
          <a:p>
            <a:pPr algn="ctr"/>
            <a:r>
              <a:rPr lang="en-US" altLang="ja-JP" sz="2400" dirty="0">
                <a:solidFill>
                  <a:schemeClr val="bg1"/>
                </a:solidFill>
                <a:latin typeface="+mj-lt"/>
              </a:rPr>
              <a:t>and</a:t>
            </a:r>
            <a:br>
              <a:rPr lang="en-US" altLang="ja-JP" sz="2400" dirty="0">
                <a:solidFill>
                  <a:schemeClr val="bg1"/>
                </a:solidFill>
                <a:latin typeface="+mj-lt"/>
              </a:rPr>
            </a:br>
            <a:r>
              <a:rPr lang="en-US" altLang="ja-JP" sz="2400" dirty="0">
                <a:solidFill>
                  <a:schemeClr val="bg1"/>
                </a:solidFill>
                <a:latin typeface="+mj-lt"/>
              </a:rPr>
              <a:t>techniques</a:t>
            </a:r>
          </a:p>
        </p:txBody>
      </p:sp>
      <p:sp>
        <p:nvSpPr>
          <p:cNvPr id="62" name="角丸四角形吹き出し 61">
            <a:extLst>
              <a:ext uri="{FF2B5EF4-FFF2-40B4-BE49-F238E27FC236}">
                <a16:creationId xmlns:a16="http://schemas.microsoft.com/office/drawing/2014/main" id="{8507DB73-96EF-D140-8472-802B97038801}"/>
              </a:ext>
            </a:extLst>
          </p:cNvPr>
          <p:cNvSpPr/>
          <p:nvPr/>
        </p:nvSpPr>
        <p:spPr>
          <a:xfrm>
            <a:off x="5821877" y="3659472"/>
            <a:ext cx="6305993" cy="997200"/>
          </a:xfrm>
          <a:prstGeom prst="wedgeRoundRectCallout">
            <a:avLst>
              <a:gd name="adj1" fmla="val -23783"/>
              <a:gd name="adj2" fmla="val -33944"/>
              <a:gd name="adj3" fmla="val 16667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Camera with a wide field of view</a:t>
            </a:r>
          </a:p>
          <a:p>
            <a:pPr algn="ctr"/>
            <a:r>
              <a:rPr lang="en-US" altLang="ja-JP" sz="2400" dirty="0"/>
              <a:t>(e.g., omnidirectional camera) would be useful</a:t>
            </a:r>
          </a:p>
        </p:txBody>
      </p:sp>
      <p:sp>
        <p:nvSpPr>
          <p:cNvPr id="63" name="角丸四角形吹き出し 62">
            <a:extLst>
              <a:ext uri="{FF2B5EF4-FFF2-40B4-BE49-F238E27FC236}">
                <a16:creationId xmlns:a16="http://schemas.microsoft.com/office/drawing/2014/main" id="{BED34E02-5C56-9A49-9211-4E4B4DA24208}"/>
              </a:ext>
            </a:extLst>
          </p:cNvPr>
          <p:cNvSpPr/>
          <p:nvPr/>
        </p:nvSpPr>
        <p:spPr>
          <a:xfrm>
            <a:off x="2364198" y="3660608"/>
            <a:ext cx="2973061" cy="996072"/>
          </a:xfrm>
          <a:prstGeom prst="wedgeRoundRectCallout">
            <a:avLst>
              <a:gd name="adj1" fmla="val 15619"/>
              <a:gd name="adj2" fmla="val -40110"/>
              <a:gd name="adj3" fmla="val 16667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Current smartphone apps can be used</a:t>
            </a:r>
            <a:endParaRPr kumimoji="1" lang="ja-JP" altLang="en-US" sz="2400"/>
          </a:p>
        </p:txBody>
      </p: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E7026ED1-57A1-684F-8BE2-D779D151E307}"/>
              </a:ext>
            </a:extLst>
          </p:cNvPr>
          <p:cNvCxnSpPr>
            <a:cxnSpLocks/>
          </p:cNvCxnSpPr>
          <p:nvPr/>
        </p:nvCxnSpPr>
        <p:spPr>
          <a:xfrm>
            <a:off x="0" y="1973593"/>
            <a:ext cx="12224238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>
            <a:extLst>
              <a:ext uri="{FF2B5EF4-FFF2-40B4-BE49-F238E27FC236}">
                <a16:creationId xmlns:a16="http://schemas.microsoft.com/office/drawing/2014/main" id="{D7276295-1D72-534A-8519-A812D64AFFD2}"/>
              </a:ext>
            </a:extLst>
          </p:cNvPr>
          <p:cNvCxnSpPr>
            <a:cxnSpLocks/>
          </p:cNvCxnSpPr>
          <p:nvPr/>
        </p:nvCxnSpPr>
        <p:spPr>
          <a:xfrm>
            <a:off x="0" y="3377445"/>
            <a:ext cx="12224238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グループ化 70">
            <a:extLst>
              <a:ext uri="{FF2B5EF4-FFF2-40B4-BE49-F238E27FC236}">
                <a16:creationId xmlns:a16="http://schemas.microsoft.com/office/drawing/2014/main" id="{0C2CCAA2-43B0-D246-93D1-0702515919B7}"/>
              </a:ext>
            </a:extLst>
          </p:cNvPr>
          <p:cNvGrpSpPr/>
          <p:nvPr/>
        </p:nvGrpSpPr>
        <p:grpSpPr>
          <a:xfrm>
            <a:off x="240520" y="720659"/>
            <a:ext cx="1476000" cy="1058388"/>
            <a:chOff x="3058243" y="2858137"/>
            <a:chExt cx="1476000" cy="1058388"/>
          </a:xfrm>
        </p:grpSpPr>
        <p:sp>
          <p:nvSpPr>
            <p:cNvPr id="72" name="正方形/長方形 71">
              <a:extLst>
                <a:ext uri="{FF2B5EF4-FFF2-40B4-BE49-F238E27FC236}">
                  <a16:creationId xmlns:a16="http://schemas.microsoft.com/office/drawing/2014/main" id="{8E3D552B-EC40-2045-B65E-CDE91C71FAA3}"/>
                </a:ext>
              </a:extLst>
            </p:cNvPr>
            <p:cNvSpPr/>
            <p:nvPr/>
          </p:nvSpPr>
          <p:spPr>
            <a:xfrm>
              <a:off x="3058243" y="2858137"/>
              <a:ext cx="1476000" cy="517585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>
                  <a:latin typeface="+mj-lt"/>
                </a:rPr>
                <a:t>What</a:t>
              </a:r>
              <a:endParaRPr kumimoji="1" lang="ja-JP" altLang="en-US" sz="2400">
                <a:latin typeface="+mj-lt"/>
              </a:endParaRPr>
            </a:p>
          </p:txBody>
        </p:sp>
        <p:sp>
          <p:nvSpPr>
            <p:cNvPr id="73" name="正方形/長方形 72">
              <a:extLst>
                <a:ext uri="{FF2B5EF4-FFF2-40B4-BE49-F238E27FC236}">
                  <a16:creationId xmlns:a16="http://schemas.microsoft.com/office/drawing/2014/main" id="{8CEFAE78-6576-8644-8A2A-9D6714DD6B61}"/>
                </a:ext>
              </a:extLst>
            </p:cNvPr>
            <p:cNvSpPr/>
            <p:nvPr/>
          </p:nvSpPr>
          <p:spPr>
            <a:xfrm>
              <a:off x="3058243" y="3398940"/>
              <a:ext cx="1476000" cy="517585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>
                  <a:latin typeface="+mj-lt"/>
                </a:rPr>
                <a:t>Where</a:t>
              </a:r>
              <a:endParaRPr kumimoji="1" lang="ja-JP" altLang="en-US" sz="2400">
                <a:latin typeface="+mj-lt"/>
              </a:endParaRPr>
            </a:p>
          </p:txBody>
        </p:sp>
      </p:grp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41085310-E662-894F-AA5F-4002B89483F0}"/>
              </a:ext>
            </a:extLst>
          </p:cNvPr>
          <p:cNvSpPr/>
          <p:nvPr/>
        </p:nvSpPr>
        <p:spPr>
          <a:xfrm>
            <a:off x="1941681" y="2119008"/>
            <a:ext cx="38180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/>
              <a:t>Obtaining the visual</a:t>
            </a:r>
          </a:p>
          <a:p>
            <a:pPr algn="ctr"/>
            <a:r>
              <a:rPr lang="en-US" altLang="ja-JP" sz="2400" dirty="0"/>
              <a:t>information on the object</a:t>
            </a:r>
          </a:p>
          <a:p>
            <a:pPr algn="ctr"/>
            <a:r>
              <a:rPr lang="en-US" altLang="ja-JP" sz="2400" dirty="0"/>
              <a:t>that the user photographs</a:t>
            </a:r>
            <a:endParaRPr lang="en-US" altLang="ja-JP" sz="2400" dirty="0">
              <a:effectLst/>
            </a:endParaRPr>
          </a:p>
        </p:txBody>
      </p: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22997EF5-C1FB-DD43-ADC5-D7F2FE763039}"/>
              </a:ext>
            </a:extLst>
          </p:cNvPr>
          <p:cNvCxnSpPr>
            <a:cxnSpLocks/>
          </p:cNvCxnSpPr>
          <p:nvPr/>
        </p:nvCxnSpPr>
        <p:spPr>
          <a:xfrm>
            <a:off x="1949360" y="-2"/>
            <a:ext cx="0" cy="61200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9C1C4147-1BD1-FD45-8511-EF940AF95FAC}"/>
              </a:ext>
            </a:extLst>
          </p:cNvPr>
          <p:cNvGrpSpPr/>
          <p:nvPr/>
        </p:nvGrpSpPr>
        <p:grpSpPr>
          <a:xfrm>
            <a:off x="7668320" y="469279"/>
            <a:ext cx="4404041" cy="2512701"/>
            <a:chOff x="7668320" y="469279"/>
            <a:chExt cx="4404041" cy="2512701"/>
          </a:xfrm>
        </p:grpSpPr>
        <p:sp>
          <p:nvSpPr>
            <p:cNvPr id="2" name="角丸四角形吹き出し 1">
              <a:extLst>
                <a:ext uri="{FF2B5EF4-FFF2-40B4-BE49-F238E27FC236}">
                  <a16:creationId xmlns:a16="http://schemas.microsoft.com/office/drawing/2014/main" id="{502E0187-AAD5-E94F-A5D3-B76B26F2B70D}"/>
                </a:ext>
              </a:extLst>
            </p:cNvPr>
            <p:cNvSpPr/>
            <p:nvPr/>
          </p:nvSpPr>
          <p:spPr>
            <a:xfrm>
              <a:off x="7668320" y="469279"/>
              <a:ext cx="4404041" cy="2512701"/>
            </a:xfrm>
            <a:prstGeom prst="wedgeRoundRectCallout">
              <a:avLst>
                <a:gd name="adj1" fmla="val -24287"/>
                <a:gd name="adj2" fmla="val 78854"/>
                <a:gd name="adj3" fmla="val 166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5" name="図 14" descr="屋外, 道路, 車のミラー, ミラー が含まれている画像&#10;&#10;自動的に生成された説明">
              <a:extLst>
                <a:ext uri="{FF2B5EF4-FFF2-40B4-BE49-F238E27FC236}">
                  <a16:creationId xmlns:a16="http://schemas.microsoft.com/office/drawing/2014/main" id="{C16BDF56-4A48-B341-81B3-715C15284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17043" y="829138"/>
              <a:ext cx="3505395" cy="1752698"/>
            </a:xfrm>
            <a:prstGeom prst="rect">
              <a:avLst/>
            </a:prstGeom>
          </p:spPr>
        </p:pic>
        <p:pic>
          <p:nvPicPr>
            <p:cNvPr id="50" name="図 49" descr="電子機器, 座る, カメラ, 写真 が含まれている画像&#10;&#10;自動的に生成された説明">
              <a:extLst>
                <a:ext uri="{FF2B5EF4-FFF2-40B4-BE49-F238E27FC236}">
                  <a16:creationId xmlns:a16="http://schemas.microsoft.com/office/drawing/2014/main" id="{9DA61AC4-820E-F94D-984A-4DB75DFE4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9552" y="841654"/>
              <a:ext cx="638483" cy="1752698"/>
            </a:xfrm>
            <a:prstGeom prst="rect">
              <a:avLst/>
            </a:prstGeom>
          </p:spPr>
        </p:pic>
      </p:grp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80FAB49-32E1-4A42-B3D9-B26358F7F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0E60-DFED-7246-9C0D-66AB15511175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650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6B57CAC0-4197-6F43-9FF5-28D98A7005DD}"/>
              </a:ext>
            </a:extLst>
          </p:cNvPr>
          <p:cNvSpPr/>
          <p:nvPr/>
        </p:nvSpPr>
        <p:spPr>
          <a:xfrm>
            <a:off x="-70415" y="-2"/>
            <a:ext cx="12265426" cy="60724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5A7F8A4C-3E1B-FC45-9F1A-D9944D35E05A}"/>
              </a:ext>
            </a:extLst>
          </p:cNvPr>
          <p:cNvSpPr/>
          <p:nvPr/>
        </p:nvSpPr>
        <p:spPr>
          <a:xfrm>
            <a:off x="0" y="0"/>
            <a:ext cx="1957040" cy="60674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7BE26A00-4DD3-5347-B721-2DC7868CEA36}"/>
              </a:ext>
            </a:extLst>
          </p:cNvPr>
          <p:cNvGrpSpPr/>
          <p:nvPr/>
        </p:nvGrpSpPr>
        <p:grpSpPr>
          <a:xfrm>
            <a:off x="3112728" y="720659"/>
            <a:ext cx="1476000" cy="1058388"/>
            <a:chOff x="3058243" y="2858137"/>
            <a:chExt cx="1476000" cy="1058388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F23045D3-3E14-9F4C-A1C1-B176E5698212}"/>
                </a:ext>
              </a:extLst>
            </p:cNvPr>
            <p:cNvSpPr/>
            <p:nvPr/>
          </p:nvSpPr>
          <p:spPr>
            <a:xfrm>
              <a:off x="3058243" y="2858137"/>
              <a:ext cx="1476000" cy="517585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/>
                <a:t>Unknown</a:t>
              </a:r>
              <a:endParaRPr kumimoji="1" lang="ja-JP" altLang="en-US" sz="2400"/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315F3885-1552-ED43-8313-8E1DF99001D2}"/>
                </a:ext>
              </a:extLst>
            </p:cNvPr>
            <p:cNvSpPr/>
            <p:nvPr/>
          </p:nvSpPr>
          <p:spPr>
            <a:xfrm>
              <a:off x="3058243" y="3398940"/>
              <a:ext cx="1476000" cy="517585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/>
                <a:t>Known</a:t>
              </a:r>
              <a:endParaRPr kumimoji="1" lang="ja-JP" altLang="en-US" sz="2400"/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329A7F0D-988D-2D4A-9079-3434FF9D99E9}"/>
              </a:ext>
            </a:extLst>
          </p:cNvPr>
          <p:cNvGrpSpPr/>
          <p:nvPr/>
        </p:nvGrpSpPr>
        <p:grpSpPr>
          <a:xfrm>
            <a:off x="5998814" y="720659"/>
            <a:ext cx="1476000" cy="1047309"/>
            <a:chOff x="4071190" y="5335777"/>
            <a:chExt cx="1476000" cy="1047309"/>
          </a:xfrm>
        </p:grpSpPr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5B2F1698-9570-9243-B1D3-79AEEE99AF34}"/>
                </a:ext>
              </a:extLst>
            </p:cNvPr>
            <p:cNvSpPr/>
            <p:nvPr/>
          </p:nvSpPr>
          <p:spPr>
            <a:xfrm>
              <a:off x="4071190" y="5865501"/>
              <a:ext cx="1476000" cy="517585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/>
                <a:t>Unknown</a:t>
              </a:r>
              <a:endParaRPr kumimoji="1" lang="ja-JP" altLang="en-US" sz="2400"/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1CA16D83-5BDE-C848-876E-5034C839619B}"/>
                </a:ext>
              </a:extLst>
            </p:cNvPr>
            <p:cNvSpPr/>
            <p:nvPr/>
          </p:nvSpPr>
          <p:spPr>
            <a:xfrm>
              <a:off x="4071190" y="5335777"/>
              <a:ext cx="1476000" cy="517585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/>
                <a:t>Known</a:t>
              </a:r>
              <a:endParaRPr kumimoji="1" lang="ja-JP" altLang="en-US" sz="2400"/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7A9293D2-562E-C94E-840F-9370F707E147}"/>
              </a:ext>
            </a:extLst>
          </p:cNvPr>
          <p:cNvGrpSpPr/>
          <p:nvPr/>
        </p:nvGrpSpPr>
        <p:grpSpPr>
          <a:xfrm>
            <a:off x="9270587" y="720659"/>
            <a:ext cx="1476000" cy="1035170"/>
            <a:chOff x="10207393" y="4366359"/>
            <a:chExt cx="1476000" cy="1035170"/>
          </a:xfrm>
        </p:grpSpPr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FAB3D77E-22B7-BE44-A914-4728E8A3A963}"/>
                </a:ext>
              </a:extLst>
            </p:cNvPr>
            <p:cNvSpPr/>
            <p:nvPr/>
          </p:nvSpPr>
          <p:spPr>
            <a:xfrm>
              <a:off x="10207393" y="4366359"/>
              <a:ext cx="1476000" cy="517585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/>
                <a:t>Unknown</a:t>
              </a:r>
              <a:endParaRPr kumimoji="1" lang="ja-JP" altLang="en-US" sz="2400"/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82DC7545-617D-714E-BC38-D0D8C82D9AA3}"/>
                </a:ext>
              </a:extLst>
            </p:cNvPr>
            <p:cNvSpPr/>
            <p:nvPr/>
          </p:nvSpPr>
          <p:spPr>
            <a:xfrm>
              <a:off x="10207393" y="4883944"/>
              <a:ext cx="1476000" cy="517585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/>
                <a:t>Unknown</a:t>
              </a:r>
              <a:endParaRPr kumimoji="1" lang="ja-JP" altLang="en-US" sz="2400"/>
            </a:p>
          </p:txBody>
        </p: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BEE374B-35F6-854B-A758-7678E908E7FD}"/>
              </a:ext>
            </a:extLst>
          </p:cNvPr>
          <p:cNvSpPr txBox="1"/>
          <p:nvPr/>
        </p:nvSpPr>
        <p:spPr>
          <a:xfrm>
            <a:off x="2961702" y="66153"/>
            <a:ext cx="1778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+mj-lt"/>
              </a:rPr>
              <a:t>Category (</a:t>
            </a:r>
            <a:r>
              <a:rPr kumimoji="1" lang="en-US" altLang="ja-JP" sz="2400" dirty="0" err="1">
                <a:latin typeface="+mj-lt"/>
              </a:rPr>
              <a:t>i</a:t>
            </a:r>
            <a:r>
              <a:rPr lang="en-US" altLang="ja-JP" sz="2400" dirty="0">
                <a:latin typeface="+mj-lt"/>
              </a:rPr>
              <a:t>)</a:t>
            </a:r>
            <a:endParaRPr kumimoji="1" lang="ja-JP" altLang="en-US" sz="2400">
              <a:latin typeface="+mj-lt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3C016CF-C73E-334A-8604-19878B9C3F1E}"/>
              </a:ext>
            </a:extLst>
          </p:cNvPr>
          <p:cNvSpPr txBox="1"/>
          <p:nvPr/>
        </p:nvSpPr>
        <p:spPr>
          <a:xfrm>
            <a:off x="5805309" y="66153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+mj-lt"/>
              </a:rPr>
              <a:t>Category (ii</a:t>
            </a:r>
            <a:r>
              <a:rPr lang="en-US" altLang="ja-JP" sz="2400" dirty="0">
                <a:latin typeface="+mj-lt"/>
              </a:rPr>
              <a:t>)</a:t>
            </a:r>
            <a:endParaRPr kumimoji="1" lang="ja-JP" altLang="en-US" sz="2400">
              <a:latin typeface="+mj-lt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775AC0B-87B6-4444-AEF8-B3AD16BD2100}"/>
              </a:ext>
            </a:extLst>
          </p:cNvPr>
          <p:cNvSpPr txBox="1"/>
          <p:nvPr/>
        </p:nvSpPr>
        <p:spPr>
          <a:xfrm>
            <a:off x="9034602" y="66153"/>
            <a:ext cx="19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+mj-lt"/>
              </a:rPr>
              <a:t>Category (iii</a:t>
            </a:r>
            <a:r>
              <a:rPr lang="en-US" altLang="ja-JP" sz="2400" dirty="0">
                <a:latin typeface="+mj-lt"/>
              </a:rPr>
              <a:t>)</a:t>
            </a:r>
            <a:endParaRPr kumimoji="1" lang="ja-JP" altLang="en-US" sz="2400">
              <a:latin typeface="+mj-lt"/>
            </a:endParaRPr>
          </a:p>
        </p:txBody>
      </p:sp>
      <p:sp>
        <p:nvSpPr>
          <p:cNvPr id="41" name="四角形吹き出し 40">
            <a:extLst>
              <a:ext uri="{FF2B5EF4-FFF2-40B4-BE49-F238E27FC236}">
                <a16:creationId xmlns:a16="http://schemas.microsoft.com/office/drawing/2014/main" id="{5954ACBF-3614-5D45-87C5-0DF19164C628}"/>
              </a:ext>
            </a:extLst>
          </p:cNvPr>
          <p:cNvSpPr/>
          <p:nvPr/>
        </p:nvSpPr>
        <p:spPr>
          <a:xfrm>
            <a:off x="13374" y="2020894"/>
            <a:ext cx="1930292" cy="1356550"/>
          </a:xfrm>
          <a:prstGeom prst="wedgeRectCallout">
            <a:avLst>
              <a:gd name="adj1" fmla="val -10036"/>
              <a:gd name="adj2" fmla="val 21485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chemeClr val="bg1"/>
                </a:solidFill>
                <a:latin typeface="+mj-lt"/>
              </a:rPr>
              <a:t>Task</a:t>
            </a:r>
            <a:endParaRPr kumimoji="1" lang="ja-JP" altLang="en-US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3" name="角丸四角形吹き出し 42">
            <a:extLst>
              <a:ext uri="{FF2B5EF4-FFF2-40B4-BE49-F238E27FC236}">
                <a16:creationId xmlns:a16="http://schemas.microsoft.com/office/drawing/2014/main" id="{9DF98A63-D3A2-A447-93C8-C7D57F61593B}"/>
              </a:ext>
            </a:extLst>
          </p:cNvPr>
          <p:cNvSpPr/>
          <p:nvPr/>
        </p:nvSpPr>
        <p:spPr>
          <a:xfrm>
            <a:off x="7889305" y="4886206"/>
            <a:ext cx="4238565" cy="997200"/>
          </a:xfrm>
          <a:prstGeom prst="wedgeRoundRectCallout">
            <a:avLst>
              <a:gd name="adj1" fmla="val 12867"/>
              <a:gd name="adj2" fmla="val -40975"/>
              <a:gd name="adj3" fmla="val 16667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The information provided</a:t>
            </a:r>
          </a:p>
          <a:p>
            <a:pPr algn="ctr"/>
            <a:r>
              <a:rPr lang="en-US" altLang="ja-JP" sz="2400" dirty="0"/>
              <a:t>to the user should be selected</a:t>
            </a:r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CC447BC7-F030-624C-8FEE-7894619160ED}"/>
              </a:ext>
            </a:extLst>
          </p:cNvPr>
          <p:cNvCxnSpPr>
            <a:cxnSpLocks/>
          </p:cNvCxnSpPr>
          <p:nvPr/>
        </p:nvCxnSpPr>
        <p:spPr>
          <a:xfrm>
            <a:off x="5718914" y="-2"/>
            <a:ext cx="0" cy="61200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B3F3AD2B-9869-5842-8BB4-AB6CBF465777}"/>
              </a:ext>
            </a:extLst>
          </p:cNvPr>
          <p:cNvCxnSpPr>
            <a:cxnSpLocks/>
          </p:cNvCxnSpPr>
          <p:nvPr/>
        </p:nvCxnSpPr>
        <p:spPr>
          <a:xfrm>
            <a:off x="7774436" y="-2"/>
            <a:ext cx="0" cy="61200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CAB0A2CD-85DB-3B4A-A36E-B8A655D62596}"/>
              </a:ext>
            </a:extLst>
          </p:cNvPr>
          <p:cNvSpPr txBox="1"/>
          <p:nvPr/>
        </p:nvSpPr>
        <p:spPr>
          <a:xfrm>
            <a:off x="5572470" y="2303677"/>
            <a:ext cx="2328688" cy="830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/>
              <a:t>Looking for something</a:t>
            </a:r>
            <a:endParaRPr lang="ja-JP" altLang="en-US" sz="2400"/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87823A7C-923B-F747-BDA3-4BFDFC69FB4A}"/>
              </a:ext>
            </a:extLst>
          </p:cNvPr>
          <p:cNvSpPr/>
          <p:nvPr/>
        </p:nvSpPr>
        <p:spPr>
          <a:xfrm>
            <a:off x="8090923" y="2303674"/>
            <a:ext cx="3835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/>
              <a:t>Finding something valuable and unexpected to the user</a:t>
            </a:r>
          </a:p>
        </p:txBody>
      </p:sp>
      <p:sp>
        <p:nvSpPr>
          <p:cNvPr id="61" name="四角形吹き出し 60">
            <a:extLst>
              <a:ext uri="{FF2B5EF4-FFF2-40B4-BE49-F238E27FC236}">
                <a16:creationId xmlns:a16="http://schemas.microsoft.com/office/drawing/2014/main" id="{BFFF552E-2DEB-BE4F-B6E9-158BAEB603FA}"/>
              </a:ext>
            </a:extLst>
          </p:cNvPr>
          <p:cNvSpPr/>
          <p:nvPr/>
        </p:nvSpPr>
        <p:spPr>
          <a:xfrm>
            <a:off x="13371" y="3382298"/>
            <a:ext cx="1930299" cy="2751396"/>
          </a:xfrm>
          <a:prstGeom prst="wedgeRectCallout">
            <a:avLst>
              <a:gd name="adj1" fmla="val -10036"/>
              <a:gd name="adj2" fmla="val 21485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bg1"/>
                </a:solidFill>
                <a:latin typeface="+mj-lt"/>
              </a:rPr>
              <a:t>Tools</a:t>
            </a:r>
          </a:p>
          <a:p>
            <a:pPr algn="ctr"/>
            <a:r>
              <a:rPr lang="en-US" altLang="ja-JP" sz="2400" dirty="0">
                <a:solidFill>
                  <a:schemeClr val="bg1"/>
                </a:solidFill>
                <a:latin typeface="+mj-lt"/>
              </a:rPr>
              <a:t>and</a:t>
            </a:r>
            <a:br>
              <a:rPr lang="en-US" altLang="ja-JP" sz="2400" dirty="0">
                <a:solidFill>
                  <a:schemeClr val="bg1"/>
                </a:solidFill>
                <a:latin typeface="+mj-lt"/>
              </a:rPr>
            </a:br>
            <a:r>
              <a:rPr lang="en-US" altLang="ja-JP" sz="2400" dirty="0">
                <a:solidFill>
                  <a:schemeClr val="bg1"/>
                </a:solidFill>
                <a:latin typeface="+mj-lt"/>
              </a:rPr>
              <a:t>techniques</a:t>
            </a:r>
          </a:p>
        </p:txBody>
      </p:sp>
      <p:sp>
        <p:nvSpPr>
          <p:cNvPr id="62" name="角丸四角形吹き出し 61">
            <a:extLst>
              <a:ext uri="{FF2B5EF4-FFF2-40B4-BE49-F238E27FC236}">
                <a16:creationId xmlns:a16="http://schemas.microsoft.com/office/drawing/2014/main" id="{8507DB73-96EF-D140-8472-802B97038801}"/>
              </a:ext>
            </a:extLst>
          </p:cNvPr>
          <p:cNvSpPr/>
          <p:nvPr/>
        </p:nvSpPr>
        <p:spPr>
          <a:xfrm>
            <a:off x="5821877" y="3659472"/>
            <a:ext cx="6305993" cy="997200"/>
          </a:xfrm>
          <a:prstGeom prst="wedgeRoundRectCallout">
            <a:avLst>
              <a:gd name="adj1" fmla="val -23783"/>
              <a:gd name="adj2" fmla="val -33944"/>
              <a:gd name="adj3" fmla="val 16667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Camera with a wide field of view</a:t>
            </a:r>
          </a:p>
          <a:p>
            <a:pPr algn="ctr"/>
            <a:r>
              <a:rPr lang="en-US" altLang="ja-JP" sz="2400" dirty="0"/>
              <a:t>(e.g., omnidirectional camera) would be useful</a:t>
            </a:r>
          </a:p>
        </p:txBody>
      </p:sp>
      <p:sp>
        <p:nvSpPr>
          <p:cNvPr id="63" name="角丸四角形吹き出し 62">
            <a:extLst>
              <a:ext uri="{FF2B5EF4-FFF2-40B4-BE49-F238E27FC236}">
                <a16:creationId xmlns:a16="http://schemas.microsoft.com/office/drawing/2014/main" id="{BED34E02-5C56-9A49-9211-4E4B4DA24208}"/>
              </a:ext>
            </a:extLst>
          </p:cNvPr>
          <p:cNvSpPr/>
          <p:nvPr/>
        </p:nvSpPr>
        <p:spPr>
          <a:xfrm>
            <a:off x="2364198" y="3660608"/>
            <a:ext cx="2973061" cy="996072"/>
          </a:xfrm>
          <a:prstGeom prst="wedgeRoundRectCallout">
            <a:avLst>
              <a:gd name="adj1" fmla="val 15619"/>
              <a:gd name="adj2" fmla="val -40110"/>
              <a:gd name="adj3" fmla="val 16667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Current smartphone apps can be used</a:t>
            </a:r>
            <a:endParaRPr kumimoji="1" lang="ja-JP" altLang="en-US" sz="2400"/>
          </a:p>
        </p:txBody>
      </p: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E7026ED1-57A1-684F-8BE2-D779D151E307}"/>
              </a:ext>
            </a:extLst>
          </p:cNvPr>
          <p:cNvCxnSpPr>
            <a:cxnSpLocks/>
          </p:cNvCxnSpPr>
          <p:nvPr/>
        </p:nvCxnSpPr>
        <p:spPr>
          <a:xfrm>
            <a:off x="0" y="1973593"/>
            <a:ext cx="12224238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>
            <a:extLst>
              <a:ext uri="{FF2B5EF4-FFF2-40B4-BE49-F238E27FC236}">
                <a16:creationId xmlns:a16="http://schemas.microsoft.com/office/drawing/2014/main" id="{D7276295-1D72-534A-8519-A812D64AFFD2}"/>
              </a:ext>
            </a:extLst>
          </p:cNvPr>
          <p:cNvCxnSpPr>
            <a:cxnSpLocks/>
          </p:cNvCxnSpPr>
          <p:nvPr/>
        </p:nvCxnSpPr>
        <p:spPr>
          <a:xfrm>
            <a:off x="0" y="3377445"/>
            <a:ext cx="12224238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グループ化 70">
            <a:extLst>
              <a:ext uri="{FF2B5EF4-FFF2-40B4-BE49-F238E27FC236}">
                <a16:creationId xmlns:a16="http://schemas.microsoft.com/office/drawing/2014/main" id="{0C2CCAA2-43B0-D246-93D1-0702515919B7}"/>
              </a:ext>
            </a:extLst>
          </p:cNvPr>
          <p:cNvGrpSpPr/>
          <p:nvPr/>
        </p:nvGrpSpPr>
        <p:grpSpPr>
          <a:xfrm>
            <a:off x="240520" y="720659"/>
            <a:ext cx="1476000" cy="1058388"/>
            <a:chOff x="3058243" y="2858137"/>
            <a:chExt cx="1476000" cy="1058388"/>
          </a:xfrm>
        </p:grpSpPr>
        <p:sp>
          <p:nvSpPr>
            <p:cNvPr id="72" name="正方形/長方形 71">
              <a:extLst>
                <a:ext uri="{FF2B5EF4-FFF2-40B4-BE49-F238E27FC236}">
                  <a16:creationId xmlns:a16="http://schemas.microsoft.com/office/drawing/2014/main" id="{8E3D552B-EC40-2045-B65E-CDE91C71FAA3}"/>
                </a:ext>
              </a:extLst>
            </p:cNvPr>
            <p:cNvSpPr/>
            <p:nvPr/>
          </p:nvSpPr>
          <p:spPr>
            <a:xfrm>
              <a:off x="3058243" y="2858137"/>
              <a:ext cx="1476000" cy="517585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>
                  <a:latin typeface="+mj-lt"/>
                </a:rPr>
                <a:t>What</a:t>
              </a:r>
              <a:endParaRPr kumimoji="1" lang="ja-JP" altLang="en-US" sz="2400">
                <a:latin typeface="+mj-lt"/>
              </a:endParaRPr>
            </a:p>
          </p:txBody>
        </p:sp>
        <p:sp>
          <p:nvSpPr>
            <p:cNvPr id="73" name="正方形/長方形 72">
              <a:extLst>
                <a:ext uri="{FF2B5EF4-FFF2-40B4-BE49-F238E27FC236}">
                  <a16:creationId xmlns:a16="http://schemas.microsoft.com/office/drawing/2014/main" id="{8CEFAE78-6576-8644-8A2A-9D6714DD6B61}"/>
                </a:ext>
              </a:extLst>
            </p:cNvPr>
            <p:cNvSpPr/>
            <p:nvPr/>
          </p:nvSpPr>
          <p:spPr>
            <a:xfrm>
              <a:off x="3058243" y="3398940"/>
              <a:ext cx="1476000" cy="517585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>
                  <a:latin typeface="+mj-lt"/>
                </a:rPr>
                <a:t>Where</a:t>
              </a:r>
              <a:endParaRPr kumimoji="1" lang="ja-JP" altLang="en-US" sz="2400">
                <a:latin typeface="+mj-lt"/>
              </a:endParaRPr>
            </a:p>
          </p:txBody>
        </p:sp>
      </p:grp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41085310-E662-894F-AA5F-4002B89483F0}"/>
              </a:ext>
            </a:extLst>
          </p:cNvPr>
          <p:cNvSpPr/>
          <p:nvPr/>
        </p:nvSpPr>
        <p:spPr>
          <a:xfrm>
            <a:off x="1941681" y="2119008"/>
            <a:ext cx="38180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/>
              <a:t>Obtaining the visual</a:t>
            </a:r>
          </a:p>
          <a:p>
            <a:pPr algn="ctr"/>
            <a:r>
              <a:rPr lang="en-US" altLang="ja-JP" sz="2400" dirty="0"/>
              <a:t>information on the object</a:t>
            </a:r>
          </a:p>
          <a:p>
            <a:pPr algn="ctr"/>
            <a:r>
              <a:rPr lang="en-US" altLang="ja-JP" sz="2400" dirty="0"/>
              <a:t>that the user photographs</a:t>
            </a:r>
            <a:endParaRPr lang="en-US" altLang="ja-JP" sz="2400" dirty="0">
              <a:effectLst/>
            </a:endParaRPr>
          </a:p>
        </p:txBody>
      </p: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22997EF5-C1FB-DD43-ADC5-D7F2FE763039}"/>
              </a:ext>
            </a:extLst>
          </p:cNvPr>
          <p:cNvCxnSpPr>
            <a:cxnSpLocks/>
          </p:cNvCxnSpPr>
          <p:nvPr/>
        </p:nvCxnSpPr>
        <p:spPr>
          <a:xfrm>
            <a:off x="1949360" y="-2"/>
            <a:ext cx="0" cy="61200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7307974-F04F-474F-9F1E-2B70DB448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0E60-DFED-7246-9C0D-66AB15511175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2278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yriad Pro">
      <a:majorFont>
        <a:latin typeface="Myriad Pro Bold"/>
        <a:ea typeface="ヒラギノ角ゴ Pro W6"/>
        <a:cs typeface=""/>
      </a:majorFont>
      <a:minorFont>
        <a:latin typeface="Myriad Pro Regular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13263</TotalTime>
  <Words>2102</Words>
  <Application>Microsoft Macintosh PowerPoint</Application>
  <PresentationFormat>ワイド画面</PresentationFormat>
  <Paragraphs>626</Paragraphs>
  <Slides>46</Slides>
  <Notes>31</Notes>
  <HiddenSlides>3</HiddenSlides>
  <MMClips>14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46</vt:i4>
      </vt:variant>
    </vt:vector>
  </HeadingPairs>
  <TitlesOfParts>
    <vt:vector size="55" baseType="lpstr">
      <vt:lpstr>游ゴシック</vt:lpstr>
      <vt:lpstr>游ゴシック</vt:lpstr>
      <vt:lpstr>Arial</vt:lpstr>
      <vt:lpstr>Myriad Pro</vt:lpstr>
      <vt:lpstr>Myriad Pro Black SemiCondensed</vt:lpstr>
      <vt:lpstr>Myriad Pro Bold</vt:lpstr>
      <vt:lpstr>Myriad Pro Regular</vt:lpstr>
      <vt:lpstr>Myriad Pro Semibold</vt:lpstr>
      <vt:lpstr>Office テーマ</vt:lpstr>
      <vt:lpstr>Suitable Camera and Rotation Navigation for People with Visual Impairment on Looking for Something Using Object Detection Technique</vt:lpstr>
      <vt:lpstr>Difficulty for people with visual impairment</vt:lpstr>
      <vt:lpstr>Apps tell “what”</vt:lpstr>
      <vt:lpstr>Apps that tell visual information</vt:lpstr>
      <vt:lpstr>Apps assume the object is in front</vt:lpstr>
      <vt:lpstr>Apps do not tell “where”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Overview of the research</vt:lpstr>
      <vt:lpstr>Agenda</vt:lpstr>
      <vt:lpstr>Prototype system</vt:lpstr>
      <vt:lpstr>Prototype system</vt:lpstr>
      <vt:lpstr>Prototype system</vt:lpstr>
      <vt:lpstr>Prototype system</vt:lpstr>
      <vt:lpstr>Existing Rotation Navigation</vt:lpstr>
      <vt:lpstr>Ping - Existing Rotation Navigation</vt:lpstr>
      <vt:lpstr>IS - Existing Rotation Navigation</vt:lpstr>
      <vt:lpstr>AM - Existing Rotation Navigation</vt:lpstr>
      <vt:lpstr>MS - Existing Rotation Navigation</vt:lpstr>
      <vt:lpstr>Existing Rotation Navigation</vt:lpstr>
      <vt:lpstr>Proposed Rotation Navigation</vt:lpstr>
      <vt:lpstr>Left or Right (LR) - Proposed Rotation Navigation</vt:lpstr>
      <vt:lpstr>Angle (AG) - Proposed Rotation Navigation</vt:lpstr>
      <vt:lpstr>Angle (AG) - Proposed Rotation Navigation</vt:lpstr>
      <vt:lpstr>Angle (AG) - Proposed Rotation Navigation</vt:lpstr>
      <vt:lpstr>Clock Position (CP)  - Proposed Rotation Navigation</vt:lpstr>
      <vt:lpstr>Intermittent Beep (IB)  - Proposed Rotation Navigation</vt:lpstr>
      <vt:lpstr>Pitch (PT)  - Proposed Rotation Navigation</vt:lpstr>
      <vt:lpstr>Agenda</vt:lpstr>
      <vt:lpstr>User study: Purposes</vt:lpstr>
      <vt:lpstr>User study: Overview</vt:lpstr>
      <vt:lpstr>Survey on looking for something</vt:lpstr>
      <vt:lpstr>Experiment 1: Rotation navigation</vt:lpstr>
      <vt:lpstr>Experiment 1: Rotation navigation</vt:lpstr>
      <vt:lpstr>Experiment 1: Rotation navigation</vt:lpstr>
      <vt:lpstr>Experiment 1: Reported related results</vt:lpstr>
      <vt:lpstr>Experiment 1: A comment on rotation navigation</vt:lpstr>
      <vt:lpstr>Experiment 2: Camera system</vt:lpstr>
      <vt:lpstr>Experiment 2: Pros and cons of omnidirectional camera</vt:lpstr>
      <vt:lpstr>Experiment 2: Pros and cons of pseudo smartphone</vt:lpstr>
      <vt:lpstr>Agenda</vt:lpstr>
      <vt:lpstr>Conclusion</vt:lpstr>
      <vt:lpstr>Future work</vt:lpstr>
      <vt:lpstr>Suitable Camera and Rotation Navigation for People with Visual Impairment on Looking for Something Using Object Detection Technique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Suitable Camera and Rotation Navigation for People with Visual Impairment on Looking for Something Using Object Detection Technique</dc:title>
  <dc:subject/>
  <dc:creator>Masakazu Iwamura</dc:creator>
  <cp:keywords/>
  <dc:description>ICCHP 2020</dc:description>
  <cp:lastModifiedBy>岩村 雅一</cp:lastModifiedBy>
  <cp:revision>442</cp:revision>
  <dcterms:created xsi:type="dcterms:W3CDTF">2020-08-28T08:36:16Z</dcterms:created>
  <dcterms:modified xsi:type="dcterms:W3CDTF">2020-09-11T07:45:30Z</dcterms:modified>
  <cp:category/>
</cp:coreProperties>
</file>