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4"/>
  </p:notesMasterIdLst>
  <p:sldIdLst>
    <p:sldId id="579" r:id="rId2"/>
    <p:sldId id="585" r:id="rId3"/>
  </p:sldIdLst>
  <p:sldSz cx="9144000" cy="6858000" type="screen4x3"/>
  <p:notesSz cx="7099300" cy="10234613"/>
  <p:custDataLst>
    <p:tags r:id="rId5"/>
  </p:custDataLst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CCFFCC"/>
    <a:srgbClr val="CCECFF"/>
    <a:srgbClr val="00FF00"/>
    <a:srgbClr val="0000FF"/>
    <a:srgbClr val="FFCCCC"/>
    <a:srgbClr val="99FF66"/>
    <a:srgbClr val="000000"/>
    <a:srgbClr val="CCCCFF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7" autoAdjust="0"/>
    <p:restoredTop sz="81977" autoAdjust="0"/>
  </p:normalViewPr>
  <p:slideViewPr>
    <p:cSldViewPr>
      <p:cViewPr>
        <p:scale>
          <a:sx n="124" d="100"/>
          <a:sy n="124" d="100"/>
        </p:scale>
        <p:origin x="97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294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930" y="4861441"/>
            <a:ext cx="5679440" cy="460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106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68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 smtClean="0"/>
            </a:lvl1pPr>
          </a:lstStyle>
          <a:p>
            <a:pPr>
              <a:defRPr/>
            </a:pPr>
            <a:fld id="{B9584BEB-640A-4116-B731-FD975C695C8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363185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0" lang="ja-JP" altLang="ja-JP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kumimoji="0" lang="ja-JP" altLang="ja-JP" sz="240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kumimoji="0" lang="ja-JP" altLang="ja-JP" sz="240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kumimoji="0" lang="ja-JP" altLang="ja-JP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kumimoji="0" lang="ja-JP" altLang="ja-JP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kumimoji="0" lang="ja-JP" altLang="ja-JP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kumimoji="0" lang="ja-JP" altLang="ja-JP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kumimoji="0" lang="ja-JP" altLang="ja-JP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kumimoji="0" lang="ja-JP" altLang="ja-JP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kumimoji="0" lang="ja-JP" altLang="ja-JP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kumimoji="0" lang="ja-JP" altLang="ja-JP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kumimoji="0" lang="ja-JP" altLang="ja-JP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22547" name="Rectangle 19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115616" y="1828800"/>
            <a:ext cx="7875984" cy="2209800"/>
          </a:xfrm>
        </p:spPr>
        <p:txBody>
          <a:bodyPr/>
          <a:lstStyle>
            <a:lvl1pPr algn="r">
              <a:defRPr sz="4000">
                <a:solidFill>
                  <a:srgbClr val="FFFFFF"/>
                </a:solidFill>
              </a:defRPr>
            </a:lvl1pPr>
          </a:lstStyle>
          <a:p>
            <a:r>
              <a:rPr lang="ja-JP" altLang="en-US" dirty="0" smtClean="0"/>
              <a:t>タイトル</a:t>
            </a:r>
            <a:endParaRPr lang="ja-JP" altLang="en-US" dirty="0"/>
          </a:p>
        </p:txBody>
      </p:sp>
      <p:sp>
        <p:nvSpPr>
          <p:cNvPr id="22548" name="Rectangle 20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000"/>
            </a:lvl1pPr>
          </a:lstStyle>
          <a:p>
            <a:r>
              <a:rPr lang="ja-JP" altLang="en-US" dirty="0" smtClean="0"/>
              <a:t>著者</a:t>
            </a:r>
            <a:r>
              <a:rPr lang="en-US" altLang="ja-JP" dirty="0" smtClean="0"/>
              <a:t>1</a:t>
            </a:r>
            <a:r>
              <a:rPr lang="ja-JP" altLang="en-US" dirty="0" err="1" smtClean="0"/>
              <a:t>，</a:t>
            </a:r>
            <a:r>
              <a:rPr lang="ja-JP" altLang="en-US" dirty="0" smtClean="0"/>
              <a:t>著者</a:t>
            </a:r>
            <a:r>
              <a:rPr lang="en-US" altLang="ja-JP" dirty="0" smtClean="0"/>
              <a:t>2, </a:t>
            </a:r>
            <a:r>
              <a:rPr lang="ja-JP" altLang="en-US" dirty="0" smtClean="0"/>
              <a:t>著者</a:t>
            </a:r>
            <a:r>
              <a:rPr lang="en-US" altLang="ja-JP" dirty="0" smtClean="0"/>
              <a:t>3</a:t>
            </a:r>
            <a:r>
              <a:rPr lang="ja-JP" altLang="en-US" dirty="0" smtClean="0"/>
              <a:t>・・・</a:t>
            </a:r>
            <a:r>
              <a:rPr lang="en-US" altLang="ja-JP" dirty="0" smtClean="0"/>
              <a:t>(</a:t>
            </a:r>
            <a:r>
              <a:rPr lang="ja-JP" altLang="en-US" dirty="0" smtClean="0"/>
              <a:t>所属</a:t>
            </a:r>
            <a:r>
              <a:rPr lang="en-US" altLang="ja-JP" dirty="0" smtClean="0"/>
              <a:t>)</a:t>
            </a:r>
            <a:endParaRPr lang="ja-JP" altLang="en-US" dirty="0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kumimoji="0" sz="1800" smtClean="0">
                <a:latin typeface="Arial Black" pitchFamily="34" charset="0"/>
              </a:defRPr>
            </a:lvl1pPr>
          </a:lstStyle>
          <a:p>
            <a:pPr>
              <a:defRPr/>
            </a:pPr>
            <a:fld id="{AA015A46-B994-43D3-A2BD-4C554C41FB2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1" name="テキスト ボックス 20"/>
          <p:cNvSpPr txBox="1"/>
          <p:nvPr userDrawn="1"/>
        </p:nvSpPr>
        <p:spPr>
          <a:xfrm>
            <a:off x="4509397" y="0"/>
            <a:ext cx="46346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dirty="0" smtClean="0">
                <a:solidFill>
                  <a:schemeClr val="tx1"/>
                </a:solidFill>
              </a:rPr>
              <a:t>CVIM5</a:t>
            </a:r>
            <a:r>
              <a:rPr kumimoji="1" lang="ja-JP" altLang="en-US" dirty="0" smtClean="0">
                <a:solidFill>
                  <a:schemeClr val="tx1"/>
                </a:solidFill>
              </a:rPr>
              <a:t>月研究会，</a:t>
            </a:r>
            <a:r>
              <a:rPr lang="ja-JP" altLang="en-US" dirty="0" smtClean="0"/>
              <a:t>卒論スポットライトセッション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959600" y="260350"/>
            <a:ext cx="2171700" cy="648176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44500" y="260350"/>
            <a:ext cx="6362700" cy="648176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32222D-31D8-4DED-AC9B-220A34D08A18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44500" y="1412875"/>
            <a:ext cx="4267200" cy="5329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864100" y="1412875"/>
            <a:ext cx="4267200" cy="5329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図を追加</a:t>
            </a:r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0" y="0"/>
            <a:ext cx="285750" cy="533400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ja-JP" altLang="ja-JP" sz="2400">
              <a:latin typeface="Times New Roman" pitchFamily="18" charset="0"/>
            </a:endParaRP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550863" y="0"/>
            <a:ext cx="8564562" cy="2730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kumimoji="0" lang="ja-JP" altLang="ja-JP" sz="2400">
              <a:latin typeface="Times New Roman" pitchFamily="18" charset="0"/>
            </a:endParaRPr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409575" y="134938"/>
            <a:ext cx="138113" cy="141287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kumimoji="0" lang="ja-JP" altLang="ja-JP">
              <a:solidFill>
                <a:schemeClr val="hlink"/>
              </a:solidFill>
            </a:endParaRPr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547688" y="0"/>
            <a:ext cx="139700" cy="13811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kumimoji="0" lang="ja-JP" altLang="ja-JP">
              <a:solidFill>
                <a:schemeClr val="hlink"/>
              </a:solidFill>
            </a:endParaRPr>
          </a:p>
        </p:txBody>
      </p:sp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547688" y="134938"/>
            <a:ext cx="139700" cy="141287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kumimoji="0" lang="ja-JP" altLang="ja-JP">
              <a:solidFill>
                <a:schemeClr val="accent2"/>
              </a:solidFill>
            </a:endParaRPr>
          </a:p>
        </p:txBody>
      </p:sp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274638" y="274638"/>
            <a:ext cx="136525" cy="138112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kumimoji="0" lang="ja-JP" altLang="ja-JP">
              <a:solidFill>
                <a:schemeClr val="hlink"/>
              </a:solidFill>
            </a:endParaRPr>
          </a:p>
        </p:txBody>
      </p:sp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131763" y="136525"/>
            <a:ext cx="141287" cy="1381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kumimoji="0" lang="ja-JP" altLang="ja-JP" sz="2400">
              <a:latin typeface="Times New Roman" pitchFamily="18" charset="0"/>
            </a:endParaRPr>
          </a:p>
        </p:txBody>
      </p:sp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409575" y="271463"/>
            <a:ext cx="138113" cy="13811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kumimoji="0" lang="ja-JP" altLang="ja-JP">
              <a:solidFill>
                <a:schemeClr val="accent2"/>
              </a:solidFill>
            </a:endParaRPr>
          </a:p>
        </p:txBody>
      </p:sp>
      <p:sp>
        <p:nvSpPr>
          <p:cNvPr id="21517" name="Rectangle 13"/>
          <p:cNvSpPr>
            <a:spLocks noChangeArrowheads="1"/>
          </p:cNvSpPr>
          <p:nvPr/>
        </p:nvSpPr>
        <p:spPr bwMode="auto">
          <a:xfrm>
            <a:off x="274638" y="409575"/>
            <a:ext cx="136525" cy="13652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kumimoji="0" lang="ja-JP" altLang="ja-JP">
              <a:solidFill>
                <a:schemeClr val="accent2"/>
              </a:solidFill>
            </a:endParaRPr>
          </a:p>
        </p:txBody>
      </p:sp>
      <p:sp>
        <p:nvSpPr>
          <p:cNvPr id="1035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44500" y="260350"/>
            <a:ext cx="86868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36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44500" y="1125538"/>
            <a:ext cx="8686800" cy="5732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21523" name="Rectangle 19"/>
          <p:cNvSpPr>
            <a:spLocks noChangeArrowheads="1"/>
          </p:cNvSpPr>
          <p:nvPr/>
        </p:nvSpPr>
        <p:spPr bwMode="auto">
          <a:xfrm>
            <a:off x="412750" y="1052513"/>
            <a:ext cx="8731250" cy="71437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kumimoji="0" lang="ja-JP" altLang="ja-JP" sz="2400">
              <a:latin typeface="Times New Roman" pitchFamily="18" charset="0"/>
            </a:endParaRPr>
          </a:p>
        </p:txBody>
      </p:sp>
      <p:sp>
        <p:nvSpPr>
          <p:cNvPr id="14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4008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800" smtClean="0">
                <a:latin typeface="Arial Black" pitchFamily="34" charset="0"/>
              </a:defRPr>
            </a:lvl1pPr>
          </a:lstStyle>
          <a:p>
            <a:pPr>
              <a:defRPr/>
            </a:pPr>
            <a:fld id="{3A1BF9CC-616E-4149-BC95-F9B7892BA56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88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1"/>
          </a:solidFill>
          <a:latin typeface="Arial" charset="0"/>
          <a:ea typeface="ＭＳ Ｐゴシック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1"/>
          </a:solidFill>
          <a:latin typeface="Arial" charset="0"/>
          <a:ea typeface="ＭＳ Ｐゴシック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1"/>
          </a:solidFill>
          <a:latin typeface="Arial" charset="0"/>
          <a:ea typeface="ＭＳ Ｐゴシック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1"/>
          </a:solidFill>
          <a:latin typeface="Arial" charset="0"/>
          <a:ea typeface="ＭＳ Ｐゴシック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1"/>
          </a:solidFill>
          <a:latin typeface="Arial" charset="0"/>
          <a:ea typeface="ＭＳ Ｐゴシック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1"/>
          </a:solidFill>
          <a:latin typeface="Arial" charset="0"/>
          <a:ea typeface="ＭＳ Ｐゴシック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1"/>
          </a:solidFill>
          <a:latin typeface="Arial" charset="0"/>
          <a:ea typeface="ＭＳ Ｐゴシック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1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kumimoji="1"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ctrTitle"/>
          </p:nvPr>
        </p:nvSpPr>
        <p:spPr>
          <a:xfrm>
            <a:off x="323528" y="1828800"/>
            <a:ext cx="8668072" cy="2209800"/>
          </a:xfrm>
        </p:spPr>
        <p:txBody>
          <a:bodyPr/>
          <a:lstStyle/>
          <a:p>
            <a:r>
              <a:rPr lang="ja-JP" altLang="en-US" dirty="0"/>
              <a:t>大規模</a:t>
            </a:r>
            <a:r>
              <a:rPr lang="ja-JP" altLang="en-US" dirty="0" smtClean="0"/>
              <a:t>なデータセットの構築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 smtClean="0"/>
              <a:t>のための画像のフィルタリング手法</a:t>
            </a:r>
            <a:endParaRPr kumimoji="1" lang="ja-JP" altLang="en-US" dirty="0"/>
          </a:p>
        </p:txBody>
      </p:sp>
      <p:sp>
        <p:nvSpPr>
          <p:cNvPr id="6" name="サブタイトル 5"/>
          <p:cNvSpPr>
            <a:spLocks noGrp="1"/>
          </p:cNvSpPr>
          <p:nvPr>
            <p:ph type="subTitle" idx="1"/>
          </p:nvPr>
        </p:nvSpPr>
        <p:spPr>
          <a:xfrm>
            <a:off x="2195736" y="4267200"/>
            <a:ext cx="6795864" cy="1752600"/>
          </a:xfrm>
        </p:spPr>
        <p:txBody>
          <a:bodyPr/>
          <a:lstStyle/>
          <a:p>
            <a:r>
              <a:rPr kumimoji="1" lang="ja-JP" altLang="en-US" sz="2000" dirty="0" smtClean="0"/>
              <a:t>柴山 祐輝， 森本 </a:t>
            </a:r>
            <a:r>
              <a:rPr lang="ja-JP" altLang="en-US" sz="2000" dirty="0" smtClean="0"/>
              <a:t>直之， 山田 良博， 岩村 雅一， 黄瀬 浩一</a:t>
            </a:r>
            <a:endParaRPr lang="en-US" altLang="ja-JP" sz="2000" dirty="0" smtClean="0"/>
          </a:p>
          <a:p>
            <a:r>
              <a:rPr lang="ja-JP" altLang="en-US" sz="2000" dirty="0" smtClean="0"/>
              <a:t>　　　　　　　　　　　　　　　　　大阪府</a:t>
            </a:r>
            <a:r>
              <a:rPr lang="ja-JP" altLang="en-US" sz="2000" dirty="0"/>
              <a:t>立</a:t>
            </a:r>
            <a:r>
              <a:rPr lang="ja-JP" altLang="en-US" sz="2000" dirty="0" smtClean="0"/>
              <a:t>大学 大学院</a:t>
            </a:r>
            <a:r>
              <a:rPr lang="ja-JP" altLang="en-US" sz="2000" dirty="0"/>
              <a:t>工学研究科</a:t>
            </a:r>
            <a:endParaRPr lang="en-US" altLang="ja-JP" sz="2000" dirty="0"/>
          </a:p>
          <a:p>
            <a:endParaRPr kumimoji="1" lang="ja-JP" altLang="en-US" sz="20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32222D-31D8-4DED-AC9B-220A34D08A18}" type="slidenum">
              <a:rPr lang="en-US" altLang="ja-JP" smtClean="0"/>
              <a:pPr>
                <a:defRPr/>
              </a:pPr>
              <a:t>1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097606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1" y="4108820"/>
            <a:ext cx="6804248" cy="386029"/>
          </a:xfrm>
          <a:prstGeom prst="rect">
            <a:avLst/>
          </a:prstGeom>
          <a:solidFill>
            <a:schemeClr val="accent5"/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四角形吹き出し 12"/>
          <p:cNvSpPr/>
          <p:nvPr/>
        </p:nvSpPr>
        <p:spPr>
          <a:xfrm>
            <a:off x="6486482" y="2697019"/>
            <a:ext cx="2594813" cy="830997"/>
          </a:xfrm>
          <a:prstGeom prst="wedgeRectCallout">
            <a:avLst>
              <a:gd name="adj1" fmla="val -60219"/>
              <a:gd name="adj2" fmla="val -98478"/>
            </a:avLst>
          </a:prstGeom>
          <a:solidFill>
            <a:srgbClr val="CCE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タイトル 1"/>
          <p:cNvSpPr txBox="1">
            <a:spLocks/>
          </p:cNvSpPr>
          <p:nvPr/>
        </p:nvSpPr>
        <p:spPr bwMode="auto">
          <a:xfrm>
            <a:off x="596900" y="412750"/>
            <a:ext cx="86868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r>
              <a:rPr lang="ja-JP" altLang="en-US" sz="2400" kern="0" dirty="0" smtClean="0"/>
              <a:t>大規模なデータセットの構築のための画像のフィルタリング手法</a:t>
            </a:r>
            <a:endParaRPr lang="ja-JP" altLang="en-US" sz="2400" kern="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51520" y="1239395"/>
            <a:ext cx="9145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10</a:t>
            </a:r>
            <a:r>
              <a:rPr lang="ja-JP" altLang="en-US" sz="2400" dirty="0" smtClean="0"/>
              <a:t>万枚のデータセットの手動でのラベル付けにかかる時間は・・・・？</a:t>
            </a:r>
            <a:endParaRPr kumimoji="1" lang="ja-JP" altLang="en-US" sz="24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-31714" y="2509921"/>
            <a:ext cx="62792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 smtClean="0"/>
              <a:t>ちなみに僕は担当准教授にやらされました（笑）</a:t>
            </a:r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723239" y="2725616"/>
            <a:ext cx="26468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こんな研究</a:t>
            </a:r>
            <a:endParaRPr kumimoji="1" lang="en-US" altLang="ja-JP" sz="2400" dirty="0" smtClean="0"/>
          </a:p>
          <a:p>
            <a:r>
              <a:rPr kumimoji="1" lang="ja-JP" altLang="en-US" sz="2400" dirty="0" smtClean="0"/>
              <a:t>したいですか？</a:t>
            </a:r>
            <a:endParaRPr kumimoji="1" lang="ja-JP" altLang="en-US" sz="2400" dirty="0"/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4997" y="2942354"/>
            <a:ext cx="1124674" cy="1124674"/>
          </a:xfrm>
          <a:prstGeom prst="rect">
            <a:avLst/>
          </a:prstGeom>
        </p:spPr>
      </p:pic>
      <p:grpSp>
        <p:nvGrpSpPr>
          <p:cNvPr id="131" name="グループ化 130"/>
          <p:cNvGrpSpPr/>
          <p:nvPr/>
        </p:nvGrpSpPr>
        <p:grpSpPr>
          <a:xfrm>
            <a:off x="467544" y="1605281"/>
            <a:ext cx="8455470" cy="969838"/>
            <a:chOff x="467544" y="1605281"/>
            <a:chExt cx="8455470" cy="969838"/>
          </a:xfrm>
        </p:grpSpPr>
        <p:sp>
          <p:nvSpPr>
            <p:cNvPr id="5" name="テキスト ボックス 4"/>
            <p:cNvSpPr txBox="1"/>
            <p:nvPr/>
          </p:nvSpPr>
          <p:spPr>
            <a:xfrm>
              <a:off x="467544" y="1844824"/>
              <a:ext cx="342433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 smtClean="0"/>
                <a:t>1</a:t>
              </a:r>
              <a:r>
                <a:rPr kumimoji="1" lang="ja-JP" altLang="en-US" sz="2400" dirty="0" smtClean="0"/>
                <a:t>枚</a:t>
              </a:r>
              <a:r>
                <a:rPr kumimoji="1" lang="en-US" altLang="ja-JP" sz="2400" dirty="0" smtClean="0"/>
                <a:t>2</a:t>
              </a:r>
              <a:r>
                <a:rPr kumimoji="1" lang="ja-JP" altLang="en-US" sz="2400" dirty="0" smtClean="0"/>
                <a:t>秒のラベル付けでも</a:t>
              </a:r>
              <a:endParaRPr kumimoji="1" lang="ja-JP" altLang="en-US" dirty="0"/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3891879" y="1721713"/>
              <a:ext cx="2294218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4000" dirty="0" smtClean="0"/>
                <a:t>約</a:t>
              </a:r>
              <a:r>
                <a:rPr kumimoji="1" lang="en-US" altLang="ja-JP" sz="4000" dirty="0" smtClean="0">
                  <a:solidFill>
                    <a:srgbClr val="FF0000"/>
                  </a:solidFill>
                </a:rPr>
                <a:t>56</a:t>
              </a:r>
              <a:r>
                <a:rPr kumimoji="1" lang="ja-JP" altLang="en-US" sz="4000" dirty="0" smtClean="0">
                  <a:solidFill>
                    <a:srgbClr val="FF0000"/>
                  </a:solidFill>
                </a:rPr>
                <a:t>時間</a:t>
              </a:r>
              <a:endParaRPr kumimoji="1" lang="ja-JP" altLang="en-US" sz="4000" dirty="0">
                <a:solidFill>
                  <a:srgbClr val="FF0000"/>
                </a:solidFill>
              </a:endParaRPr>
            </a:p>
          </p:txBody>
        </p:sp>
        <p:pic>
          <p:nvPicPr>
            <p:cNvPr id="16" name="図 1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70295" y="1605281"/>
              <a:ext cx="1752719" cy="969838"/>
            </a:xfrm>
            <a:prstGeom prst="rect">
              <a:avLst/>
            </a:prstGeom>
          </p:spPr>
        </p:pic>
      </p:grpSp>
      <p:sp>
        <p:nvSpPr>
          <p:cNvPr id="19" name="テキスト ボックス 18"/>
          <p:cNvSpPr txBox="1"/>
          <p:nvPr/>
        </p:nvSpPr>
        <p:spPr>
          <a:xfrm>
            <a:off x="0" y="4083110"/>
            <a:ext cx="87877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自動</a:t>
            </a:r>
            <a:r>
              <a:rPr lang="ja-JP" altLang="en-US" sz="2400" dirty="0" smtClean="0"/>
              <a:t>でのラベル付け</a:t>
            </a:r>
            <a:r>
              <a:rPr kumimoji="1" lang="ja-JP" altLang="en-US" sz="2400" dirty="0" smtClean="0"/>
              <a:t>＝</a:t>
            </a:r>
            <a:r>
              <a:rPr kumimoji="1" lang="ja-JP" altLang="en-US" sz="2400" dirty="0" smtClean="0">
                <a:solidFill>
                  <a:srgbClr val="FF0000"/>
                </a:solidFill>
              </a:rPr>
              <a:t>画像のフィルタリング手法</a:t>
            </a:r>
            <a:endParaRPr kumimoji="1" lang="en-US" altLang="ja-JP" sz="2400" dirty="0" smtClean="0"/>
          </a:p>
        </p:txBody>
      </p:sp>
      <p:cxnSp>
        <p:nvCxnSpPr>
          <p:cNvPr id="7" name="直線コネクタ 6"/>
          <p:cNvCxnSpPr/>
          <p:nvPr/>
        </p:nvCxnSpPr>
        <p:spPr>
          <a:xfrm>
            <a:off x="6012160" y="4737721"/>
            <a:ext cx="0" cy="208823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9" name="図 6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0517" y="4950660"/>
            <a:ext cx="758213" cy="882340"/>
          </a:xfrm>
          <a:prstGeom prst="rect">
            <a:avLst/>
          </a:prstGeom>
        </p:spPr>
      </p:pic>
      <p:pic>
        <p:nvPicPr>
          <p:cNvPr id="70" name="図 6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4567" y="5961414"/>
            <a:ext cx="1217008" cy="888093"/>
          </a:xfrm>
          <a:prstGeom prst="rect">
            <a:avLst/>
          </a:prstGeom>
        </p:spPr>
      </p:pic>
      <p:pic>
        <p:nvPicPr>
          <p:cNvPr id="71" name="図 7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0453" y="5872401"/>
            <a:ext cx="1022233" cy="977761"/>
          </a:xfrm>
          <a:prstGeom prst="rect">
            <a:avLst/>
          </a:prstGeom>
        </p:spPr>
      </p:pic>
      <p:pic>
        <p:nvPicPr>
          <p:cNvPr id="72" name="図 7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4534" y="4950660"/>
            <a:ext cx="1090967" cy="922033"/>
          </a:xfrm>
          <a:prstGeom prst="rect">
            <a:avLst/>
          </a:prstGeom>
        </p:spPr>
      </p:pic>
      <p:pic>
        <p:nvPicPr>
          <p:cNvPr id="73" name="図 7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6417" y="4950660"/>
            <a:ext cx="1240637" cy="951636"/>
          </a:xfrm>
          <a:prstGeom prst="rect">
            <a:avLst/>
          </a:prstGeom>
        </p:spPr>
      </p:pic>
      <p:pic>
        <p:nvPicPr>
          <p:cNvPr id="74" name="図 7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3077" y="4940628"/>
            <a:ext cx="1334252" cy="961668"/>
          </a:xfrm>
          <a:prstGeom prst="rect">
            <a:avLst/>
          </a:prstGeom>
        </p:spPr>
      </p:pic>
      <p:pic>
        <p:nvPicPr>
          <p:cNvPr id="75" name="図 7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0796" y="5985881"/>
            <a:ext cx="1271878" cy="853298"/>
          </a:xfrm>
          <a:prstGeom prst="rect">
            <a:avLst/>
          </a:prstGeom>
        </p:spPr>
      </p:pic>
      <p:pic>
        <p:nvPicPr>
          <p:cNvPr id="76" name="図 75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7211" y="5985881"/>
            <a:ext cx="979127" cy="839161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4054975" y="4472771"/>
            <a:ext cx="14280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扉あり</a:t>
            </a:r>
            <a:endParaRPr kumimoji="1" lang="ja-JP" altLang="en-US" sz="2400" dirty="0"/>
          </a:p>
        </p:txBody>
      </p:sp>
      <p:sp>
        <p:nvSpPr>
          <p:cNvPr id="132" name="テキスト ボックス 131"/>
          <p:cNvSpPr txBox="1"/>
          <p:nvPr/>
        </p:nvSpPr>
        <p:spPr>
          <a:xfrm>
            <a:off x="7163672" y="4472771"/>
            <a:ext cx="14280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扉なし</a:t>
            </a:r>
            <a:endParaRPr kumimoji="1" lang="ja-JP" altLang="en-US" sz="2400" dirty="0"/>
          </a:p>
        </p:txBody>
      </p:sp>
      <p:sp>
        <p:nvSpPr>
          <p:cNvPr id="134" name="テキスト ボックス 133"/>
          <p:cNvSpPr txBox="1">
            <a:spLocks/>
          </p:cNvSpPr>
          <p:nvPr/>
        </p:nvSpPr>
        <p:spPr>
          <a:xfrm>
            <a:off x="3275856" y="19414776"/>
            <a:ext cx="4301869" cy="103726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417634" tIns="208817" rIns="417634" bIns="208817" rtlCol="0">
            <a:spAutoFit/>
          </a:bodyPr>
          <a:lstStyle/>
          <a:p>
            <a:pPr algn="ctr"/>
            <a:r>
              <a:rPr lang="ja-JP" altLang="en-US" sz="4000" dirty="0" smtClean="0">
                <a:solidFill>
                  <a:srgbClr val="FFFFFF"/>
                </a:solidFill>
              </a:rPr>
              <a:t>実験結果・考察</a:t>
            </a:r>
            <a:endParaRPr lang="ja-JP" altLang="en-US" sz="4000" dirty="0">
              <a:solidFill>
                <a:srgbClr val="FFFFFF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-108520" y="3667960"/>
            <a:ext cx="19678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☆提案手法</a:t>
            </a:r>
            <a:endParaRPr kumimoji="1" lang="ja-JP" altLang="en-US" sz="24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-92425" y="4840439"/>
            <a:ext cx="4032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手動</a:t>
            </a:r>
            <a:r>
              <a:rPr lang="ja-JP" altLang="en-US" sz="2400" dirty="0" smtClean="0"/>
              <a:t>でのラベル付け</a:t>
            </a:r>
            <a:r>
              <a:rPr lang="en-US" altLang="ja-JP" sz="2400" dirty="0" smtClean="0"/>
              <a:t>100</a:t>
            </a:r>
            <a:r>
              <a:rPr lang="ja-JP" altLang="en-US" sz="2400" dirty="0" smtClean="0"/>
              <a:t>枚</a:t>
            </a:r>
            <a:endParaRPr kumimoji="1" lang="ja-JP" altLang="en-US" sz="24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984301" y="5353636"/>
            <a:ext cx="14959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約</a:t>
            </a:r>
            <a:r>
              <a:rPr lang="en-US" altLang="ja-JP" sz="4000" dirty="0" smtClean="0">
                <a:solidFill>
                  <a:srgbClr val="FF0000"/>
                </a:solidFill>
              </a:rPr>
              <a:t>3</a:t>
            </a:r>
            <a:r>
              <a:rPr lang="ja-JP" altLang="en-US" sz="4000" dirty="0" smtClean="0">
                <a:solidFill>
                  <a:srgbClr val="FF0000"/>
                </a:solidFill>
              </a:rPr>
              <a:t>分</a:t>
            </a:r>
            <a:endParaRPr kumimoji="1" lang="ja-JP" alt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30865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 animBg="1"/>
      <p:bldP spid="8" grpId="0"/>
      <p:bldP spid="11" grpId="0"/>
      <p:bldP spid="19" grpId="0"/>
      <p:bldP spid="9" grpId="0"/>
      <p:bldP spid="132" grpId="0"/>
      <p:bldP spid="15" grpId="0"/>
      <p:bldP spid="27" grpId="0"/>
      <p:bldP spid="2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MTOOLS" val="&lt;WMTools ver=&quot;1.0&quot;&gt;&lt;Timings time=&quot;2010/10/06 12:58:49&quot;&gt;&lt;Slide id=&quot;280&quot; dur=&quot;1.050781&quot;/&gt;&lt;/Timings&gt;&lt;Timings time=&quot;2010/10/06 12:57:23&quot;&gt;&lt;Slide id=&quot;280&quot; dur=&quot;1.160156&quot;/&gt;&lt;/Timings&gt;&lt;/WMTools&gt;"/>
</p:tagLst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プレゼンテーション1" id="{E5A4B49F-7EF7-4BB0-B4A6-7A7E463D3BF4}" vid="{09DFACF4-9A24-424D-8A3B-E7A3BF275A98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cvim_spot_light_template</Template>
  <TotalTime>7623</TotalTime>
  <Words>108</Words>
  <Application>Microsoft Office PowerPoint</Application>
  <PresentationFormat>画面に合わせる (4:3)</PresentationFormat>
  <Paragraphs>18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ＭＳ Ｐゴシック</vt:lpstr>
      <vt:lpstr>ＭＳ Ｐ明朝</vt:lpstr>
      <vt:lpstr>Arial</vt:lpstr>
      <vt:lpstr>Arial Black</vt:lpstr>
      <vt:lpstr>Times New Roman</vt:lpstr>
      <vt:lpstr>Wingdings</vt:lpstr>
      <vt:lpstr>Pixel</vt:lpstr>
      <vt:lpstr>大規模なデータセットの構築 のための画像のフィルタリング手法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yuki</dc:creator>
  <cp:lastModifiedBy>yuki</cp:lastModifiedBy>
  <cp:revision>31</cp:revision>
  <dcterms:created xsi:type="dcterms:W3CDTF">2017-04-26T06:57:30Z</dcterms:created>
  <dcterms:modified xsi:type="dcterms:W3CDTF">2017-05-01T14:00:39Z</dcterms:modified>
</cp:coreProperties>
</file>