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37"/>
  </p:notesMasterIdLst>
  <p:handoutMasterIdLst>
    <p:handoutMasterId r:id="rId38"/>
  </p:handoutMasterIdLst>
  <p:sldIdLst>
    <p:sldId id="545" r:id="rId2"/>
    <p:sldId id="538" r:id="rId3"/>
    <p:sldId id="559" r:id="rId4"/>
    <p:sldId id="508" r:id="rId5"/>
    <p:sldId id="551" r:id="rId6"/>
    <p:sldId id="516" r:id="rId7"/>
    <p:sldId id="554" r:id="rId8"/>
    <p:sldId id="514" r:id="rId9"/>
    <p:sldId id="528" r:id="rId10"/>
    <p:sldId id="529" r:id="rId11"/>
    <p:sldId id="521" r:id="rId12"/>
    <p:sldId id="522" r:id="rId13"/>
    <p:sldId id="523" r:id="rId14"/>
    <p:sldId id="530" r:id="rId15"/>
    <p:sldId id="531" r:id="rId16"/>
    <p:sldId id="532" r:id="rId17"/>
    <p:sldId id="533" r:id="rId18"/>
    <p:sldId id="555" r:id="rId19"/>
    <p:sldId id="552" r:id="rId20"/>
    <p:sldId id="560" r:id="rId21"/>
    <p:sldId id="553" r:id="rId22"/>
    <p:sldId id="562" r:id="rId23"/>
    <p:sldId id="563" r:id="rId24"/>
    <p:sldId id="561" r:id="rId25"/>
    <p:sldId id="556" r:id="rId26"/>
    <p:sldId id="534" r:id="rId27"/>
    <p:sldId id="557" r:id="rId28"/>
    <p:sldId id="539" r:id="rId29"/>
    <p:sldId id="535" r:id="rId30"/>
    <p:sldId id="519" r:id="rId31"/>
    <p:sldId id="520" r:id="rId32"/>
    <p:sldId id="524" r:id="rId33"/>
    <p:sldId id="558" r:id="rId34"/>
    <p:sldId id="536" r:id="rId35"/>
    <p:sldId id="547" r:id="rId36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itch" initials="S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E9C7E5"/>
    <a:srgbClr val="FFD685"/>
    <a:srgbClr val="9FBFE5"/>
    <a:srgbClr val="FBBD00"/>
    <a:srgbClr val="F6AC8D"/>
    <a:srgbClr val="A4CD91"/>
    <a:srgbClr val="DF4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8" autoAdjust="0"/>
    <p:restoredTop sz="90051" autoAdjust="0"/>
  </p:normalViewPr>
  <p:slideViewPr>
    <p:cSldViewPr snapToGrid="0">
      <p:cViewPr varScale="1">
        <p:scale>
          <a:sx n="90" d="100"/>
          <a:sy n="90" d="100"/>
        </p:scale>
        <p:origin x="16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9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commentAuthors" Target="commentAuthors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4" Type="http://schemas.openxmlformats.org/officeDocument/2006/relationships/package" Target="../embeddings/Microsoft_Excel_______1.xlsx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C:\Users\masa\Dropbox\SyncDocuments\paper\2016\IWRR2016_DowntownOsaka\presen\word_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C:\Users\masa\Dropbox\SyncDocuments\paper\2016\IWRR2016_DowntownOsaka\presen\word_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/C:\Users\masa\Dropbox\SyncDocuments\paper\2016\IWRR2016_DowntownOsaka\presen\word_da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oleObject" Target="file:///C:\Users\masa\Dropbox\SyncDocuments\paper\2016\IWRR2016_DowntownOsaka\stats_category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oleObject" Target="file:///C:\Users\masa\Dropbox\SyncDocuments\paper\2016\IWRR2016_DowntownOsaka\stats_category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oleObject" Target="file:///C:\Users\masa\Dropbox\SyncDocuments\paper\2016\IWRR2016_DowntownOsaka\presen\word_dat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microsoft.com/office/2011/relationships/chartStyle" Target="style8.xml"/><Relationship Id="rId2" Type="http://schemas.microsoft.com/office/2011/relationships/chartColorStyle" Target="colors8.xml"/><Relationship Id="rId3" Type="http://schemas.openxmlformats.org/officeDocument/2006/relationships/oleObject" Target="file:///C:\Users\masa\Dropbox\SyncDocuments\paper\2016\IWRR2016_DowntownOsaka\presen\word_dat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microsoft.com/office/2011/relationships/chartStyle" Target="style9.xml"/><Relationship Id="rId2" Type="http://schemas.microsoft.com/office/2011/relationships/chartColorStyle" Target="colors9.xml"/><Relationship Id="rId3" Type="http://schemas.openxmlformats.org/officeDocument/2006/relationships/oleObject" Target="file:///C:\Users\masa\Dropbox\SyncDocuments\paper\2016\IWRR2016_DowntownOsaka\presen\word_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567766841644794"/>
          <c:y val="0.171123951572752"/>
          <c:w val="0.926098958061759"/>
          <c:h val="0.51709420511515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'表１ (2)'!$C$1</c:f>
              <c:strCache>
                <c:ptCount val="1"/>
                <c:pt idx="0">
                  <c:v>IIIT5K 50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'表１ (2)'!$B$4:$B$22</c:f>
              <c:strCache>
                <c:ptCount val="19"/>
                <c:pt idx="0">
                  <c:v>ABBYY </c:v>
                </c:pt>
                <c:pt idx="1">
                  <c:v>Wang (2011)</c:v>
                </c:pt>
                <c:pt idx="2">
                  <c:v>Mishra (2012)</c:v>
                </c:pt>
                <c:pt idx="3">
                  <c:v>Wang (2012)</c:v>
                </c:pt>
                <c:pt idx="4">
                  <c:v>Novikova (2012)</c:v>
                </c:pt>
                <c:pt idx="5">
                  <c:v>Goel (2013)</c:v>
                </c:pt>
                <c:pt idx="6">
                  <c:v>Bissacco (2013)</c:v>
                </c:pt>
                <c:pt idx="7">
                  <c:v>Alsharif (2014)</c:v>
                </c:pt>
                <c:pt idx="8">
                  <c:v>Almazan (2014)</c:v>
                </c:pt>
                <c:pt idx="9">
                  <c:v>Yao (2014)</c:v>
                </c:pt>
                <c:pt idx="10">
                  <c:v>Jaderberg (2014)</c:v>
                </c:pt>
                <c:pt idx="11">
                  <c:v>Su (2014)</c:v>
                </c:pt>
                <c:pt idx="12">
                  <c:v>Rodrguez-Serrano (2015)</c:v>
                </c:pt>
                <c:pt idx="13">
                  <c:v>Gordo (2015)</c:v>
                </c:pt>
                <c:pt idx="14">
                  <c:v>Jaderberg (2015)</c:v>
                </c:pt>
                <c:pt idx="15">
                  <c:v>Jaderberg (2015)</c:v>
                </c:pt>
                <c:pt idx="16">
                  <c:v>Shi (2015)</c:v>
                </c:pt>
                <c:pt idx="17">
                  <c:v>Shi (2016)</c:v>
                </c:pt>
                <c:pt idx="18">
                  <c:v>Poznanski (2016)</c:v>
                </c:pt>
              </c:strCache>
            </c:strRef>
          </c:cat>
          <c:val>
            <c:numRef>
              <c:f>'表１ (2)'!$C$4:$C$22</c:f>
              <c:numCache>
                <c:formatCode>General</c:formatCode>
                <c:ptCount val="19"/>
                <c:pt idx="0">
                  <c:v>24.3</c:v>
                </c:pt>
                <c:pt idx="1">
                  <c:v>0.0</c:v>
                </c:pt>
                <c:pt idx="2">
                  <c:v>64.1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91.2</c:v>
                </c:pt>
                <c:pt idx="9">
                  <c:v>80.2</c:v>
                </c:pt>
                <c:pt idx="10">
                  <c:v>0.0</c:v>
                </c:pt>
                <c:pt idx="11">
                  <c:v>0.0</c:v>
                </c:pt>
                <c:pt idx="12">
                  <c:v>76.1</c:v>
                </c:pt>
                <c:pt idx="13">
                  <c:v>93.3</c:v>
                </c:pt>
                <c:pt idx="14">
                  <c:v>97.1</c:v>
                </c:pt>
                <c:pt idx="15">
                  <c:v>95.5</c:v>
                </c:pt>
                <c:pt idx="16">
                  <c:v>97.6</c:v>
                </c:pt>
                <c:pt idx="17">
                  <c:v>96.2</c:v>
                </c:pt>
                <c:pt idx="18">
                  <c:v>97.9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1D8-4535-B01B-4E05A189F0D3}"/>
            </c:ext>
          </c:extLst>
        </c:ser>
        <c:ser>
          <c:idx val="1"/>
          <c:order val="1"/>
          <c:tx>
            <c:strRef>
              <c:f>'表１ (2)'!$D$1</c:f>
              <c:strCache>
                <c:ptCount val="1"/>
                <c:pt idx="0">
                  <c:v>IIIT5K 1k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'表１ (2)'!$B$4:$B$22</c:f>
              <c:strCache>
                <c:ptCount val="19"/>
                <c:pt idx="0">
                  <c:v>ABBYY </c:v>
                </c:pt>
                <c:pt idx="1">
                  <c:v>Wang (2011)</c:v>
                </c:pt>
                <c:pt idx="2">
                  <c:v>Mishra (2012)</c:v>
                </c:pt>
                <c:pt idx="3">
                  <c:v>Wang (2012)</c:v>
                </c:pt>
                <c:pt idx="4">
                  <c:v>Novikova (2012)</c:v>
                </c:pt>
                <c:pt idx="5">
                  <c:v>Goel (2013)</c:v>
                </c:pt>
                <c:pt idx="6">
                  <c:v>Bissacco (2013)</c:v>
                </c:pt>
                <c:pt idx="7">
                  <c:v>Alsharif (2014)</c:v>
                </c:pt>
                <c:pt idx="8">
                  <c:v>Almazan (2014)</c:v>
                </c:pt>
                <c:pt idx="9">
                  <c:v>Yao (2014)</c:v>
                </c:pt>
                <c:pt idx="10">
                  <c:v>Jaderberg (2014)</c:v>
                </c:pt>
                <c:pt idx="11">
                  <c:v>Su (2014)</c:v>
                </c:pt>
                <c:pt idx="12">
                  <c:v>Rodrguez-Serrano (2015)</c:v>
                </c:pt>
                <c:pt idx="13">
                  <c:v>Gordo (2015)</c:v>
                </c:pt>
                <c:pt idx="14">
                  <c:v>Jaderberg (2015)</c:v>
                </c:pt>
                <c:pt idx="15">
                  <c:v>Jaderberg (2015)</c:v>
                </c:pt>
                <c:pt idx="16">
                  <c:v>Shi (2015)</c:v>
                </c:pt>
                <c:pt idx="17">
                  <c:v>Shi (2016)</c:v>
                </c:pt>
                <c:pt idx="18">
                  <c:v>Poznanski (2016)</c:v>
                </c:pt>
              </c:strCache>
            </c:strRef>
          </c:cat>
          <c:val>
            <c:numRef>
              <c:f>'表１ (2)'!$D$4:$D$22</c:f>
              <c:numCache>
                <c:formatCode>General</c:formatCode>
                <c:ptCount val="19"/>
                <c:pt idx="0">
                  <c:v>0.0</c:v>
                </c:pt>
                <c:pt idx="1">
                  <c:v>0.0</c:v>
                </c:pt>
                <c:pt idx="2">
                  <c:v>57.5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82.1</c:v>
                </c:pt>
                <c:pt idx="9">
                  <c:v>69.3</c:v>
                </c:pt>
                <c:pt idx="10">
                  <c:v>0.0</c:v>
                </c:pt>
                <c:pt idx="11">
                  <c:v>0.0</c:v>
                </c:pt>
                <c:pt idx="12">
                  <c:v>57.4</c:v>
                </c:pt>
                <c:pt idx="13">
                  <c:v>86.6</c:v>
                </c:pt>
                <c:pt idx="14">
                  <c:v>92.7</c:v>
                </c:pt>
                <c:pt idx="15">
                  <c:v>89.6</c:v>
                </c:pt>
                <c:pt idx="16">
                  <c:v>94.4</c:v>
                </c:pt>
                <c:pt idx="17">
                  <c:v>93.8</c:v>
                </c:pt>
                <c:pt idx="18">
                  <c:v>94.2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1D8-4535-B01B-4E05A189F0D3}"/>
            </c:ext>
          </c:extLst>
        </c:ser>
        <c:ser>
          <c:idx val="2"/>
          <c:order val="2"/>
          <c:tx>
            <c:strRef>
              <c:f>'表１ (2)'!$E$1</c:f>
              <c:strCache>
                <c:ptCount val="1"/>
                <c:pt idx="0">
                  <c:v>IIIT5K None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'表１ (2)'!$B$4:$B$22</c:f>
              <c:strCache>
                <c:ptCount val="19"/>
                <c:pt idx="0">
                  <c:v>ABBYY </c:v>
                </c:pt>
                <c:pt idx="1">
                  <c:v>Wang (2011)</c:v>
                </c:pt>
                <c:pt idx="2">
                  <c:v>Mishra (2012)</c:v>
                </c:pt>
                <c:pt idx="3">
                  <c:v>Wang (2012)</c:v>
                </c:pt>
                <c:pt idx="4">
                  <c:v>Novikova (2012)</c:v>
                </c:pt>
                <c:pt idx="5">
                  <c:v>Goel (2013)</c:v>
                </c:pt>
                <c:pt idx="6">
                  <c:v>Bissacco (2013)</c:v>
                </c:pt>
                <c:pt idx="7">
                  <c:v>Alsharif (2014)</c:v>
                </c:pt>
                <c:pt idx="8">
                  <c:v>Almazan (2014)</c:v>
                </c:pt>
                <c:pt idx="9">
                  <c:v>Yao (2014)</c:v>
                </c:pt>
                <c:pt idx="10">
                  <c:v>Jaderberg (2014)</c:v>
                </c:pt>
                <c:pt idx="11">
                  <c:v>Su (2014)</c:v>
                </c:pt>
                <c:pt idx="12">
                  <c:v>Rodrguez-Serrano (2015)</c:v>
                </c:pt>
                <c:pt idx="13">
                  <c:v>Gordo (2015)</c:v>
                </c:pt>
                <c:pt idx="14">
                  <c:v>Jaderberg (2015)</c:v>
                </c:pt>
                <c:pt idx="15">
                  <c:v>Jaderberg (2015)</c:v>
                </c:pt>
                <c:pt idx="16">
                  <c:v>Shi (2015)</c:v>
                </c:pt>
                <c:pt idx="17">
                  <c:v>Shi (2016)</c:v>
                </c:pt>
                <c:pt idx="18">
                  <c:v>Poznanski (2016)</c:v>
                </c:pt>
              </c:strCache>
            </c:strRef>
          </c:cat>
          <c:val>
            <c:numRef>
              <c:f>'表１ (2)'!$E$4:$E$22</c:f>
              <c:numCache>
                <c:formatCode>General</c:formatCode>
                <c:ptCount val="1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78.2</c:v>
                </c:pt>
                <c:pt idx="17">
                  <c:v>81.9</c:v>
                </c:pt>
                <c:pt idx="18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1D8-4535-B01B-4E05A189F0D3}"/>
            </c:ext>
          </c:extLst>
        </c:ser>
        <c:ser>
          <c:idx val="3"/>
          <c:order val="3"/>
          <c:tx>
            <c:strRef>
              <c:f>'表１ (2)'!$F$1</c:f>
              <c:strCache>
                <c:ptCount val="1"/>
                <c:pt idx="0">
                  <c:v>SVT 50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'表１ (2)'!$B$4:$B$22</c:f>
              <c:strCache>
                <c:ptCount val="19"/>
                <c:pt idx="0">
                  <c:v>ABBYY </c:v>
                </c:pt>
                <c:pt idx="1">
                  <c:v>Wang (2011)</c:v>
                </c:pt>
                <c:pt idx="2">
                  <c:v>Mishra (2012)</c:v>
                </c:pt>
                <c:pt idx="3">
                  <c:v>Wang (2012)</c:v>
                </c:pt>
                <c:pt idx="4">
                  <c:v>Novikova (2012)</c:v>
                </c:pt>
                <c:pt idx="5">
                  <c:v>Goel (2013)</c:v>
                </c:pt>
                <c:pt idx="6">
                  <c:v>Bissacco (2013)</c:v>
                </c:pt>
                <c:pt idx="7">
                  <c:v>Alsharif (2014)</c:v>
                </c:pt>
                <c:pt idx="8">
                  <c:v>Almazan (2014)</c:v>
                </c:pt>
                <c:pt idx="9">
                  <c:v>Yao (2014)</c:v>
                </c:pt>
                <c:pt idx="10">
                  <c:v>Jaderberg (2014)</c:v>
                </c:pt>
                <c:pt idx="11">
                  <c:v>Su (2014)</c:v>
                </c:pt>
                <c:pt idx="12">
                  <c:v>Rodrguez-Serrano (2015)</c:v>
                </c:pt>
                <c:pt idx="13">
                  <c:v>Gordo (2015)</c:v>
                </c:pt>
                <c:pt idx="14">
                  <c:v>Jaderberg (2015)</c:v>
                </c:pt>
                <c:pt idx="15">
                  <c:v>Jaderberg (2015)</c:v>
                </c:pt>
                <c:pt idx="16">
                  <c:v>Shi (2015)</c:v>
                </c:pt>
                <c:pt idx="17">
                  <c:v>Shi (2016)</c:v>
                </c:pt>
                <c:pt idx="18">
                  <c:v>Poznanski (2016)</c:v>
                </c:pt>
              </c:strCache>
            </c:strRef>
          </c:cat>
          <c:val>
            <c:numRef>
              <c:f>'表１ (2)'!$F$4:$F$22</c:f>
              <c:numCache>
                <c:formatCode>General</c:formatCode>
                <c:ptCount val="19"/>
                <c:pt idx="0">
                  <c:v>35.0</c:v>
                </c:pt>
                <c:pt idx="1">
                  <c:v>57.0</c:v>
                </c:pt>
                <c:pt idx="2">
                  <c:v>73.2</c:v>
                </c:pt>
                <c:pt idx="3">
                  <c:v>70.0</c:v>
                </c:pt>
                <c:pt idx="4">
                  <c:v>72.9</c:v>
                </c:pt>
                <c:pt idx="5">
                  <c:v>77.3</c:v>
                </c:pt>
                <c:pt idx="6">
                  <c:v>90.4</c:v>
                </c:pt>
                <c:pt idx="7">
                  <c:v>74.3</c:v>
                </c:pt>
                <c:pt idx="8">
                  <c:v>89.2</c:v>
                </c:pt>
                <c:pt idx="9">
                  <c:v>75.9</c:v>
                </c:pt>
                <c:pt idx="10">
                  <c:v>86.1</c:v>
                </c:pt>
                <c:pt idx="11">
                  <c:v>83.0</c:v>
                </c:pt>
                <c:pt idx="12">
                  <c:v>70.0</c:v>
                </c:pt>
                <c:pt idx="13">
                  <c:v>91.8</c:v>
                </c:pt>
                <c:pt idx="14">
                  <c:v>95.4</c:v>
                </c:pt>
                <c:pt idx="15">
                  <c:v>93.2</c:v>
                </c:pt>
                <c:pt idx="16">
                  <c:v>96.4</c:v>
                </c:pt>
                <c:pt idx="17">
                  <c:v>95.5</c:v>
                </c:pt>
                <c:pt idx="18">
                  <c:v>96.6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1D8-4535-B01B-4E05A189F0D3}"/>
            </c:ext>
          </c:extLst>
        </c:ser>
        <c:ser>
          <c:idx val="4"/>
          <c:order val="4"/>
          <c:tx>
            <c:strRef>
              <c:f>'表１ (2)'!$G$1</c:f>
              <c:strCache>
                <c:ptCount val="1"/>
                <c:pt idx="0">
                  <c:v>SVT None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'表１ (2)'!$B$4:$B$22</c:f>
              <c:strCache>
                <c:ptCount val="19"/>
                <c:pt idx="0">
                  <c:v>ABBYY </c:v>
                </c:pt>
                <c:pt idx="1">
                  <c:v>Wang (2011)</c:v>
                </c:pt>
                <c:pt idx="2">
                  <c:v>Mishra (2012)</c:v>
                </c:pt>
                <c:pt idx="3">
                  <c:v>Wang (2012)</c:v>
                </c:pt>
                <c:pt idx="4">
                  <c:v>Novikova (2012)</c:v>
                </c:pt>
                <c:pt idx="5">
                  <c:v>Goel (2013)</c:v>
                </c:pt>
                <c:pt idx="6">
                  <c:v>Bissacco (2013)</c:v>
                </c:pt>
                <c:pt idx="7">
                  <c:v>Alsharif (2014)</c:v>
                </c:pt>
                <c:pt idx="8">
                  <c:v>Almazan (2014)</c:v>
                </c:pt>
                <c:pt idx="9">
                  <c:v>Yao (2014)</c:v>
                </c:pt>
                <c:pt idx="10">
                  <c:v>Jaderberg (2014)</c:v>
                </c:pt>
                <c:pt idx="11">
                  <c:v>Su (2014)</c:v>
                </c:pt>
                <c:pt idx="12">
                  <c:v>Rodrguez-Serrano (2015)</c:v>
                </c:pt>
                <c:pt idx="13">
                  <c:v>Gordo (2015)</c:v>
                </c:pt>
                <c:pt idx="14">
                  <c:v>Jaderberg (2015)</c:v>
                </c:pt>
                <c:pt idx="15">
                  <c:v>Jaderberg (2015)</c:v>
                </c:pt>
                <c:pt idx="16">
                  <c:v>Shi (2015)</c:v>
                </c:pt>
                <c:pt idx="17">
                  <c:v>Shi (2016)</c:v>
                </c:pt>
                <c:pt idx="18">
                  <c:v>Poznanski (2016)</c:v>
                </c:pt>
              </c:strCache>
            </c:strRef>
          </c:cat>
          <c:val>
            <c:numRef>
              <c:f>'表１ (2)'!$G$4:$G$22</c:f>
              <c:numCache>
                <c:formatCode>General</c:formatCode>
                <c:ptCount val="1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78.0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80.7</c:v>
                </c:pt>
                <c:pt idx="15">
                  <c:v>71.7</c:v>
                </c:pt>
                <c:pt idx="16">
                  <c:v>80.8</c:v>
                </c:pt>
                <c:pt idx="17">
                  <c:v>81.9</c:v>
                </c:pt>
                <c:pt idx="18">
                  <c:v>83.6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1D8-4535-B01B-4E05A189F0D3}"/>
            </c:ext>
          </c:extLst>
        </c:ser>
        <c:ser>
          <c:idx val="5"/>
          <c:order val="5"/>
          <c:tx>
            <c:strRef>
              <c:f>'表１ (2)'!$H$1</c:f>
              <c:strCache>
                <c:ptCount val="1"/>
                <c:pt idx="0">
                  <c:v>ICDAR2003 50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'表１ (2)'!$B$4:$B$22</c:f>
              <c:strCache>
                <c:ptCount val="19"/>
                <c:pt idx="0">
                  <c:v>ABBYY </c:v>
                </c:pt>
                <c:pt idx="1">
                  <c:v>Wang (2011)</c:v>
                </c:pt>
                <c:pt idx="2">
                  <c:v>Mishra (2012)</c:v>
                </c:pt>
                <c:pt idx="3">
                  <c:v>Wang (2012)</c:v>
                </c:pt>
                <c:pt idx="4">
                  <c:v>Novikova (2012)</c:v>
                </c:pt>
                <c:pt idx="5">
                  <c:v>Goel (2013)</c:v>
                </c:pt>
                <c:pt idx="6">
                  <c:v>Bissacco (2013)</c:v>
                </c:pt>
                <c:pt idx="7">
                  <c:v>Alsharif (2014)</c:v>
                </c:pt>
                <c:pt idx="8">
                  <c:v>Almazan (2014)</c:v>
                </c:pt>
                <c:pt idx="9">
                  <c:v>Yao (2014)</c:v>
                </c:pt>
                <c:pt idx="10">
                  <c:v>Jaderberg (2014)</c:v>
                </c:pt>
                <c:pt idx="11">
                  <c:v>Su (2014)</c:v>
                </c:pt>
                <c:pt idx="12">
                  <c:v>Rodrguez-Serrano (2015)</c:v>
                </c:pt>
                <c:pt idx="13">
                  <c:v>Gordo (2015)</c:v>
                </c:pt>
                <c:pt idx="14">
                  <c:v>Jaderberg (2015)</c:v>
                </c:pt>
                <c:pt idx="15">
                  <c:v>Jaderberg (2015)</c:v>
                </c:pt>
                <c:pt idx="16">
                  <c:v>Shi (2015)</c:v>
                </c:pt>
                <c:pt idx="17">
                  <c:v>Shi (2016)</c:v>
                </c:pt>
                <c:pt idx="18">
                  <c:v>Poznanski (2016)</c:v>
                </c:pt>
              </c:strCache>
            </c:strRef>
          </c:cat>
          <c:val>
            <c:numRef>
              <c:f>'表１ (2)'!$H$4:$H$22</c:f>
              <c:numCache>
                <c:formatCode>General</c:formatCode>
                <c:ptCount val="19"/>
                <c:pt idx="0">
                  <c:v>56.0</c:v>
                </c:pt>
                <c:pt idx="1">
                  <c:v>76.0</c:v>
                </c:pt>
                <c:pt idx="2">
                  <c:v>81.8</c:v>
                </c:pt>
                <c:pt idx="3">
                  <c:v>90.0</c:v>
                </c:pt>
                <c:pt idx="4">
                  <c:v>0.0</c:v>
                </c:pt>
                <c:pt idx="5">
                  <c:v>89.7</c:v>
                </c:pt>
                <c:pt idx="6">
                  <c:v>0.0</c:v>
                </c:pt>
                <c:pt idx="7">
                  <c:v>93.1</c:v>
                </c:pt>
                <c:pt idx="8">
                  <c:v>0.0</c:v>
                </c:pt>
                <c:pt idx="9">
                  <c:v>88.5</c:v>
                </c:pt>
                <c:pt idx="10">
                  <c:v>96.2</c:v>
                </c:pt>
                <c:pt idx="11">
                  <c:v>92.0</c:v>
                </c:pt>
                <c:pt idx="12">
                  <c:v>0.0</c:v>
                </c:pt>
                <c:pt idx="13">
                  <c:v>0.0</c:v>
                </c:pt>
                <c:pt idx="14">
                  <c:v>98.7</c:v>
                </c:pt>
                <c:pt idx="15">
                  <c:v>97.8</c:v>
                </c:pt>
                <c:pt idx="16">
                  <c:v>98.7</c:v>
                </c:pt>
                <c:pt idx="17">
                  <c:v>98.3</c:v>
                </c:pt>
                <c:pt idx="18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1D8-4535-B01B-4E05A189F0D3}"/>
            </c:ext>
          </c:extLst>
        </c:ser>
        <c:ser>
          <c:idx val="6"/>
          <c:order val="6"/>
          <c:tx>
            <c:strRef>
              <c:f>'表１ (2)'!$I$1</c:f>
              <c:strCache>
                <c:ptCount val="1"/>
                <c:pt idx="0">
                  <c:v>ICDAR2003 Full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'表１ (2)'!$B$4:$B$22</c:f>
              <c:strCache>
                <c:ptCount val="19"/>
                <c:pt idx="0">
                  <c:v>ABBYY </c:v>
                </c:pt>
                <c:pt idx="1">
                  <c:v>Wang (2011)</c:v>
                </c:pt>
                <c:pt idx="2">
                  <c:v>Mishra (2012)</c:v>
                </c:pt>
                <c:pt idx="3">
                  <c:v>Wang (2012)</c:v>
                </c:pt>
                <c:pt idx="4">
                  <c:v>Novikova (2012)</c:v>
                </c:pt>
                <c:pt idx="5">
                  <c:v>Goel (2013)</c:v>
                </c:pt>
                <c:pt idx="6">
                  <c:v>Bissacco (2013)</c:v>
                </c:pt>
                <c:pt idx="7">
                  <c:v>Alsharif (2014)</c:v>
                </c:pt>
                <c:pt idx="8">
                  <c:v>Almazan (2014)</c:v>
                </c:pt>
                <c:pt idx="9">
                  <c:v>Yao (2014)</c:v>
                </c:pt>
                <c:pt idx="10">
                  <c:v>Jaderberg (2014)</c:v>
                </c:pt>
                <c:pt idx="11">
                  <c:v>Su (2014)</c:v>
                </c:pt>
                <c:pt idx="12">
                  <c:v>Rodrguez-Serrano (2015)</c:v>
                </c:pt>
                <c:pt idx="13">
                  <c:v>Gordo (2015)</c:v>
                </c:pt>
                <c:pt idx="14">
                  <c:v>Jaderberg (2015)</c:v>
                </c:pt>
                <c:pt idx="15">
                  <c:v>Jaderberg (2015)</c:v>
                </c:pt>
                <c:pt idx="16">
                  <c:v>Shi (2015)</c:v>
                </c:pt>
                <c:pt idx="17">
                  <c:v>Shi (2016)</c:v>
                </c:pt>
                <c:pt idx="18">
                  <c:v>Poznanski (2016)</c:v>
                </c:pt>
              </c:strCache>
            </c:strRef>
          </c:cat>
          <c:val>
            <c:numRef>
              <c:f>'表１ (2)'!$I$4:$I$22</c:f>
              <c:numCache>
                <c:formatCode>General</c:formatCode>
                <c:ptCount val="19"/>
                <c:pt idx="0">
                  <c:v>55.0</c:v>
                </c:pt>
                <c:pt idx="1">
                  <c:v>62.0</c:v>
                </c:pt>
                <c:pt idx="2">
                  <c:v>67.8</c:v>
                </c:pt>
                <c:pt idx="3">
                  <c:v>84.0</c:v>
                </c:pt>
                <c:pt idx="4">
                  <c:v>82.8</c:v>
                </c:pt>
                <c:pt idx="5">
                  <c:v>0.0</c:v>
                </c:pt>
                <c:pt idx="6">
                  <c:v>0.0</c:v>
                </c:pt>
                <c:pt idx="7">
                  <c:v>88.6</c:v>
                </c:pt>
                <c:pt idx="8">
                  <c:v>0.0</c:v>
                </c:pt>
                <c:pt idx="9">
                  <c:v>80.3</c:v>
                </c:pt>
                <c:pt idx="10">
                  <c:v>91.5</c:v>
                </c:pt>
                <c:pt idx="11">
                  <c:v>82.0</c:v>
                </c:pt>
                <c:pt idx="12">
                  <c:v>0.0</c:v>
                </c:pt>
                <c:pt idx="13">
                  <c:v>0.0</c:v>
                </c:pt>
                <c:pt idx="14">
                  <c:v>98.6</c:v>
                </c:pt>
                <c:pt idx="15">
                  <c:v>97.0</c:v>
                </c:pt>
                <c:pt idx="16">
                  <c:v>97.6</c:v>
                </c:pt>
                <c:pt idx="17">
                  <c:v>96.2</c:v>
                </c:pt>
                <c:pt idx="18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1D8-4535-B01B-4E05A189F0D3}"/>
            </c:ext>
          </c:extLst>
        </c:ser>
        <c:ser>
          <c:idx val="7"/>
          <c:order val="7"/>
          <c:tx>
            <c:strRef>
              <c:f>'表１ (2)'!$J$1</c:f>
              <c:strCache>
                <c:ptCount val="1"/>
                <c:pt idx="0">
                  <c:v>ICDAR2003 50k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'表１ (2)'!$B$4:$B$22</c:f>
              <c:strCache>
                <c:ptCount val="19"/>
                <c:pt idx="0">
                  <c:v>ABBYY </c:v>
                </c:pt>
                <c:pt idx="1">
                  <c:v>Wang (2011)</c:v>
                </c:pt>
                <c:pt idx="2">
                  <c:v>Mishra (2012)</c:v>
                </c:pt>
                <c:pt idx="3">
                  <c:v>Wang (2012)</c:v>
                </c:pt>
                <c:pt idx="4">
                  <c:v>Novikova (2012)</c:v>
                </c:pt>
                <c:pt idx="5">
                  <c:v>Goel (2013)</c:v>
                </c:pt>
                <c:pt idx="6">
                  <c:v>Bissacco (2013)</c:v>
                </c:pt>
                <c:pt idx="7">
                  <c:v>Alsharif (2014)</c:v>
                </c:pt>
                <c:pt idx="8">
                  <c:v>Almazan (2014)</c:v>
                </c:pt>
                <c:pt idx="9">
                  <c:v>Yao (2014)</c:v>
                </c:pt>
                <c:pt idx="10">
                  <c:v>Jaderberg (2014)</c:v>
                </c:pt>
                <c:pt idx="11">
                  <c:v>Su (2014)</c:v>
                </c:pt>
                <c:pt idx="12">
                  <c:v>Rodrguez-Serrano (2015)</c:v>
                </c:pt>
                <c:pt idx="13">
                  <c:v>Gordo (2015)</c:v>
                </c:pt>
                <c:pt idx="14">
                  <c:v>Jaderberg (2015)</c:v>
                </c:pt>
                <c:pt idx="15">
                  <c:v>Jaderberg (2015)</c:v>
                </c:pt>
                <c:pt idx="16">
                  <c:v>Shi (2015)</c:v>
                </c:pt>
                <c:pt idx="17">
                  <c:v>Shi (2016)</c:v>
                </c:pt>
                <c:pt idx="18">
                  <c:v>Poznanski (2016)</c:v>
                </c:pt>
              </c:strCache>
            </c:strRef>
          </c:cat>
          <c:val>
            <c:numRef>
              <c:f>'表１ (2)'!$J$4:$J$22</c:f>
              <c:numCache>
                <c:formatCode>General</c:formatCode>
                <c:ptCount val="1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85.1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93.3</c:v>
                </c:pt>
                <c:pt idx="15">
                  <c:v>93.4</c:v>
                </c:pt>
                <c:pt idx="16">
                  <c:v>95.5</c:v>
                </c:pt>
                <c:pt idx="17">
                  <c:v>94.8</c:v>
                </c:pt>
                <c:pt idx="18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1D8-4535-B01B-4E05A189F0D3}"/>
            </c:ext>
          </c:extLst>
        </c:ser>
        <c:ser>
          <c:idx val="8"/>
          <c:order val="8"/>
          <c:tx>
            <c:strRef>
              <c:f>'表１ (2)'!$K$1</c:f>
              <c:strCache>
                <c:ptCount val="1"/>
                <c:pt idx="0">
                  <c:v>ICDAR2003 None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'表１ (2)'!$B$4:$B$22</c:f>
              <c:strCache>
                <c:ptCount val="19"/>
                <c:pt idx="0">
                  <c:v>ABBYY </c:v>
                </c:pt>
                <c:pt idx="1">
                  <c:v>Wang (2011)</c:v>
                </c:pt>
                <c:pt idx="2">
                  <c:v>Mishra (2012)</c:v>
                </c:pt>
                <c:pt idx="3">
                  <c:v>Wang (2012)</c:v>
                </c:pt>
                <c:pt idx="4">
                  <c:v>Novikova (2012)</c:v>
                </c:pt>
                <c:pt idx="5">
                  <c:v>Goel (2013)</c:v>
                </c:pt>
                <c:pt idx="6">
                  <c:v>Bissacco (2013)</c:v>
                </c:pt>
                <c:pt idx="7">
                  <c:v>Alsharif (2014)</c:v>
                </c:pt>
                <c:pt idx="8">
                  <c:v>Almazan (2014)</c:v>
                </c:pt>
                <c:pt idx="9">
                  <c:v>Yao (2014)</c:v>
                </c:pt>
                <c:pt idx="10">
                  <c:v>Jaderberg (2014)</c:v>
                </c:pt>
                <c:pt idx="11">
                  <c:v>Su (2014)</c:v>
                </c:pt>
                <c:pt idx="12">
                  <c:v>Rodrguez-Serrano (2015)</c:v>
                </c:pt>
                <c:pt idx="13">
                  <c:v>Gordo (2015)</c:v>
                </c:pt>
                <c:pt idx="14">
                  <c:v>Jaderberg (2015)</c:v>
                </c:pt>
                <c:pt idx="15">
                  <c:v>Jaderberg (2015)</c:v>
                </c:pt>
                <c:pt idx="16">
                  <c:v>Shi (2015)</c:v>
                </c:pt>
                <c:pt idx="17">
                  <c:v>Shi (2016)</c:v>
                </c:pt>
                <c:pt idx="18">
                  <c:v>Poznanski (2016)</c:v>
                </c:pt>
              </c:strCache>
            </c:strRef>
          </c:cat>
          <c:val>
            <c:numRef>
              <c:f>'表１ (2)'!$K$4:$K$22</c:f>
              <c:numCache>
                <c:formatCode>General</c:formatCode>
                <c:ptCount val="1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93.1</c:v>
                </c:pt>
                <c:pt idx="15">
                  <c:v>89.6</c:v>
                </c:pt>
                <c:pt idx="16">
                  <c:v>89.4</c:v>
                </c:pt>
                <c:pt idx="17">
                  <c:v>90.1</c:v>
                </c:pt>
                <c:pt idx="18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1D8-4535-B01B-4E05A189F0D3}"/>
            </c:ext>
          </c:extLst>
        </c:ser>
        <c:ser>
          <c:idx val="9"/>
          <c:order val="9"/>
          <c:tx>
            <c:strRef>
              <c:f>'表１ (2)'!$L$1</c:f>
              <c:strCache>
                <c:ptCount val="1"/>
                <c:pt idx="0">
                  <c:v>ICDAR2013 None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val>
            <c:numRef>
              <c:f>'表１ (2)'!$L$4:$L$22</c:f>
              <c:numCache>
                <c:formatCode>General</c:formatCode>
                <c:ptCount val="1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87.6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90.8</c:v>
                </c:pt>
                <c:pt idx="15">
                  <c:v>81.8</c:v>
                </c:pt>
                <c:pt idx="16">
                  <c:v>86.7</c:v>
                </c:pt>
                <c:pt idx="17">
                  <c:v>88.6</c:v>
                </c:pt>
                <c:pt idx="18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1D8-4535-B01B-4E05A189F0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891607808"/>
        <c:axId val="-900099744"/>
        <c:axId val="0"/>
      </c:bar3DChart>
      <c:catAx>
        <c:axId val="-891607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ja-JP"/>
          </a:p>
        </c:txPr>
        <c:crossAx val="-900099744"/>
        <c:crosses val="autoZero"/>
        <c:auto val="1"/>
        <c:lblAlgn val="ctr"/>
        <c:lblOffset val="100"/>
        <c:tickLblSkip val="1"/>
        <c:noMultiLvlLbl val="0"/>
      </c:catAx>
      <c:valAx>
        <c:axId val="-900099744"/>
        <c:scaling>
          <c:orientation val="minMax"/>
          <c:max val="100.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ja-JP"/>
          </a:p>
        </c:txPr>
        <c:crossAx val="-891607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162106299212598"/>
          <c:y val="0.013251254391217"/>
          <c:w val="0.959245406824147"/>
          <c:h val="0.1136675907184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800" baseline="0">
          <a:latin typeface="Arial" panose="020B0604020202020204" pitchFamily="34" charset="0"/>
        </a:defRPr>
      </a:pPr>
      <a:endParaRPr lang="ja-JP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word!$B$1</c:f>
              <c:strCache>
                <c:ptCount val="1"/>
                <c:pt idx="0">
                  <c:v>Image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word!$A$2:$A$13</c:f>
              <c:strCache>
                <c:ptCount val="12"/>
                <c:pt idx="0">
                  <c:v>ICDAR2003 </c:v>
                </c:pt>
                <c:pt idx="1">
                  <c:v>ICDAR2013 Chal. 2</c:v>
                </c:pt>
                <c:pt idx="2">
                  <c:v>ICDAR2015 Chal. 4</c:v>
                </c:pt>
                <c:pt idx="3">
                  <c:v>NEOCR </c:v>
                </c:pt>
                <c:pt idx="4">
                  <c:v>KAIST </c:v>
                </c:pt>
                <c:pt idx="5">
                  <c:v>SVT</c:v>
                </c:pt>
                <c:pt idx="6">
                  <c:v>IIIT5K</c:v>
                </c:pt>
                <c:pt idx="7">
                  <c:v>COCO-Text</c:v>
                </c:pt>
                <c:pt idx="8">
                  <c:v>ICDAR2013 Chal. 3</c:v>
                </c:pt>
                <c:pt idx="9">
                  <c:v>ICDAR2015 Chal. 3</c:v>
                </c:pt>
                <c:pt idx="10">
                  <c:v>YVT</c:v>
                </c:pt>
                <c:pt idx="11">
                  <c:v>DOST</c:v>
                </c:pt>
              </c:strCache>
            </c:strRef>
          </c:cat>
          <c:val>
            <c:numRef>
              <c:f>word!$B$2:$B$13</c:f>
              <c:numCache>
                <c:formatCode>#,##0_ </c:formatCode>
                <c:ptCount val="12"/>
                <c:pt idx="0">
                  <c:v>509.0</c:v>
                </c:pt>
                <c:pt idx="1">
                  <c:v>462.0</c:v>
                </c:pt>
                <c:pt idx="2">
                  <c:v>1670.0</c:v>
                </c:pt>
                <c:pt idx="3">
                  <c:v>659.0</c:v>
                </c:pt>
                <c:pt idx="4">
                  <c:v>3000.0</c:v>
                </c:pt>
                <c:pt idx="5">
                  <c:v>349.0</c:v>
                </c:pt>
                <c:pt idx="6">
                  <c:v>5000.0</c:v>
                </c:pt>
                <c:pt idx="7">
                  <c:v>63686.0</c:v>
                </c:pt>
                <c:pt idx="8">
                  <c:v>15277.0</c:v>
                </c:pt>
                <c:pt idx="9">
                  <c:v>27824.0</c:v>
                </c:pt>
                <c:pt idx="10">
                  <c:v>11791.0</c:v>
                </c:pt>
                <c:pt idx="11">
                  <c:v>32147.0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6C-46ED-BF6D-F37AC2E12D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-835110336"/>
        <c:axId val="-90508068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word!$C$1</c15:sqref>
                        </c15:formulaRef>
                      </c:ext>
                    </c:extLst>
                    <c:strCache>
                      <c:ptCount val="1"/>
                      <c:pt idx="0">
                        <c:v>Word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2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2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word!$A$2:$A$13</c15:sqref>
                        </c15:formulaRef>
                      </c:ext>
                    </c:extLst>
                    <c:strCache>
                      <c:ptCount val="12"/>
                      <c:pt idx="0">
                        <c:v>ICDAR2003 </c:v>
                      </c:pt>
                      <c:pt idx="1">
                        <c:v>ICDAR2013 Chal. 2</c:v>
                      </c:pt>
                      <c:pt idx="2">
                        <c:v>ICDAR2015 Chal. 4</c:v>
                      </c:pt>
                      <c:pt idx="3">
                        <c:v>NEOCR </c:v>
                      </c:pt>
                      <c:pt idx="4">
                        <c:v>KAIST </c:v>
                      </c:pt>
                      <c:pt idx="5">
                        <c:v>SVT</c:v>
                      </c:pt>
                      <c:pt idx="6">
                        <c:v>IIIT5K</c:v>
                      </c:pt>
                      <c:pt idx="7">
                        <c:v>COCO-Text</c:v>
                      </c:pt>
                      <c:pt idx="8">
                        <c:v>ICDAR2013 Chal. 3</c:v>
                      </c:pt>
                      <c:pt idx="9">
                        <c:v>ICDAR2015 Chal. 3</c:v>
                      </c:pt>
                      <c:pt idx="10">
                        <c:v>YVT</c:v>
                      </c:pt>
                      <c:pt idx="11">
                        <c:v>DOST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word!$C$2:$C$13</c15:sqref>
                        </c15:formulaRef>
                      </c:ext>
                    </c:extLst>
                    <c:numCache>
                      <c:formatCode>#,##0_ </c:formatCode>
                      <c:ptCount val="12"/>
                      <c:pt idx="0">
                        <c:v>2268.0</c:v>
                      </c:pt>
                      <c:pt idx="1">
                        <c:v>2524.0</c:v>
                      </c:pt>
                      <c:pt idx="2">
                        <c:v>17548.0</c:v>
                      </c:pt>
                      <c:pt idx="3">
                        <c:v>5238.0</c:v>
                      </c:pt>
                      <c:pt idx="4">
                        <c:v>3000.0</c:v>
                      </c:pt>
                      <c:pt idx="5">
                        <c:v>904.0</c:v>
                      </c:pt>
                      <c:pt idx="6">
                        <c:v>5000.0</c:v>
                      </c:pt>
                      <c:pt idx="7">
                        <c:v>173589.0</c:v>
                      </c:pt>
                      <c:pt idx="8">
                        <c:v>93598.0</c:v>
                      </c:pt>
                      <c:pt idx="9">
                        <c:v>125141.0</c:v>
                      </c:pt>
                      <c:pt idx="10">
                        <c:v>16620.0</c:v>
                      </c:pt>
                      <c:pt idx="11">
                        <c:v>797919.0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1-C76C-46ED-BF6D-F37AC2E12DDC}"/>
                  </c:ext>
                </c:extLst>
              </c15:ser>
            </c15:filteredBarSeries>
          </c:ext>
        </c:extLst>
      </c:barChart>
      <c:catAx>
        <c:axId val="-835110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ja-JP"/>
          </a:p>
        </c:txPr>
        <c:crossAx val="-905080688"/>
        <c:crosses val="autoZero"/>
        <c:auto val="1"/>
        <c:lblAlgn val="ctr"/>
        <c:lblOffset val="100"/>
        <c:noMultiLvlLbl val="0"/>
      </c:catAx>
      <c:valAx>
        <c:axId val="-90508068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ja-JP"/>
          </a:p>
        </c:txPr>
        <c:crossAx val="-83511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aseline="0">
          <a:latin typeface="Arial" panose="020B0604020202020204" pitchFamily="34" charset="0"/>
        </a:defRPr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word!$C$1</c:f>
              <c:strCache>
                <c:ptCount val="1"/>
                <c:pt idx="0">
                  <c:v>Word</c:v>
                </c:pt>
              </c:strCache>
              <c:extLst xmlns:c15="http://schemas.microsoft.com/office/drawing/2012/chart" xmlns:c16r2="http://schemas.microsoft.com/office/drawing/2015/06/chart"/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1"/>
              <c:layout>
                <c:manualLayout>
                  <c:x val="-0.019444446570915"/>
                  <c:y val="0.057596749811035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D6C-43E6-AD96-136893F50BC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word!$A$2:$A$13</c:f>
              <c:strCache>
                <c:ptCount val="12"/>
                <c:pt idx="0">
                  <c:v>ICDAR2003 </c:v>
                </c:pt>
                <c:pt idx="1">
                  <c:v>ICDAR2013 Chal. 2</c:v>
                </c:pt>
                <c:pt idx="2">
                  <c:v>ICDAR2015 Chal. 4</c:v>
                </c:pt>
                <c:pt idx="3">
                  <c:v>NEOCR </c:v>
                </c:pt>
                <c:pt idx="4">
                  <c:v>KAIST </c:v>
                </c:pt>
                <c:pt idx="5">
                  <c:v>SVT</c:v>
                </c:pt>
                <c:pt idx="6">
                  <c:v>IIIT5K</c:v>
                </c:pt>
                <c:pt idx="7">
                  <c:v>COCO-Text</c:v>
                </c:pt>
                <c:pt idx="8">
                  <c:v>ICDAR2013 Chal. 3</c:v>
                </c:pt>
                <c:pt idx="9">
                  <c:v>ICDAR2015 Chal. 3</c:v>
                </c:pt>
                <c:pt idx="10">
                  <c:v>YVT</c:v>
                </c:pt>
                <c:pt idx="11">
                  <c:v>DOST</c:v>
                </c:pt>
              </c:strCache>
              <c:extLst xmlns:c15="http://schemas.microsoft.com/office/drawing/2012/chart" xmlns:c16r2="http://schemas.microsoft.com/office/drawing/2015/06/chart"/>
            </c:strRef>
          </c:cat>
          <c:val>
            <c:numRef>
              <c:f>word!$C$2:$C$13</c:f>
              <c:numCache>
                <c:formatCode>#,##0_ </c:formatCode>
                <c:ptCount val="12"/>
                <c:pt idx="0">
                  <c:v>2268.0</c:v>
                </c:pt>
                <c:pt idx="1">
                  <c:v>2524.0</c:v>
                </c:pt>
                <c:pt idx="2">
                  <c:v>17548.0</c:v>
                </c:pt>
                <c:pt idx="3">
                  <c:v>5238.0</c:v>
                </c:pt>
                <c:pt idx="4">
                  <c:v>3000.0</c:v>
                </c:pt>
                <c:pt idx="5">
                  <c:v>904.0</c:v>
                </c:pt>
                <c:pt idx="6">
                  <c:v>5000.0</c:v>
                </c:pt>
                <c:pt idx="7">
                  <c:v>173589.0</c:v>
                </c:pt>
                <c:pt idx="8">
                  <c:v>93598.0</c:v>
                </c:pt>
                <c:pt idx="9">
                  <c:v>125141.0</c:v>
                </c:pt>
                <c:pt idx="10">
                  <c:v>16620.0</c:v>
                </c:pt>
                <c:pt idx="11">
                  <c:v>797919.0</c:v>
                </c:pt>
              </c:numCache>
              <c:extLst xmlns:c15="http://schemas.microsoft.com/office/drawing/2012/chart"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6C-43E6-AD96-136893F50BC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-908754688"/>
        <c:axId val="-89187948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word!$B$1</c15:sqref>
                        </c15:formulaRef>
                      </c:ext>
                    </c:extLst>
                    <c:strCache>
                      <c:ptCount val="1"/>
                      <c:pt idx="0">
                        <c:v>Image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word!$A$2:$A$13</c15:sqref>
                        </c15:formulaRef>
                      </c:ext>
                    </c:extLst>
                    <c:strCache>
                      <c:ptCount val="12"/>
                      <c:pt idx="0">
                        <c:v>ICDAR2003 </c:v>
                      </c:pt>
                      <c:pt idx="1">
                        <c:v>ICDAR2013 Chal. 2</c:v>
                      </c:pt>
                      <c:pt idx="2">
                        <c:v>ICDAR2015 Chal. 4</c:v>
                      </c:pt>
                      <c:pt idx="3">
                        <c:v>NEOCR </c:v>
                      </c:pt>
                      <c:pt idx="4">
                        <c:v>KAIST </c:v>
                      </c:pt>
                      <c:pt idx="5">
                        <c:v>SVT</c:v>
                      </c:pt>
                      <c:pt idx="6">
                        <c:v>IIIT5K</c:v>
                      </c:pt>
                      <c:pt idx="7">
                        <c:v>COCO-Text</c:v>
                      </c:pt>
                      <c:pt idx="8">
                        <c:v>ICDAR2013 Chal. 3</c:v>
                      </c:pt>
                      <c:pt idx="9">
                        <c:v>ICDAR2015 Chal. 3</c:v>
                      </c:pt>
                      <c:pt idx="10">
                        <c:v>YVT</c:v>
                      </c:pt>
                      <c:pt idx="11">
                        <c:v>DOST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word!$B$2:$B$13</c15:sqref>
                        </c15:formulaRef>
                      </c:ext>
                    </c:extLst>
                    <c:numCache>
                      <c:formatCode>#,##0_ </c:formatCode>
                      <c:ptCount val="12"/>
                      <c:pt idx="0">
                        <c:v>509.0</c:v>
                      </c:pt>
                      <c:pt idx="1">
                        <c:v>462.0</c:v>
                      </c:pt>
                      <c:pt idx="2">
                        <c:v>1670.0</c:v>
                      </c:pt>
                      <c:pt idx="3">
                        <c:v>659.0</c:v>
                      </c:pt>
                      <c:pt idx="4">
                        <c:v>3000.0</c:v>
                      </c:pt>
                      <c:pt idx="5">
                        <c:v>349.0</c:v>
                      </c:pt>
                      <c:pt idx="6">
                        <c:v>5000.0</c:v>
                      </c:pt>
                      <c:pt idx="7">
                        <c:v>63686.0</c:v>
                      </c:pt>
                      <c:pt idx="8">
                        <c:v>15277.0</c:v>
                      </c:pt>
                      <c:pt idx="9">
                        <c:v>27824.0</c:v>
                      </c:pt>
                      <c:pt idx="10">
                        <c:v>11791.0</c:v>
                      </c:pt>
                      <c:pt idx="11">
                        <c:v>32147.0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1-9D6C-43E6-AD96-136893F50BC0}"/>
                  </c:ext>
                </c:extLst>
              </c15:ser>
            </c15:filteredBarSeries>
          </c:ext>
        </c:extLst>
      </c:barChart>
      <c:catAx>
        <c:axId val="-9087546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ja-JP"/>
          </a:p>
        </c:txPr>
        <c:crossAx val="-891879488"/>
        <c:crosses val="autoZero"/>
        <c:auto val="1"/>
        <c:lblAlgn val="ctr"/>
        <c:lblOffset val="100"/>
        <c:noMultiLvlLbl val="0"/>
      </c:catAx>
      <c:valAx>
        <c:axId val="-891879488"/>
        <c:scaling>
          <c:orientation val="minMax"/>
          <c:max val="800000.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ja-JP"/>
          </a:p>
        </c:txPr>
        <c:crossAx val="-908754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aseline="0">
          <a:latin typeface="Arial" panose="020B0604020202020204" pitchFamily="34" charset="0"/>
        </a:defRPr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2"/>
          <c:order val="2"/>
          <c:tx>
            <c:strRef>
              <c:f>word!$D$1</c:f>
              <c:strCache>
                <c:ptCount val="1"/>
                <c:pt idx="0">
                  <c:v>WS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word!$A$2:$A$13</c:f>
              <c:strCache>
                <c:ptCount val="4"/>
                <c:pt idx="0">
                  <c:v>ICDAR2013 Chal. 3</c:v>
                </c:pt>
                <c:pt idx="1">
                  <c:v>ICDAR2015 Chal. 3</c:v>
                </c:pt>
                <c:pt idx="2">
                  <c:v>YVT</c:v>
                </c:pt>
                <c:pt idx="3">
                  <c:v>DOST</c:v>
                </c:pt>
              </c:strCache>
            </c:strRef>
          </c:cat>
          <c:val>
            <c:numRef>
              <c:f>word!$D$2:$D$13</c:f>
              <c:numCache>
                <c:formatCode>#,##0_ </c:formatCode>
                <c:ptCount val="4"/>
                <c:pt idx="0">
                  <c:v>1962.0</c:v>
                </c:pt>
                <c:pt idx="1">
                  <c:v>3562.0</c:v>
                </c:pt>
                <c:pt idx="2">
                  <c:v>245.0</c:v>
                </c:pt>
                <c:pt idx="3">
                  <c:v>22398.0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84-42B4-ABE5-442E65A5064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-838513200"/>
        <c:axId val="-83850827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word!$B$1</c15:sqref>
                        </c15:formulaRef>
                      </c:ext>
                    </c:extLst>
                    <c:strCache>
                      <c:ptCount val="1"/>
                      <c:pt idx="0">
                        <c:v>Image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word!$A$2:$A$13</c15:sqref>
                        </c15:formulaRef>
                      </c:ext>
                    </c:extLst>
                    <c:strCache>
                      <c:ptCount val="4"/>
                      <c:pt idx="0">
                        <c:v>ICDAR2013 Chal. 3</c:v>
                      </c:pt>
                      <c:pt idx="1">
                        <c:v>ICDAR2015 Chal. 3</c:v>
                      </c:pt>
                      <c:pt idx="2">
                        <c:v>YVT</c:v>
                      </c:pt>
                      <c:pt idx="3">
                        <c:v>DOST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word!$B$2:$B$13</c15:sqref>
                        </c15:formulaRef>
                      </c:ext>
                    </c:extLst>
                    <c:numCache>
                      <c:formatCode>#,##0_ </c:formatCode>
                      <c:ptCount val="4"/>
                      <c:pt idx="0">
                        <c:v>15277.0</c:v>
                      </c:pt>
                      <c:pt idx="1">
                        <c:v>27824.0</c:v>
                      </c:pt>
                      <c:pt idx="2">
                        <c:v>11791.0</c:v>
                      </c:pt>
                      <c:pt idx="3">
                        <c:v>32147.0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1-7984-42B4-ABE5-442E65A50640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word!$C$1</c15:sqref>
                        </c15:formulaRef>
                      </c:ext>
                    </c:extLst>
                    <c:strCache>
                      <c:ptCount val="1"/>
                      <c:pt idx="0">
                        <c:v>Word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2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2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 xmlns:c16r2="http://schemas.microsoft.com/office/drawing/2015/06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word!$A$2:$A$13</c15:sqref>
                        </c15:formulaRef>
                      </c:ext>
                    </c:extLst>
                    <c:strCache>
                      <c:ptCount val="4"/>
                      <c:pt idx="0">
                        <c:v>ICDAR2013 Chal. 3</c:v>
                      </c:pt>
                      <c:pt idx="1">
                        <c:v>ICDAR2015 Chal. 3</c:v>
                      </c:pt>
                      <c:pt idx="2">
                        <c:v>YVT</c:v>
                      </c:pt>
                      <c:pt idx="3">
                        <c:v>DOST</c:v>
                      </c:pt>
                    </c:strCache>
                  </c:strRef>
                </c:cat>
                <c:val>
                  <c:num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word!$C$2:$C$13</c15:sqref>
                        </c15:formulaRef>
                      </c:ext>
                    </c:extLst>
                    <c:numCache>
                      <c:formatCode>#,##0_ </c:formatCode>
                      <c:ptCount val="4"/>
                      <c:pt idx="0">
                        <c:v>93598.0</c:v>
                      </c:pt>
                      <c:pt idx="1">
                        <c:v>125141.0</c:v>
                      </c:pt>
                      <c:pt idx="2">
                        <c:v>16620.0</c:v>
                      </c:pt>
                      <c:pt idx="3">
                        <c:v>797919.0</c:v>
                      </c:pt>
                    </c:numCache>
                  </c:numRef>
                </c:val>
                <c:extLst xmlns:c15="http://schemas.microsoft.com/office/drawing/2012/chart" xmlns:c16r2="http://schemas.microsoft.com/office/drawing/2015/06/chart">
                  <c:ext xmlns:c16="http://schemas.microsoft.com/office/drawing/2014/chart" uri="{C3380CC4-5D6E-409C-BE32-E72D297353CC}">
                    <c16:uniqueId val="{00000002-7984-42B4-ABE5-442E65A50640}"/>
                  </c:ext>
                </c:extLst>
              </c15:ser>
            </c15:filteredBarSeries>
          </c:ext>
        </c:extLst>
      </c:barChart>
      <c:catAx>
        <c:axId val="-838513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ja-JP"/>
          </a:p>
        </c:txPr>
        <c:crossAx val="-838508272"/>
        <c:crosses val="autoZero"/>
        <c:auto val="1"/>
        <c:lblAlgn val="ctr"/>
        <c:lblOffset val="100"/>
        <c:noMultiLvlLbl val="0"/>
      </c:catAx>
      <c:valAx>
        <c:axId val="-83850827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ja-JP"/>
          </a:p>
        </c:txPr>
        <c:crossAx val="-838513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aseline="0">
          <a:latin typeface="Arial" panose="020B0604020202020204" pitchFamily="34" charset="0"/>
        </a:defRPr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Sheet1!$E$2:$E$7</c:f>
              <c:strCache>
                <c:ptCount val="6"/>
                <c:pt idx="0">
                  <c:v>Alphabet</c:v>
                </c:pt>
                <c:pt idx="1">
                  <c:v>Kanji</c:v>
                </c:pt>
                <c:pt idx="2">
                  <c:v>Katakana</c:v>
                </c:pt>
                <c:pt idx="3">
                  <c:v>Hiragana</c:v>
                </c:pt>
                <c:pt idx="4">
                  <c:v>Digit</c:v>
                </c:pt>
                <c:pt idx="5">
                  <c:v>Symbol</c:v>
                </c:pt>
              </c:strCache>
            </c:strRef>
          </c:cat>
          <c:val>
            <c:numRef>
              <c:f>Sheet1!$F$2:$F$7</c:f>
              <c:numCache>
                <c:formatCode>#,##0_ </c:formatCode>
                <c:ptCount val="6"/>
                <c:pt idx="0">
                  <c:v>837489.0</c:v>
                </c:pt>
                <c:pt idx="1">
                  <c:v>723805.0</c:v>
                </c:pt>
                <c:pt idx="2">
                  <c:v>696697.0</c:v>
                </c:pt>
                <c:pt idx="3">
                  <c:v>355158.0</c:v>
                </c:pt>
                <c:pt idx="4">
                  <c:v>324742.0</c:v>
                </c:pt>
                <c:pt idx="5">
                  <c:v>22802.0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E8-4632-BC59-52153DB9880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-834301152"/>
        <c:axId val="-896835264"/>
      </c:barChart>
      <c:catAx>
        <c:axId val="-8343011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896835264"/>
        <c:crosses val="autoZero"/>
        <c:auto val="1"/>
        <c:lblAlgn val="ctr"/>
        <c:lblOffset val="100"/>
        <c:noMultiLvlLbl val="0"/>
      </c:catAx>
      <c:valAx>
        <c:axId val="-896835264"/>
        <c:scaling>
          <c:orientation val="minMax"/>
          <c:max val="900000.0"/>
          <c:min val="0.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834301152"/>
        <c:crosses val="autoZero"/>
        <c:crossBetween val="between"/>
        <c:majorUnit val="200000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aseline="0"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Sheet1!$E$2:$E$7</c:f>
              <c:strCache>
                <c:ptCount val="6"/>
                <c:pt idx="0">
                  <c:v>Alphabet</c:v>
                </c:pt>
                <c:pt idx="1">
                  <c:v>Kanji</c:v>
                </c:pt>
                <c:pt idx="2">
                  <c:v>Katakana</c:v>
                </c:pt>
                <c:pt idx="3">
                  <c:v>Hiragana</c:v>
                </c:pt>
                <c:pt idx="4">
                  <c:v>Digit</c:v>
                </c:pt>
                <c:pt idx="5">
                  <c:v>Symbol</c:v>
                </c:pt>
              </c:strCache>
            </c:strRef>
          </c:cat>
          <c:val>
            <c:numRef>
              <c:f>Sheet1!$F$2:$F$7</c:f>
              <c:numCache>
                <c:formatCode>#,##0_ </c:formatCode>
                <c:ptCount val="6"/>
                <c:pt idx="0">
                  <c:v>837489.0</c:v>
                </c:pt>
                <c:pt idx="1">
                  <c:v>723805.0</c:v>
                </c:pt>
                <c:pt idx="2">
                  <c:v>696697.0</c:v>
                </c:pt>
                <c:pt idx="3">
                  <c:v>355158.0</c:v>
                </c:pt>
                <c:pt idx="4">
                  <c:v>324742.0</c:v>
                </c:pt>
                <c:pt idx="5">
                  <c:v>22802.0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E8-4632-BC59-52153DB9880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-838452720"/>
        <c:axId val="-838544224"/>
      </c:barChart>
      <c:catAx>
        <c:axId val="-8384527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838544224"/>
        <c:crosses val="autoZero"/>
        <c:auto val="1"/>
        <c:lblAlgn val="ctr"/>
        <c:lblOffset val="100"/>
        <c:noMultiLvlLbl val="0"/>
      </c:catAx>
      <c:valAx>
        <c:axId val="-838544224"/>
        <c:scaling>
          <c:orientation val="minMax"/>
          <c:max val="900000.0"/>
          <c:min val="0.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838452720"/>
        <c:crosses val="autoZero"/>
        <c:crossBetween val="between"/>
        <c:majorUnit val="200000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aseline="0"/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文字検出・認識!$B$2</c:f>
              <c:strCache>
                <c:ptCount val="1"/>
                <c:pt idx="0">
                  <c:v>OpenCV API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文字検出・認識!$A$4:$A$12</c:f>
              <c:strCache>
                <c:ptCount val="9"/>
                <c:pt idx="0">
                  <c:v>ICDAR2003</c:v>
                </c:pt>
                <c:pt idx="1">
                  <c:v>ICDAR2013 Chal. 2</c:v>
                </c:pt>
                <c:pt idx="2">
                  <c:v>ICDAR2015 Chal. 4</c:v>
                </c:pt>
                <c:pt idx="3">
                  <c:v>SVT</c:v>
                </c:pt>
                <c:pt idx="4">
                  <c:v>COCO-Text</c:v>
                </c:pt>
                <c:pt idx="5">
                  <c:v>ICDAR2015 Chal. 3</c:v>
                </c:pt>
                <c:pt idx="6">
                  <c:v>YVT</c:v>
                </c:pt>
                <c:pt idx="7">
                  <c:v>DOST</c:v>
                </c:pt>
                <c:pt idx="8">
                  <c:v>DOST Latin</c:v>
                </c:pt>
              </c:strCache>
            </c:strRef>
          </c:cat>
          <c:val>
            <c:numRef>
              <c:f>文字検出・認識!$D$4:$D$12</c:f>
              <c:numCache>
                <c:formatCode>General</c:formatCode>
                <c:ptCount val="9"/>
                <c:pt idx="0">
                  <c:v>18.7</c:v>
                </c:pt>
                <c:pt idx="1">
                  <c:v>6.1</c:v>
                </c:pt>
                <c:pt idx="2">
                  <c:v>13.0</c:v>
                </c:pt>
                <c:pt idx="3">
                  <c:v>19.0</c:v>
                </c:pt>
                <c:pt idx="4">
                  <c:v>11.9</c:v>
                </c:pt>
                <c:pt idx="5">
                  <c:v>8.5</c:v>
                </c:pt>
                <c:pt idx="6">
                  <c:v>28.5</c:v>
                </c:pt>
                <c:pt idx="7">
                  <c:v>2.4</c:v>
                </c:pt>
                <c:pt idx="8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AD-4CFA-ADDD-37A0ACD854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-838171568"/>
        <c:axId val="-83579254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文字検出・認識!$E$2</c15:sqref>
                        </c15:formulaRef>
                      </c:ext>
                    </c:extLst>
                    <c:strCache>
                      <c:ptCount val="1"/>
                      <c:pt idx="0">
                        <c:v>Matsuda et al.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2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2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文字検出・認識!$A$4:$A$12</c15:sqref>
                        </c15:formulaRef>
                      </c:ext>
                    </c:extLst>
                    <c:strCache>
                      <c:ptCount val="9"/>
                      <c:pt idx="0">
                        <c:v>ICDAR2003</c:v>
                      </c:pt>
                      <c:pt idx="1">
                        <c:v>ICDAR2013 Chal. 2</c:v>
                      </c:pt>
                      <c:pt idx="2">
                        <c:v>ICDAR2015 Chal. 4</c:v>
                      </c:pt>
                      <c:pt idx="3">
                        <c:v>SVT</c:v>
                      </c:pt>
                      <c:pt idx="4">
                        <c:v>COCO-Text</c:v>
                      </c:pt>
                      <c:pt idx="5">
                        <c:v>ICDAR2015 Chal. 3</c:v>
                      </c:pt>
                      <c:pt idx="6">
                        <c:v>YVT</c:v>
                      </c:pt>
                      <c:pt idx="7">
                        <c:v>DOST</c:v>
                      </c:pt>
                      <c:pt idx="8">
                        <c:v>DOST Latin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文字検出・認識!$G$4:$G$12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47.5</c:v>
                      </c:pt>
                      <c:pt idx="1">
                        <c:v>4.8</c:v>
                      </c:pt>
                      <c:pt idx="2">
                        <c:v>6.3</c:v>
                      </c:pt>
                      <c:pt idx="3">
                        <c:v>29.1</c:v>
                      </c:pt>
                      <c:pt idx="4">
                        <c:v>1.5</c:v>
                      </c:pt>
                      <c:pt idx="5">
                        <c:v>3.9</c:v>
                      </c:pt>
                      <c:pt idx="6">
                        <c:v>1.9</c:v>
                      </c:pt>
                      <c:pt idx="7">
                        <c:v>2.8</c:v>
                      </c:pt>
                      <c:pt idx="8">
                        <c:v>2.1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1-01AD-4CFA-ADDD-37A0ACD8540C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文字検出・認識!$H$2</c15:sqref>
                        </c15:formulaRef>
                      </c:ext>
                    </c:extLst>
                    <c:strCache>
                      <c:ptCount val="1"/>
                      <c:pt idx="0">
                        <c:v>Google Vision API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3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3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 xmlns:c16r2="http://schemas.microsoft.com/office/drawing/2015/06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文字検出・認識!$A$4:$A$12</c15:sqref>
                        </c15:formulaRef>
                      </c:ext>
                    </c:extLst>
                    <c:strCache>
                      <c:ptCount val="9"/>
                      <c:pt idx="0">
                        <c:v>ICDAR2003</c:v>
                      </c:pt>
                      <c:pt idx="1">
                        <c:v>ICDAR2013 Chal. 2</c:v>
                      </c:pt>
                      <c:pt idx="2">
                        <c:v>ICDAR2015 Chal. 4</c:v>
                      </c:pt>
                      <c:pt idx="3">
                        <c:v>SVT</c:v>
                      </c:pt>
                      <c:pt idx="4">
                        <c:v>COCO-Text</c:v>
                      </c:pt>
                      <c:pt idx="5">
                        <c:v>ICDAR2015 Chal. 3</c:v>
                      </c:pt>
                      <c:pt idx="6">
                        <c:v>YVT</c:v>
                      </c:pt>
                      <c:pt idx="7">
                        <c:v>DOST</c:v>
                      </c:pt>
                      <c:pt idx="8">
                        <c:v>DOST Latin</c:v>
                      </c:pt>
                    </c:strCache>
                  </c:strRef>
                </c:cat>
                <c:val>
                  <c:num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文字検出・認識!$J$4:$J$12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81.8</c:v>
                      </c:pt>
                      <c:pt idx="1">
                        <c:v>71.3</c:v>
                      </c:pt>
                      <c:pt idx="2">
                        <c:v>48.5</c:v>
                      </c:pt>
                      <c:pt idx="3">
                        <c:v>24.2</c:v>
                      </c:pt>
                      <c:pt idx="4">
                        <c:v>17.1</c:v>
                      </c:pt>
                      <c:pt idx="5">
                        <c:v>44.1</c:v>
                      </c:pt>
                      <c:pt idx="6">
                        <c:v>37.7</c:v>
                      </c:pt>
                      <c:pt idx="7">
                        <c:v>2.7</c:v>
                      </c:pt>
                      <c:pt idx="8">
                        <c:v>11.2</c:v>
                      </c:pt>
                    </c:numCache>
                  </c:numRef>
                </c:val>
                <c:extLst xmlns:c15="http://schemas.microsoft.com/office/drawing/2012/chart" xmlns:c16r2="http://schemas.microsoft.com/office/drawing/2015/06/chart">
                  <c:ext xmlns:c16="http://schemas.microsoft.com/office/drawing/2014/chart" uri="{C3380CC4-5D6E-409C-BE32-E72D297353CC}">
                    <c16:uniqueId val="{00000002-01AD-4CFA-ADDD-37A0ACD8540C}"/>
                  </c:ext>
                </c:extLst>
              </c15:ser>
            </c15:filteredBarSeries>
          </c:ext>
        </c:extLst>
      </c:barChart>
      <c:catAx>
        <c:axId val="-8381715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ja-JP"/>
          </a:p>
        </c:txPr>
        <c:crossAx val="-835792544"/>
        <c:crosses val="autoZero"/>
        <c:auto val="1"/>
        <c:lblAlgn val="ctr"/>
        <c:lblOffset val="100"/>
        <c:noMultiLvlLbl val="0"/>
      </c:catAx>
      <c:valAx>
        <c:axId val="-835792544"/>
        <c:scaling>
          <c:orientation val="minMax"/>
          <c:max val="33.0"/>
          <c:min val="0.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en-US" dirty="0" smtClean="0"/>
                  <a:t>F-measure [%]</a:t>
                </a:r>
                <a:endParaRPr lang="ja-JP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ja-JP"/>
          </a:p>
        </c:txPr>
        <c:crossAx val="-838171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aseline="0">
          <a:latin typeface="Arial" panose="020B0604020202020204" pitchFamily="34" charset="0"/>
        </a:defRPr>
      </a:pPr>
      <a:endParaRPr lang="ja-JP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文字検出・認識!$E$2</c:f>
              <c:strCache>
                <c:ptCount val="1"/>
                <c:pt idx="0">
                  <c:v>Matsuda et al.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0"/>
                  <c:y val="0.0023998488284202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CC8-44D9-B2DC-C8BC316A642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文字検出・認識!$A$4:$A$12</c:f>
              <c:strCache>
                <c:ptCount val="9"/>
                <c:pt idx="0">
                  <c:v>ICDAR2003</c:v>
                </c:pt>
                <c:pt idx="1">
                  <c:v>ICDAR2013 Chal. 2</c:v>
                </c:pt>
                <c:pt idx="2">
                  <c:v>ICDAR2015 Chal. 4</c:v>
                </c:pt>
                <c:pt idx="3">
                  <c:v>SVT</c:v>
                </c:pt>
                <c:pt idx="4">
                  <c:v>COCO-Text</c:v>
                </c:pt>
                <c:pt idx="5">
                  <c:v>ICDAR2015 Chal. 3</c:v>
                </c:pt>
                <c:pt idx="6">
                  <c:v>YVT</c:v>
                </c:pt>
                <c:pt idx="7">
                  <c:v>DOST</c:v>
                </c:pt>
                <c:pt idx="8">
                  <c:v>DOST Latin</c:v>
                </c:pt>
              </c:strCache>
            </c:strRef>
          </c:cat>
          <c:val>
            <c:numRef>
              <c:f>文字検出・認識!$G$4:$G$12</c:f>
              <c:numCache>
                <c:formatCode>General</c:formatCode>
                <c:ptCount val="9"/>
                <c:pt idx="0">
                  <c:v>47.5</c:v>
                </c:pt>
                <c:pt idx="1">
                  <c:v>4.8</c:v>
                </c:pt>
                <c:pt idx="2">
                  <c:v>6.3</c:v>
                </c:pt>
                <c:pt idx="3">
                  <c:v>29.1</c:v>
                </c:pt>
                <c:pt idx="4">
                  <c:v>1.5</c:v>
                </c:pt>
                <c:pt idx="5">
                  <c:v>3.9</c:v>
                </c:pt>
                <c:pt idx="6">
                  <c:v>1.9</c:v>
                </c:pt>
                <c:pt idx="7">
                  <c:v>2.8</c:v>
                </c:pt>
                <c:pt idx="8">
                  <c:v>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C8-44D9-B2DC-C8BC316A64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-838631024"/>
        <c:axId val="-83805267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文字検出・認識!$B$2</c15:sqref>
                        </c15:formulaRef>
                      </c:ext>
                    </c:extLst>
                    <c:strCache>
                      <c:ptCount val="1"/>
                      <c:pt idx="0">
                        <c:v>OpenCV API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文字検出・認識!$A$4:$A$12</c15:sqref>
                        </c15:formulaRef>
                      </c:ext>
                    </c:extLst>
                    <c:strCache>
                      <c:ptCount val="9"/>
                      <c:pt idx="0">
                        <c:v>ICDAR2003</c:v>
                      </c:pt>
                      <c:pt idx="1">
                        <c:v>ICDAR2013 Chal. 2</c:v>
                      </c:pt>
                      <c:pt idx="2">
                        <c:v>ICDAR2015 Chal. 4</c:v>
                      </c:pt>
                      <c:pt idx="3">
                        <c:v>SVT</c:v>
                      </c:pt>
                      <c:pt idx="4">
                        <c:v>COCO-Text</c:v>
                      </c:pt>
                      <c:pt idx="5">
                        <c:v>ICDAR2015 Chal. 3</c:v>
                      </c:pt>
                      <c:pt idx="6">
                        <c:v>YVT</c:v>
                      </c:pt>
                      <c:pt idx="7">
                        <c:v>DOST</c:v>
                      </c:pt>
                      <c:pt idx="8">
                        <c:v>DOST Latin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文字検出・認識!$D$4:$D$12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18.7</c:v>
                      </c:pt>
                      <c:pt idx="1">
                        <c:v>6.1</c:v>
                      </c:pt>
                      <c:pt idx="2">
                        <c:v>13.0</c:v>
                      </c:pt>
                      <c:pt idx="3">
                        <c:v>19.0</c:v>
                      </c:pt>
                      <c:pt idx="4">
                        <c:v>11.9</c:v>
                      </c:pt>
                      <c:pt idx="5">
                        <c:v>8.5</c:v>
                      </c:pt>
                      <c:pt idx="6">
                        <c:v>28.5</c:v>
                      </c:pt>
                      <c:pt idx="7">
                        <c:v>2.4</c:v>
                      </c:pt>
                      <c:pt idx="8">
                        <c:v>1.2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1-FCC8-44D9-B2DC-C8BC316A6427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文字検出・認識!$H$2</c15:sqref>
                        </c15:formulaRef>
                      </c:ext>
                    </c:extLst>
                    <c:strCache>
                      <c:ptCount val="1"/>
                      <c:pt idx="0">
                        <c:v>Google Vision API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3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3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 xmlns:c16r2="http://schemas.microsoft.com/office/drawing/2015/06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文字検出・認識!$A$4:$A$12</c15:sqref>
                        </c15:formulaRef>
                      </c:ext>
                    </c:extLst>
                    <c:strCache>
                      <c:ptCount val="9"/>
                      <c:pt idx="0">
                        <c:v>ICDAR2003</c:v>
                      </c:pt>
                      <c:pt idx="1">
                        <c:v>ICDAR2013 Chal. 2</c:v>
                      </c:pt>
                      <c:pt idx="2">
                        <c:v>ICDAR2015 Chal. 4</c:v>
                      </c:pt>
                      <c:pt idx="3">
                        <c:v>SVT</c:v>
                      </c:pt>
                      <c:pt idx="4">
                        <c:v>COCO-Text</c:v>
                      </c:pt>
                      <c:pt idx="5">
                        <c:v>ICDAR2015 Chal. 3</c:v>
                      </c:pt>
                      <c:pt idx="6">
                        <c:v>YVT</c:v>
                      </c:pt>
                      <c:pt idx="7">
                        <c:v>DOST</c:v>
                      </c:pt>
                      <c:pt idx="8">
                        <c:v>DOST Latin</c:v>
                      </c:pt>
                    </c:strCache>
                  </c:strRef>
                </c:cat>
                <c:val>
                  <c:num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文字検出・認識!$J$4:$J$12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81.8</c:v>
                      </c:pt>
                      <c:pt idx="1">
                        <c:v>71.3</c:v>
                      </c:pt>
                      <c:pt idx="2">
                        <c:v>48.5</c:v>
                      </c:pt>
                      <c:pt idx="3">
                        <c:v>24.2</c:v>
                      </c:pt>
                      <c:pt idx="4">
                        <c:v>17.1</c:v>
                      </c:pt>
                      <c:pt idx="5">
                        <c:v>44.1</c:v>
                      </c:pt>
                      <c:pt idx="6">
                        <c:v>37.7</c:v>
                      </c:pt>
                      <c:pt idx="7">
                        <c:v>2.7</c:v>
                      </c:pt>
                      <c:pt idx="8">
                        <c:v>11.2</c:v>
                      </c:pt>
                    </c:numCache>
                  </c:numRef>
                </c:val>
                <c:extLst xmlns:c15="http://schemas.microsoft.com/office/drawing/2012/chart" xmlns:c16r2="http://schemas.microsoft.com/office/drawing/2015/06/chart">
                  <c:ext xmlns:c16="http://schemas.microsoft.com/office/drawing/2014/chart" uri="{C3380CC4-5D6E-409C-BE32-E72D297353CC}">
                    <c16:uniqueId val="{00000002-FCC8-44D9-B2DC-C8BC316A6427}"/>
                  </c:ext>
                </c:extLst>
              </c15:ser>
            </c15:filteredBarSeries>
          </c:ext>
        </c:extLst>
      </c:barChart>
      <c:catAx>
        <c:axId val="-838631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ja-JP"/>
          </a:p>
        </c:txPr>
        <c:crossAx val="-838052672"/>
        <c:crosses val="autoZero"/>
        <c:auto val="1"/>
        <c:lblAlgn val="ctr"/>
        <c:lblOffset val="100"/>
        <c:noMultiLvlLbl val="0"/>
      </c:catAx>
      <c:valAx>
        <c:axId val="-838052672"/>
        <c:scaling>
          <c:orientation val="minMax"/>
          <c:max val="55.0"/>
          <c:min val="0.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en-US" dirty="0" smtClean="0"/>
                  <a:t>F-measure [%]</a:t>
                </a:r>
                <a:endParaRPr lang="ja-JP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ja-JP"/>
          </a:p>
        </c:txPr>
        <c:crossAx val="-83863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aseline="0">
          <a:latin typeface="Arial" panose="020B0604020202020204" pitchFamily="34" charset="0"/>
        </a:defRPr>
      </a:pPr>
      <a:endParaRPr lang="ja-JP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2"/>
          <c:order val="2"/>
          <c:tx>
            <c:strRef>
              <c:f>文字検出・認識!$H$2</c:f>
              <c:strCache>
                <c:ptCount val="1"/>
                <c:pt idx="0">
                  <c:v>Google Vision API</c:v>
                </c:pt>
              </c:strCache>
              <c:extLst xmlns:c15="http://schemas.microsoft.com/office/drawing/2012/chart" xmlns:c16r2="http://schemas.microsoft.com/office/drawing/2015/06/chart"/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文字検出・認識!$A$4:$A$12</c:f>
              <c:strCache>
                <c:ptCount val="9"/>
                <c:pt idx="0">
                  <c:v>ICDAR2003</c:v>
                </c:pt>
                <c:pt idx="1">
                  <c:v>ICDAR2013 Chal. 2</c:v>
                </c:pt>
                <c:pt idx="2">
                  <c:v>ICDAR2015 Chal. 4</c:v>
                </c:pt>
                <c:pt idx="3">
                  <c:v>SVT</c:v>
                </c:pt>
                <c:pt idx="4">
                  <c:v>COCO-Text</c:v>
                </c:pt>
                <c:pt idx="5">
                  <c:v>ICDAR2015 Chal. 3</c:v>
                </c:pt>
                <c:pt idx="6">
                  <c:v>YVT</c:v>
                </c:pt>
                <c:pt idx="7">
                  <c:v>DOST</c:v>
                </c:pt>
                <c:pt idx="8">
                  <c:v>DOST Latin</c:v>
                </c:pt>
              </c:strCache>
              <c:extLst xmlns:c15="http://schemas.microsoft.com/office/drawing/2012/chart" xmlns:c16r2="http://schemas.microsoft.com/office/drawing/2015/06/chart"/>
            </c:strRef>
          </c:cat>
          <c:val>
            <c:numRef>
              <c:f>文字検出・認識!$J$4:$J$12</c:f>
              <c:numCache>
                <c:formatCode>General</c:formatCode>
                <c:ptCount val="9"/>
                <c:pt idx="0">
                  <c:v>81.8</c:v>
                </c:pt>
                <c:pt idx="1">
                  <c:v>71.3</c:v>
                </c:pt>
                <c:pt idx="2">
                  <c:v>48.5</c:v>
                </c:pt>
                <c:pt idx="3">
                  <c:v>24.2</c:v>
                </c:pt>
                <c:pt idx="4">
                  <c:v>17.1</c:v>
                </c:pt>
                <c:pt idx="5">
                  <c:v>44.1</c:v>
                </c:pt>
                <c:pt idx="6">
                  <c:v>37.7</c:v>
                </c:pt>
                <c:pt idx="7">
                  <c:v>2.7</c:v>
                </c:pt>
                <c:pt idx="8">
                  <c:v>11.2</c:v>
                </c:pt>
              </c:numCache>
              <c:extLst xmlns:c15="http://schemas.microsoft.com/office/drawing/2012/chart"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59-47DD-A2FB-C2759258E39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-865934320"/>
        <c:axId val="-90496713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文字検出・認識!$B$2</c15:sqref>
                        </c15:formulaRef>
                      </c:ext>
                    </c:extLst>
                    <c:strCache>
                      <c:ptCount val="1"/>
                      <c:pt idx="0">
                        <c:v>OpenCV API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文字検出・認識!$A$4:$A$12</c15:sqref>
                        </c15:formulaRef>
                      </c:ext>
                    </c:extLst>
                    <c:strCache>
                      <c:ptCount val="9"/>
                      <c:pt idx="0">
                        <c:v>ICDAR2003</c:v>
                      </c:pt>
                      <c:pt idx="1">
                        <c:v>ICDAR2013 Chal. 2</c:v>
                      </c:pt>
                      <c:pt idx="2">
                        <c:v>ICDAR2015 Chal. 4</c:v>
                      </c:pt>
                      <c:pt idx="3">
                        <c:v>SVT</c:v>
                      </c:pt>
                      <c:pt idx="4">
                        <c:v>COCO-Text</c:v>
                      </c:pt>
                      <c:pt idx="5">
                        <c:v>ICDAR2015 Chal. 3</c:v>
                      </c:pt>
                      <c:pt idx="6">
                        <c:v>YVT</c:v>
                      </c:pt>
                      <c:pt idx="7">
                        <c:v>DOST</c:v>
                      </c:pt>
                      <c:pt idx="8">
                        <c:v>DOST Latin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文字検出・認識!$D$4:$D$12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18.7</c:v>
                      </c:pt>
                      <c:pt idx="1">
                        <c:v>6.1</c:v>
                      </c:pt>
                      <c:pt idx="2">
                        <c:v>13.0</c:v>
                      </c:pt>
                      <c:pt idx="3">
                        <c:v>19.0</c:v>
                      </c:pt>
                      <c:pt idx="4">
                        <c:v>11.9</c:v>
                      </c:pt>
                      <c:pt idx="5">
                        <c:v>8.5</c:v>
                      </c:pt>
                      <c:pt idx="6">
                        <c:v>28.5</c:v>
                      </c:pt>
                      <c:pt idx="7">
                        <c:v>2.4</c:v>
                      </c:pt>
                      <c:pt idx="8">
                        <c:v>1.2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1-F259-47DD-A2FB-C2759258E395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文字検出・認識!$E$2</c15:sqref>
                        </c15:formulaRef>
                      </c:ext>
                    </c:extLst>
                    <c:strCache>
                      <c:ptCount val="1"/>
                      <c:pt idx="0">
                        <c:v>Matsuda et al.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2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2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 xmlns:c16r2="http://schemas.microsoft.com/office/drawing/2015/06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文字検出・認識!$A$4:$A$12</c15:sqref>
                        </c15:formulaRef>
                      </c:ext>
                    </c:extLst>
                    <c:strCache>
                      <c:ptCount val="9"/>
                      <c:pt idx="0">
                        <c:v>ICDAR2003</c:v>
                      </c:pt>
                      <c:pt idx="1">
                        <c:v>ICDAR2013 Chal. 2</c:v>
                      </c:pt>
                      <c:pt idx="2">
                        <c:v>ICDAR2015 Chal. 4</c:v>
                      </c:pt>
                      <c:pt idx="3">
                        <c:v>SVT</c:v>
                      </c:pt>
                      <c:pt idx="4">
                        <c:v>COCO-Text</c:v>
                      </c:pt>
                      <c:pt idx="5">
                        <c:v>ICDAR2015 Chal. 3</c:v>
                      </c:pt>
                      <c:pt idx="6">
                        <c:v>YVT</c:v>
                      </c:pt>
                      <c:pt idx="7">
                        <c:v>DOST</c:v>
                      </c:pt>
                      <c:pt idx="8">
                        <c:v>DOST Latin</c:v>
                      </c:pt>
                    </c:strCache>
                  </c:strRef>
                </c:cat>
                <c:val>
                  <c:num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文字検出・認識!$G$4:$G$12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47.5</c:v>
                      </c:pt>
                      <c:pt idx="1">
                        <c:v>4.8</c:v>
                      </c:pt>
                      <c:pt idx="2">
                        <c:v>6.3</c:v>
                      </c:pt>
                      <c:pt idx="3">
                        <c:v>29.1</c:v>
                      </c:pt>
                      <c:pt idx="4">
                        <c:v>1.5</c:v>
                      </c:pt>
                      <c:pt idx="5">
                        <c:v>3.9</c:v>
                      </c:pt>
                      <c:pt idx="6">
                        <c:v>1.9</c:v>
                      </c:pt>
                      <c:pt idx="7">
                        <c:v>2.8</c:v>
                      </c:pt>
                      <c:pt idx="8">
                        <c:v>2.1</c:v>
                      </c:pt>
                    </c:numCache>
                  </c:numRef>
                </c:val>
                <c:extLst xmlns:c15="http://schemas.microsoft.com/office/drawing/2012/chart" xmlns:c16r2="http://schemas.microsoft.com/office/drawing/2015/06/chart">
                  <c:ext xmlns:c16="http://schemas.microsoft.com/office/drawing/2014/chart" uri="{C3380CC4-5D6E-409C-BE32-E72D297353CC}">
                    <c16:uniqueId val="{00000002-F259-47DD-A2FB-C2759258E395}"/>
                  </c:ext>
                </c:extLst>
              </c15:ser>
            </c15:filteredBarSeries>
          </c:ext>
        </c:extLst>
      </c:barChart>
      <c:catAx>
        <c:axId val="-8659343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ja-JP"/>
          </a:p>
        </c:txPr>
        <c:crossAx val="-904967136"/>
        <c:crosses val="autoZero"/>
        <c:auto val="1"/>
        <c:lblAlgn val="ctr"/>
        <c:lblOffset val="100"/>
        <c:noMultiLvlLbl val="0"/>
      </c:catAx>
      <c:valAx>
        <c:axId val="-90496713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en-US" dirty="0" smtClean="0"/>
                  <a:t>F-measure [%]</a:t>
                </a:r>
                <a:endParaRPr lang="ja-JP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ja-JP"/>
          </a:p>
        </c:txPr>
        <c:crossAx val="-865934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aseline="0">
          <a:latin typeface="Arial" panose="020B0604020202020204" pitchFamily="34" charset="0"/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45C32-6C4D-4C50-8950-812E1FAE0C21}" type="datetimeFigureOut">
              <a:rPr kumimoji="1" lang="ja-JP" altLang="en-US" smtClean="0"/>
              <a:t>2016/10/10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44190-BB9A-4CEC-AA23-ED7D5B3A62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3304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9956D-AAC9-455F-946E-E87999588A2C}" type="datetimeFigureOut">
              <a:rPr kumimoji="1" lang="ja-JP" altLang="en-US" smtClean="0"/>
              <a:t>2016/10/10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754D1-695D-4B74-914A-E10F2F1F7F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621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754D1-695D-4B74-914A-E10F2F1F7F6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6050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17AB-C7E7-485C-8258-D84E0C32DB6E}" type="datetimeFigureOut">
              <a:rPr kumimoji="1" lang="ja-JP" altLang="en-US" smtClean="0"/>
              <a:t>2016/10/10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5CE0-4F72-4012-9C8F-4927B3A3A78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241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17AB-C7E7-485C-8258-D84E0C32DB6E}" type="datetimeFigureOut">
              <a:rPr kumimoji="1" lang="ja-JP" altLang="en-US" smtClean="0"/>
              <a:t>2016/10/10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5CE0-4F72-4012-9C8F-4927B3A3A7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0460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17AB-C7E7-485C-8258-D84E0C32DB6E}" type="datetimeFigureOut">
              <a:rPr kumimoji="1" lang="ja-JP" altLang="en-US" smtClean="0"/>
              <a:t>2016/10/10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5CE0-4F72-4012-9C8F-4927B3A3A7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4772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17AB-C7E7-485C-8258-D84E0C32DB6E}" type="datetimeFigureOut">
              <a:rPr kumimoji="1" lang="ja-JP" altLang="en-US" smtClean="0"/>
              <a:t>2016/10/10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5CE0-4F72-4012-9C8F-4927B3A3A78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6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13884"/>
            <a:ext cx="7543800" cy="1450757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693334"/>
            <a:ext cx="7543801" cy="402336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3200">
                <a:latin typeface="+mj-ea"/>
                <a:ea typeface="+mj-ea"/>
              </a:defRPr>
            </a:lvl1pPr>
            <a:lvl2pPr marL="486918" indent="-285750">
              <a:buFont typeface="Arial" panose="020B0604020202020204" pitchFamily="34" charset="0"/>
              <a:buChar char="•"/>
              <a:defRPr sz="2800"/>
            </a:lvl2pPr>
            <a:lvl3pPr marL="612000" indent="-285750">
              <a:buFont typeface="Arial" panose="020B0604020202020204" pitchFamily="34" charset="0"/>
              <a:buChar char="•"/>
              <a:defRPr sz="2800"/>
            </a:lvl3pPr>
            <a:lvl4pPr marL="900000" indent="-285750">
              <a:buFont typeface="Arial" panose="020B0604020202020204" pitchFamily="34" charset="0"/>
              <a:buChar char="•"/>
              <a:defRPr sz="2800"/>
            </a:lvl4pPr>
            <a:lvl5pPr marL="1080000" indent="-285750">
              <a:buFont typeface="Arial" panose="020B0604020202020204" pitchFamily="34" charset="0"/>
              <a:buChar char="•"/>
              <a:defRPr sz="2400"/>
            </a:lvl5pPr>
            <a:lvl6pPr marL="1260000">
              <a:defRPr sz="2400"/>
            </a:lvl6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5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17AB-C7E7-485C-8258-D84E0C32DB6E}" type="datetimeFigureOut">
              <a:rPr kumimoji="1" lang="ja-JP" altLang="en-US" smtClean="0"/>
              <a:t>2016/10/10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5CE0-4F72-4012-9C8F-4927B3A3A7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9546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113884"/>
            <a:ext cx="7543800" cy="1450757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662855"/>
            <a:ext cx="3703320" cy="4138504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800">
                <a:latin typeface="+mj-ea"/>
                <a:ea typeface="+mj-ea"/>
              </a:defRPr>
            </a:lvl1pPr>
            <a:lvl2pPr marL="486918" indent="-285750">
              <a:buFont typeface="Arial" panose="020B0604020202020204" pitchFamily="34" charset="0"/>
              <a:buChar char="•"/>
              <a:defRPr sz="2400"/>
            </a:lvl2pPr>
            <a:lvl3pPr marL="669798" indent="-285750">
              <a:buFont typeface="Arial" panose="020B0604020202020204" pitchFamily="34" charset="0"/>
              <a:buChar char="•"/>
              <a:defRPr sz="2400"/>
            </a:lvl3pPr>
            <a:lvl4pPr marL="852678" indent="-285750">
              <a:buFont typeface="Arial" panose="020B0604020202020204" pitchFamily="34" charset="0"/>
              <a:buChar char="•"/>
              <a:defRPr sz="2400"/>
            </a:lvl4pPr>
            <a:lvl5pPr marL="1035558" indent="-285750"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662854"/>
            <a:ext cx="3703320" cy="413850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+mj-ea"/>
                <a:ea typeface="+mj-ea"/>
              </a:defRPr>
            </a:lvl1pPr>
            <a:lvl2pPr marL="201168" indent="0">
              <a:buNone/>
              <a:defRPr sz="2400"/>
            </a:lvl2pPr>
            <a:lvl3pPr marL="384048" indent="0">
              <a:buNone/>
              <a:defRPr sz="2000"/>
            </a:lvl3pPr>
            <a:lvl4pPr marL="566928" indent="0">
              <a:buNone/>
              <a:defRPr sz="2000"/>
            </a:lvl4pPr>
            <a:lvl5pPr marL="749808" indent="0">
              <a:buNone/>
              <a:defRPr sz="2000"/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17AB-C7E7-485C-8258-D84E0C32DB6E}" type="datetimeFigureOut">
              <a:rPr kumimoji="1" lang="ja-JP" altLang="en-US" smtClean="0"/>
              <a:t>2016/10/10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5CE0-4F72-4012-9C8F-4927B3A3A7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1430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113884"/>
            <a:ext cx="7543800" cy="1450757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693652"/>
            <a:ext cx="3703320" cy="736282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28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429934"/>
            <a:ext cx="3703320" cy="3473025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800"/>
            </a:lvl1pPr>
            <a:lvl2pPr marL="544068" indent="-342900">
              <a:buFont typeface="Arial" panose="020B0604020202020204" pitchFamily="34" charset="0"/>
              <a:buChar char="•"/>
              <a:defRPr sz="2400"/>
            </a:lvl2pPr>
            <a:lvl3pPr marL="726948" indent="-342900">
              <a:buFont typeface="Arial" panose="020B0604020202020204" pitchFamily="34" charset="0"/>
              <a:buChar char="•"/>
              <a:defRPr sz="2400"/>
            </a:lvl3pPr>
            <a:lvl4pPr marL="909828" indent="-342900">
              <a:buFont typeface="Arial" panose="020B0604020202020204" pitchFamily="34" charset="0"/>
              <a:buChar char="•"/>
              <a:defRPr sz="2400"/>
            </a:lvl4pPr>
            <a:lvl5pPr marL="1092708" indent="-342900"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693652"/>
            <a:ext cx="3703320" cy="736282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28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429933"/>
            <a:ext cx="3703320" cy="3473025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800"/>
            </a:lvl1pPr>
            <a:lvl2pPr marL="544068" indent="-342900">
              <a:buFont typeface="Arial" panose="020B0604020202020204" pitchFamily="34" charset="0"/>
              <a:buChar char="•"/>
              <a:defRPr sz="2400"/>
            </a:lvl2pPr>
            <a:lvl3pPr marL="726948" indent="-342900">
              <a:buFont typeface="Arial" panose="020B0604020202020204" pitchFamily="34" charset="0"/>
              <a:buChar char="•"/>
              <a:defRPr sz="2400"/>
            </a:lvl3pPr>
            <a:lvl4pPr marL="909828" indent="-342900">
              <a:buFont typeface="Arial" panose="020B0604020202020204" pitchFamily="34" charset="0"/>
              <a:buChar char="•"/>
              <a:defRPr sz="2400"/>
            </a:lvl4pPr>
            <a:lvl5pPr marL="1092708" indent="-342900"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17AB-C7E7-485C-8258-D84E0C32DB6E}" type="datetimeFigureOut">
              <a:rPr kumimoji="1" lang="ja-JP" altLang="en-US" smtClean="0"/>
              <a:t>2016/10/10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5CE0-4F72-4012-9C8F-4927B3A3A7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9808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17AB-C7E7-485C-8258-D84E0C32DB6E}" type="datetimeFigureOut">
              <a:rPr kumimoji="1" lang="ja-JP" altLang="en-US" smtClean="0"/>
              <a:t>2016/10/10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5CE0-4F72-4012-9C8F-4927B3A3A7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290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17AB-C7E7-485C-8258-D84E0C32DB6E}" type="datetimeFigureOut">
              <a:rPr kumimoji="1" lang="ja-JP" altLang="en-US" smtClean="0"/>
              <a:t>2016/10/10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5CE0-4F72-4012-9C8F-4927B3A3A7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9135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95F17AB-C7E7-485C-8258-D84E0C32DB6E}" type="datetimeFigureOut">
              <a:rPr kumimoji="1" lang="ja-JP" altLang="en-US" smtClean="0"/>
              <a:t>2016/10/10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575CE0-4F72-4012-9C8F-4927B3A3A7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2845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17AB-C7E7-485C-8258-D84E0C32DB6E}" type="datetimeFigureOut">
              <a:rPr kumimoji="1" lang="ja-JP" altLang="en-US" smtClean="0"/>
              <a:t>2016/10/10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5CE0-4F72-4012-9C8F-4927B3A3A7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1911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484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1819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11388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6933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3073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95F17AB-C7E7-485C-8258-D84E0C32DB6E}" type="datetimeFigureOut">
              <a:rPr kumimoji="1" lang="ja-JP" altLang="en-US" smtClean="0"/>
              <a:t>2016/10/10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3073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3073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D575CE0-4F72-4012-9C8F-4927B3A3A78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56512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73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p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6918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p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69798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p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52678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p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35558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p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6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676650" y="342900"/>
            <a:ext cx="4690110" cy="3982212"/>
          </a:xfrm>
        </p:spPr>
        <p:txBody>
          <a:bodyPr>
            <a:normAutofit/>
          </a:bodyPr>
          <a:lstStyle/>
          <a:p>
            <a:pPr algn="ctr"/>
            <a:r>
              <a:rPr lang="en-US" altLang="ja-JP" sz="6600" dirty="0" smtClean="0">
                <a:solidFill>
                  <a:schemeClr val="accent2"/>
                </a:solidFill>
              </a:rPr>
              <a:t>D</a:t>
            </a:r>
            <a:r>
              <a:rPr lang="en-US" altLang="ja-JP" sz="6600" dirty="0" smtClean="0"/>
              <a:t>owntown </a:t>
            </a:r>
            <a:r>
              <a:rPr lang="en-US" altLang="ja-JP" sz="6600" dirty="0" smtClean="0">
                <a:solidFill>
                  <a:schemeClr val="accent2"/>
                </a:solidFill>
              </a:rPr>
              <a:t>O</a:t>
            </a:r>
            <a:r>
              <a:rPr lang="en-US" altLang="ja-JP" sz="6600" dirty="0" smtClean="0"/>
              <a:t>saka </a:t>
            </a:r>
            <a:r>
              <a:rPr lang="en-US" altLang="ja-JP" sz="6600" dirty="0" smtClean="0">
                <a:solidFill>
                  <a:schemeClr val="accent2"/>
                </a:solidFill>
              </a:rPr>
              <a:t>S</a:t>
            </a:r>
            <a:r>
              <a:rPr lang="en-US" altLang="ja-JP" sz="6600" dirty="0" smtClean="0"/>
              <a:t>cene </a:t>
            </a:r>
            <a:r>
              <a:rPr lang="en-US" altLang="ja-JP" sz="6600" dirty="0" smtClean="0">
                <a:solidFill>
                  <a:schemeClr val="accent2"/>
                </a:solidFill>
              </a:rPr>
              <a:t>T</a:t>
            </a:r>
            <a:r>
              <a:rPr lang="en-US" altLang="ja-JP" sz="6600" dirty="0" smtClean="0"/>
              <a:t>ext Dataset</a:t>
            </a:r>
            <a:endParaRPr lang="ja-JP" altLang="en-US" sz="6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ja-JP" sz="2800" cap="none" dirty="0" smtClean="0"/>
              <a:t>Masakazu </a:t>
            </a:r>
            <a:r>
              <a:rPr lang="en-US" altLang="ja-JP" sz="2800" cap="none" dirty="0" err="1" smtClean="0"/>
              <a:t>Iwamura</a:t>
            </a:r>
            <a:r>
              <a:rPr lang="en-US" altLang="ja-JP" sz="2800" cap="none" dirty="0" smtClean="0"/>
              <a:t>, Takahiro Matsuda</a:t>
            </a:r>
            <a:br>
              <a:rPr lang="en-US" altLang="ja-JP" sz="2800" cap="none" dirty="0" smtClean="0"/>
            </a:br>
            <a:r>
              <a:rPr lang="en-US" altLang="ja-JP" sz="2800" cap="none" dirty="0" err="1" smtClean="0"/>
              <a:t>Naoyuki</a:t>
            </a:r>
            <a:r>
              <a:rPr lang="en-US" altLang="ja-JP" sz="2800" cap="none" dirty="0" smtClean="0"/>
              <a:t> Morimoto,</a:t>
            </a:r>
            <a:r>
              <a:rPr lang="ja-JP" altLang="en-US" sz="2800" cap="none" dirty="0" smtClean="0"/>
              <a:t> </a:t>
            </a:r>
            <a:r>
              <a:rPr lang="fi-FI" altLang="ja-JP" sz="2800" cap="none" dirty="0" smtClean="0"/>
              <a:t>Hitomi Sato</a:t>
            </a:r>
            <a:br>
              <a:rPr lang="fi-FI" altLang="ja-JP" sz="2800" cap="none" dirty="0" smtClean="0"/>
            </a:br>
            <a:r>
              <a:rPr lang="fi-FI" altLang="ja-JP" sz="2800" cap="none" dirty="0" smtClean="0"/>
              <a:t>Yuki Ikeda and Koichi Kise</a:t>
            </a:r>
          </a:p>
          <a:p>
            <a:pPr algn="ctr"/>
            <a:r>
              <a:rPr lang="fi-FI" altLang="ja-JP" sz="2800" cap="none" dirty="0" smtClean="0"/>
              <a:t>Osaka Prefecture University</a:t>
            </a:r>
            <a:endParaRPr lang="ja-JP" altLang="en-US" sz="2800" cap="none" dirty="0"/>
          </a:p>
        </p:txBody>
      </p:sp>
      <p:sp>
        <p:nvSpPr>
          <p:cNvPr id="4" name="角丸四角形吹き出し 3"/>
          <p:cNvSpPr/>
          <p:nvPr/>
        </p:nvSpPr>
        <p:spPr>
          <a:xfrm>
            <a:off x="5124449" y="38099"/>
            <a:ext cx="3914775" cy="762001"/>
          </a:xfrm>
          <a:prstGeom prst="wedgeRoundRectCallout">
            <a:avLst>
              <a:gd name="adj1" fmla="val 10154"/>
              <a:gd name="adj2" fmla="val 6981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 smtClean="0"/>
              <a:t>DOST Dataset</a:t>
            </a:r>
            <a:endParaRPr kumimoji="1" lang="ja-JP" altLang="en-US" sz="4400" dirty="0"/>
          </a:p>
        </p:txBody>
      </p:sp>
      <p:pic>
        <p:nvPicPr>
          <p:cNvPr id="6" name="Picture 6" descr="OPULOGOCMYKM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89711" y="5776755"/>
            <a:ext cx="446224" cy="443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0"/>
            <a:ext cx="3310128" cy="434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6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Unique Features of</a:t>
            </a:r>
            <a:br>
              <a:rPr lang="en-US" altLang="ja-JP" dirty="0"/>
            </a:br>
            <a:r>
              <a:rPr lang="en-US" altLang="ja-JP" dirty="0"/>
              <a:t>DOST Dataset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kumimoji="1" lang="en-US" altLang="ja-JP" dirty="0" smtClean="0"/>
              <a:t>Large scale</a:t>
            </a:r>
          </a:p>
          <a:p>
            <a:pPr lvl="1"/>
            <a:r>
              <a:rPr lang="en-US" altLang="ja-JP" dirty="0" smtClean="0"/>
              <a:t>Contains largest number of word Images</a:t>
            </a:r>
          </a:p>
          <a:p>
            <a:pPr lvl="2"/>
            <a:r>
              <a:rPr lang="en-US" altLang="ja-JP" dirty="0" smtClean="0"/>
              <a:t>Excluding </a:t>
            </a:r>
            <a:r>
              <a:rPr lang="en-US" altLang="ja-JP" dirty="0"/>
              <a:t>synthesized </a:t>
            </a:r>
            <a:r>
              <a:rPr lang="en-US" altLang="ja-JP" dirty="0" smtClean="0"/>
              <a:t>datasets</a:t>
            </a:r>
            <a:br>
              <a:rPr lang="en-US" altLang="ja-JP" dirty="0" smtClean="0"/>
            </a:br>
            <a:r>
              <a:rPr lang="en-US" altLang="ja-JP" dirty="0" smtClean="0"/>
              <a:t>(</a:t>
            </a:r>
            <a:r>
              <a:rPr lang="en-US" altLang="ja-JP" dirty="0" err="1"/>
              <a:t>MJSynth</a:t>
            </a:r>
            <a:r>
              <a:rPr lang="en-US" altLang="ja-JP" dirty="0"/>
              <a:t> and </a:t>
            </a:r>
            <a:r>
              <a:rPr lang="en-US" altLang="ja-JP" dirty="0" err="1" smtClean="0"/>
              <a:t>SynthText</a:t>
            </a:r>
            <a:r>
              <a:rPr lang="en-US" altLang="ja-JP" dirty="0" smtClean="0"/>
              <a:t>)</a:t>
            </a:r>
          </a:p>
          <a:p>
            <a:pPr lvl="2"/>
            <a:r>
              <a:rPr lang="en-US" altLang="ja-JP" dirty="0" smtClean="0"/>
              <a:t>Excluding dataset containing numbers only</a:t>
            </a:r>
            <a:br>
              <a:rPr lang="en-US" altLang="ja-JP" dirty="0" smtClean="0"/>
            </a:br>
            <a:r>
              <a:rPr lang="en-US" altLang="ja-JP" dirty="0" smtClean="0"/>
              <a:t>(Google </a:t>
            </a:r>
            <a:r>
              <a:rPr lang="en-US" altLang="ja-JP" dirty="0" err="1" smtClean="0"/>
              <a:t>Streetview</a:t>
            </a:r>
            <a:r>
              <a:rPr lang="en-US" altLang="ja-JP" dirty="0" smtClean="0"/>
              <a:t> House Number dataset)</a:t>
            </a:r>
          </a:p>
          <a:p>
            <a:pPr lvl="1"/>
            <a:endParaRPr kumimoji="1" lang="en-US" altLang="ja-JP" dirty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052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0" y="5711085"/>
            <a:ext cx="9144000" cy="115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38100" y="2152650"/>
            <a:ext cx="2781300" cy="3027591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8100" y="5181600"/>
            <a:ext cx="2781300" cy="1571625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2" name="グラフ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8771929"/>
              </p:ext>
            </p:extLst>
          </p:nvPr>
        </p:nvGraphicFramePr>
        <p:xfrm>
          <a:off x="0" y="1593054"/>
          <a:ext cx="9143999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No. of Images </a:t>
            </a:r>
            <a:r>
              <a:rPr lang="en-US" altLang="ja-JP" dirty="0"/>
              <a:t>Contained</a:t>
            </a:r>
            <a:br>
              <a:rPr lang="en-US" altLang="ja-JP" dirty="0"/>
            </a:br>
            <a:r>
              <a:rPr lang="en-US" altLang="ja-JP" dirty="0"/>
              <a:t>in Existing Datasets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152400" y="1068320"/>
            <a:ext cx="1647825" cy="468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Image DB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52400" y="1553800"/>
            <a:ext cx="1647825" cy="467021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Video DB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5" name="曲折矢印 14"/>
          <p:cNvSpPr/>
          <p:nvPr/>
        </p:nvSpPr>
        <p:spPr>
          <a:xfrm rot="5400000" flipH="1">
            <a:off x="6495562" y="5213031"/>
            <a:ext cx="1400175" cy="1508760"/>
          </a:xfrm>
          <a:prstGeom prst="bentArrow">
            <a:avLst>
              <a:gd name="adj1" fmla="val 15476"/>
              <a:gd name="adj2" fmla="val 25000"/>
              <a:gd name="adj3" fmla="val 25000"/>
              <a:gd name="adj4" fmla="val 4375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759530" y="5591245"/>
            <a:ext cx="1384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5"/>
                </a:solidFill>
              </a:rPr>
              <a:t>Almost</a:t>
            </a:r>
            <a:br>
              <a:rPr kumimoji="1" lang="en-US" altLang="ja-JP" sz="2800" dirty="0" smtClean="0">
                <a:solidFill>
                  <a:schemeClr val="accent5"/>
                </a:solidFill>
              </a:rPr>
            </a:br>
            <a:r>
              <a:rPr kumimoji="1" lang="en-US" altLang="ja-JP" sz="2800" dirty="0" smtClean="0">
                <a:solidFill>
                  <a:schemeClr val="accent5"/>
                </a:solidFill>
              </a:rPr>
              <a:t>double</a:t>
            </a:r>
            <a:endParaRPr kumimoji="1" lang="ja-JP" altLang="en-US" sz="2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74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0" y="5711085"/>
            <a:ext cx="9144000" cy="115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8100" y="2152650"/>
            <a:ext cx="2781300" cy="3027591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8100" y="5181600"/>
            <a:ext cx="2781300" cy="1571625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No. of Word Images Contained</a:t>
            </a:r>
            <a:br>
              <a:rPr lang="en-US" altLang="ja-JP" dirty="0" smtClean="0"/>
            </a:br>
            <a:r>
              <a:rPr lang="en-US" altLang="ja-JP" dirty="0" smtClean="0"/>
              <a:t>in Existing Datasets</a:t>
            </a:r>
            <a:endParaRPr lang="ja-JP" altLang="en-US" dirty="0"/>
          </a:p>
        </p:txBody>
      </p:sp>
      <p:graphicFrame>
        <p:nvGraphicFramePr>
          <p:cNvPr id="3" name="グラフ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9994265"/>
              </p:ext>
            </p:extLst>
          </p:nvPr>
        </p:nvGraphicFramePr>
        <p:xfrm>
          <a:off x="0" y="1566000"/>
          <a:ext cx="9143999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152400" y="1068320"/>
            <a:ext cx="1647825" cy="468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Image DB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52400" y="1553800"/>
            <a:ext cx="1647825" cy="467021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Video DB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曲折矢印 12"/>
          <p:cNvSpPr/>
          <p:nvPr/>
        </p:nvSpPr>
        <p:spPr>
          <a:xfrm rot="5400000">
            <a:off x="6632460" y="3816464"/>
            <a:ext cx="1060678" cy="3238500"/>
          </a:xfrm>
          <a:prstGeom prst="bentArrow">
            <a:avLst>
              <a:gd name="adj1" fmla="val 24456"/>
              <a:gd name="adj2" fmla="val 31286"/>
              <a:gd name="adj3" fmla="val 25000"/>
              <a:gd name="adj4" fmla="val 4375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162799" y="4467295"/>
            <a:ext cx="1384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5"/>
                </a:solidFill>
              </a:rPr>
              <a:t>x4.6</a:t>
            </a:r>
            <a:endParaRPr kumimoji="1" lang="ja-JP" altLang="en-US" sz="2800" dirty="0">
              <a:solidFill>
                <a:schemeClr val="accent5"/>
              </a:solidFill>
            </a:endParaRPr>
          </a:p>
        </p:txBody>
      </p:sp>
      <p:sp>
        <p:nvSpPr>
          <p:cNvPr id="17" name="角丸四角形吹き出し 16"/>
          <p:cNvSpPr/>
          <p:nvPr/>
        </p:nvSpPr>
        <p:spPr>
          <a:xfrm>
            <a:off x="4724399" y="2581275"/>
            <a:ext cx="4343399" cy="1562100"/>
          </a:xfrm>
          <a:prstGeom prst="wedgeRoundRectCallout">
            <a:avLst>
              <a:gd name="adj1" fmla="val 19417"/>
              <a:gd name="adj2" fmla="val 6568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/>
              <a:t>Images </a:t>
            </a:r>
            <a:r>
              <a:rPr lang="en-US" altLang="ja-JP" sz="2800" dirty="0"/>
              <a:t>were </a:t>
            </a:r>
            <a:r>
              <a:rPr lang="en-US" altLang="ja-JP" sz="2800" dirty="0" smtClean="0"/>
              <a:t>captured</a:t>
            </a:r>
            <a:br>
              <a:rPr lang="en-US" altLang="ja-JP" sz="2800" dirty="0" smtClean="0"/>
            </a:br>
            <a:r>
              <a:rPr lang="en-US" altLang="ja-JP" sz="2800" dirty="0" smtClean="0"/>
              <a:t>in </a:t>
            </a:r>
            <a:r>
              <a:rPr lang="en-US" altLang="ja-JP" sz="2800" dirty="0"/>
              <a:t>shopping </a:t>
            </a:r>
            <a:r>
              <a:rPr lang="en-US" altLang="ja-JP" sz="2800" dirty="0" smtClean="0"/>
              <a:t>streets</a:t>
            </a:r>
            <a:br>
              <a:rPr lang="en-US" altLang="ja-JP" sz="2800" dirty="0" smtClean="0"/>
            </a:br>
            <a:r>
              <a:rPr lang="en-US" altLang="ja-JP" sz="2800" dirty="0" smtClean="0"/>
              <a:t>where </a:t>
            </a:r>
            <a:r>
              <a:rPr lang="en-US" altLang="ja-JP" sz="2800" dirty="0"/>
              <a:t>a lot of texts exist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9357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5711085"/>
            <a:ext cx="9144000" cy="115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38100" y="2390775"/>
            <a:ext cx="2876550" cy="417195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No. of Word Sequences </a:t>
            </a:r>
            <a:r>
              <a:rPr lang="en-US" altLang="ja-JP" dirty="0" smtClean="0"/>
              <a:t>in Existing Video Datasets</a:t>
            </a:r>
            <a:endParaRPr kumimoji="1" lang="ja-JP" altLang="en-US" dirty="0"/>
          </a:p>
        </p:txBody>
      </p:sp>
      <p:graphicFrame>
        <p:nvGraphicFramePr>
          <p:cNvPr id="3" name="グラフ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8038558"/>
              </p:ext>
            </p:extLst>
          </p:nvPr>
        </p:nvGraphicFramePr>
        <p:xfrm>
          <a:off x="0" y="1564641"/>
          <a:ext cx="9143999" cy="5293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曲折矢印 6"/>
          <p:cNvSpPr/>
          <p:nvPr/>
        </p:nvSpPr>
        <p:spPr>
          <a:xfrm rot="5400000">
            <a:off x="5772150" y="2733675"/>
            <a:ext cx="2171700" cy="4076699"/>
          </a:xfrm>
          <a:prstGeom prst="bentArrow">
            <a:avLst>
              <a:gd name="adj1" fmla="val 13567"/>
              <a:gd name="adj2" fmla="val 16450"/>
              <a:gd name="adj3" fmla="val 25000"/>
              <a:gd name="adj4" fmla="val 4375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76999" y="3209995"/>
            <a:ext cx="857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5"/>
                </a:solidFill>
              </a:rPr>
              <a:t>x6.3</a:t>
            </a:r>
            <a:endParaRPr kumimoji="1" lang="ja-JP" altLang="en-US" sz="2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73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Unique Features of</a:t>
            </a:r>
            <a:br>
              <a:rPr lang="en-US" altLang="ja-JP" dirty="0"/>
            </a:br>
            <a:r>
              <a:rPr lang="en-US" altLang="ja-JP" dirty="0"/>
              <a:t>DOST Dataset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kumimoji="1" lang="en-US" altLang="ja-JP" dirty="0" smtClean="0"/>
              <a:t>Contains Japanese characters</a:t>
            </a:r>
          </a:p>
          <a:p>
            <a:pPr lvl="1">
              <a:buClr>
                <a:srgbClr val="1CADE4"/>
              </a:buClr>
            </a:pPr>
            <a:endParaRPr lang="en-US" altLang="ja-JP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>
              <a:buClr>
                <a:srgbClr val="1CADE4"/>
              </a:buClr>
            </a:pPr>
            <a:endParaRPr lang="en-US" altLang="ja-JP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>
              <a:buClr>
                <a:srgbClr val="1CADE4"/>
              </a:buClr>
            </a:pPr>
            <a:endParaRPr lang="en-US" altLang="ja-JP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>
              <a:buClr>
                <a:srgbClr val="1CADE4"/>
              </a:buClr>
            </a:pPr>
            <a:endParaRPr lang="en-US" altLang="ja-JP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>
              <a:buClr>
                <a:srgbClr val="1CADE4"/>
              </a:buClr>
            </a:pPr>
            <a:r>
              <a:rPr lang="en-US" altLang="ja-JP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On the other hand, a lot of non-Japanese words are contained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32" y="2260476"/>
            <a:ext cx="8305800" cy="172402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32" y="4902562"/>
            <a:ext cx="8191500" cy="116205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3101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/>
        </p:nvSpPr>
        <p:spPr>
          <a:xfrm>
            <a:off x="0" y="5711085"/>
            <a:ext cx="9144000" cy="115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42899" y="3243262"/>
            <a:ext cx="1447801" cy="205263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ヒラギノ角ゴ ProN W3"/>
              <a:cs typeface="+mn-cs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No. of Ground </a:t>
            </a:r>
            <a:r>
              <a:rPr lang="en-US" altLang="ja-JP" dirty="0" err="1" smtClean="0"/>
              <a:t>Truthed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Characters per Category</a:t>
            </a:r>
            <a:endParaRPr kumimoji="1" lang="ja-JP" altLang="en-US" dirty="0"/>
          </a:p>
        </p:txBody>
      </p:sp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0270020"/>
              </p:ext>
            </p:extLst>
          </p:nvPr>
        </p:nvGraphicFramePr>
        <p:xfrm>
          <a:off x="381000" y="1840866"/>
          <a:ext cx="8763001" cy="5017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7" name="直線コネクタ 16"/>
          <p:cNvCxnSpPr/>
          <p:nvPr/>
        </p:nvCxnSpPr>
        <p:spPr>
          <a:xfrm>
            <a:off x="7981950" y="3009900"/>
            <a:ext cx="1143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/>
          <p:cNvSpPr/>
          <p:nvPr/>
        </p:nvSpPr>
        <p:spPr>
          <a:xfrm>
            <a:off x="7239000" y="6010276"/>
            <a:ext cx="1771649" cy="76480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Japanese characters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ヒラギノ角ゴ ProN W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06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0" y="5711085"/>
            <a:ext cx="9144000" cy="115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42899" y="3243262"/>
            <a:ext cx="1447801" cy="205263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ヒラギノ角ゴ ProN W3"/>
              <a:cs typeface="+mn-cs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No. of Ground </a:t>
            </a:r>
            <a:r>
              <a:rPr lang="en-US" altLang="ja-JP" dirty="0" err="1" smtClean="0"/>
              <a:t>Truthed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Characters per Category</a:t>
            </a:r>
            <a:endParaRPr kumimoji="1" lang="ja-JP" altLang="en-US" dirty="0"/>
          </a:p>
        </p:txBody>
      </p:sp>
      <p:graphicFrame>
        <p:nvGraphicFramePr>
          <p:cNvPr id="9" name="グラフ 8"/>
          <p:cNvGraphicFramePr>
            <a:graphicFrameLocks/>
          </p:cNvGraphicFramePr>
          <p:nvPr/>
        </p:nvGraphicFramePr>
        <p:xfrm>
          <a:off x="381000" y="1840866"/>
          <a:ext cx="8763001" cy="5017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正方形/長方形 12"/>
          <p:cNvSpPr/>
          <p:nvPr/>
        </p:nvSpPr>
        <p:spPr>
          <a:xfrm>
            <a:off x="7239000" y="6010276"/>
            <a:ext cx="1771649" cy="76480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Japanese characters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ヒラギノ角ゴ ProN W3"/>
              <a:cs typeface="+mn-cs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962150" y="2405856"/>
            <a:ext cx="7181850" cy="445214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吹き出し 2"/>
          <p:cNvSpPr/>
          <p:nvPr/>
        </p:nvSpPr>
        <p:spPr>
          <a:xfrm>
            <a:off x="2133598" y="2381251"/>
            <a:ext cx="4933951" cy="913130"/>
          </a:xfrm>
          <a:prstGeom prst="wedgeRoundRectCallout">
            <a:avLst>
              <a:gd name="adj1" fmla="val -60931"/>
              <a:gd name="adj2" fmla="val 56241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日 本 店 円 大 </a:t>
            </a:r>
            <a:r>
              <a:rPr kumimoji="1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工 中 </a:t>
            </a: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四 業 房 会 北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月 千 元 年 間 </a:t>
            </a:r>
            <a:r>
              <a:rPr kumimoji="1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販 売 </a:t>
            </a: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酒 家 取 台 止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ヒラギノ角ゴ ProN W3"/>
              <a:cs typeface="+mn-cs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2133599" y="3422571"/>
            <a:ext cx="4179986" cy="824389"/>
          </a:xfrm>
          <a:prstGeom prst="wedgeRoundRectCallout">
            <a:avLst>
              <a:gd name="adj1" fmla="val -58412"/>
              <a:gd name="adj2" fmla="val 48635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あ い う え 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お か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き く け 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さ し す せ 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そ た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ち つ て と</a:t>
            </a:r>
          </a:p>
        </p:txBody>
      </p:sp>
      <p:sp>
        <p:nvSpPr>
          <p:cNvPr id="15" name="角丸四角形吹き出し 14"/>
          <p:cNvSpPr/>
          <p:nvPr/>
        </p:nvSpPr>
        <p:spPr>
          <a:xfrm>
            <a:off x="2133599" y="4419521"/>
            <a:ext cx="4179986" cy="792322"/>
          </a:xfrm>
          <a:prstGeom prst="wedgeRoundRectCallout">
            <a:avLst>
              <a:gd name="adj1" fmla="val -58289"/>
              <a:gd name="adj2" fmla="val 19222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ア イ ウ エ 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オ カ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キ ク ケ 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サ シ ス セ 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ソ タ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チ ツ テ ト</a:t>
            </a:r>
          </a:p>
        </p:txBody>
      </p:sp>
      <p:sp>
        <p:nvSpPr>
          <p:cNvPr id="16" name="角丸四角形吹き出し 15"/>
          <p:cNvSpPr/>
          <p:nvPr/>
        </p:nvSpPr>
        <p:spPr>
          <a:xfrm>
            <a:off x="2324099" y="5867321"/>
            <a:ext cx="4819651" cy="847804"/>
          </a:xfrm>
          <a:prstGeom prst="wedgeRoundRectCallout">
            <a:avLst>
              <a:gd name="adj1" fmla="val -60415"/>
              <a:gd name="adj2" fmla="val 10234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～ ！ ＃ ＆ （ 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） ＊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，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- </a:t>
            </a:r>
            <a:r>
              <a:rPr kumimoji="1" lang="ja-JP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．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 ／ ：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？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× ’ ↑ →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★ </a:t>
            </a:r>
            <a:r>
              <a:rPr kumimoji="1" lang="ja-JP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、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。 々 〇 」 ・</a:t>
            </a:r>
          </a:p>
        </p:txBody>
      </p:sp>
    </p:spTree>
    <p:extLst>
      <p:ext uri="{BB962C8B-B14F-4D97-AF65-F5344CB8AC3E}">
        <p14:creationId xmlns:p14="http://schemas.microsoft.com/office/powerpoint/2010/main" val="286299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Unique Features of</a:t>
            </a:r>
            <a:br>
              <a:rPr lang="en-US" altLang="ja-JP" dirty="0"/>
            </a:br>
            <a:r>
              <a:rPr lang="en-US" altLang="ja-JP" dirty="0"/>
              <a:t>DOST Dataset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7"/>
            </a:pPr>
            <a:r>
              <a:rPr kumimoji="1" lang="en-US" altLang="ja-JP" dirty="0" smtClean="0"/>
              <a:t>Manually ground </a:t>
            </a:r>
            <a:r>
              <a:rPr kumimoji="1" lang="en-US" altLang="ja-JP" dirty="0" err="1" smtClean="0"/>
              <a:t>truthed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Amazon Mechanical Turk is not usable</a:t>
            </a:r>
          </a:p>
          <a:p>
            <a:pPr lvl="1"/>
            <a:r>
              <a:rPr lang="en-US" altLang="ja-JP" dirty="0" smtClean="0"/>
              <a:t>Hiring students costed a lot!</a:t>
            </a:r>
            <a:endParaRPr kumimoji="1" lang="en-US" altLang="ja-JP" dirty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2144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Agenda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Unique </a:t>
            </a:r>
            <a:r>
              <a:rPr lang="en-US" altLang="ja-JP" dirty="0"/>
              <a:t>Features </a:t>
            </a:r>
            <a:r>
              <a:rPr lang="en-US" altLang="ja-JP" dirty="0" smtClean="0"/>
              <a:t>of DOST Dataset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rgbClr val="FF0000"/>
                </a:solidFill>
              </a:rPr>
              <a:t>Construction of DOST Dataset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Known Issues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Evaluation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846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0" y="5711085"/>
            <a:ext cx="9144000" cy="115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Construction of</a:t>
            </a:r>
            <a:br>
              <a:rPr lang="en-US" altLang="ja-JP" dirty="0" smtClean="0"/>
            </a:br>
            <a:r>
              <a:rPr lang="en-US" altLang="ja-JP" dirty="0" smtClean="0"/>
              <a:t>DOST Dataset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Image capture</a:t>
            </a:r>
          </a:p>
          <a:p>
            <a:pPr lvl="1"/>
            <a:r>
              <a:rPr lang="en-US" altLang="ja-JP" dirty="0" smtClean="0"/>
              <a:t>Point Grey Research </a:t>
            </a:r>
            <a:r>
              <a:rPr lang="en-US" altLang="ja-JP" dirty="0" err="1" smtClean="0"/>
              <a:t>LadyBug</a:t>
            </a:r>
            <a:r>
              <a:rPr lang="en-US" altLang="ja-JP" dirty="0" smtClean="0"/>
              <a:t> 3</a:t>
            </a:r>
          </a:p>
          <a:p>
            <a:pPr lvl="1"/>
            <a:r>
              <a:rPr lang="en-US" altLang="ja-JP" dirty="0" smtClean="0"/>
              <a:t>1,200x1,600 pixels, 6.5 fps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888" y="2657475"/>
            <a:ext cx="3229112" cy="4200525"/>
          </a:xfrm>
          <a:prstGeom prst="rect">
            <a:avLst/>
          </a:prstGeom>
        </p:spPr>
      </p:pic>
      <p:sp>
        <p:nvSpPr>
          <p:cNvPr id="8" name="四角形吹き出し 7"/>
          <p:cNvSpPr/>
          <p:nvPr/>
        </p:nvSpPr>
        <p:spPr>
          <a:xfrm>
            <a:off x="1676400" y="3376091"/>
            <a:ext cx="3657600" cy="3396184"/>
          </a:xfrm>
          <a:prstGeom prst="wedgeRectCallout">
            <a:avLst>
              <a:gd name="adj1" fmla="val 66667"/>
              <a:gd name="adj2" fmla="val -5753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974" y="3516634"/>
            <a:ext cx="3472040" cy="3135200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4743450" y="1705184"/>
            <a:ext cx="3390900" cy="4797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Completed in 2012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8454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Agenda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Unique </a:t>
            </a:r>
            <a:r>
              <a:rPr lang="en-US" altLang="ja-JP" dirty="0"/>
              <a:t>Features </a:t>
            </a:r>
            <a:r>
              <a:rPr lang="en-US" altLang="ja-JP" dirty="0" smtClean="0"/>
              <a:t>of DOST Dataset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Construction of DOST Dataset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Known Issues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Evaluation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5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Place, time </a:t>
            </a:r>
            <a:r>
              <a:rPr lang="en-US" altLang="ja-JP" dirty="0" smtClean="0"/>
              <a:t>length, </a:t>
            </a:r>
            <a:r>
              <a:rPr lang="en-US" altLang="ja-JP" dirty="0"/>
              <a:t>the number of images </a:t>
            </a:r>
            <a:r>
              <a:rPr lang="en-US" altLang="ja-JP" dirty="0" smtClean="0"/>
              <a:t>of capture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719262"/>
            <a:ext cx="7486650" cy="435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91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960" y="113884"/>
            <a:ext cx="5815965" cy="1450757"/>
          </a:xfrm>
        </p:spPr>
        <p:txBody>
          <a:bodyPr/>
          <a:lstStyle/>
          <a:p>
            <a:r>
              <a:rPr lang="en-US" altLang="ja-JP" dirty="0" smtClean="0"/>
              <a:t>Construction of</a:t>
            </a:r>
            <a:br>
              <a:rPr lang="en-US" altLang="ja-JP" dirty="0" smtClean="0"/>
            </a:br>
            <a:r>
              <a:rPr lang="en-US" altLang="ja-JP" dirty="0" smtClean="0"/>
              <a:t>DOST Dataset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2959" y="1693333"/>
            <a:ext cx="7543801" cy="494559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kumimoji="1" lang="en-US" altLang="ja-JP" dirty="0" smtClean="0"/>
              <a:t>Manual ground </a:t>
            </a:r>
            <a:r>
              <a:rPr kumimoji="1" lang="en-US" altLang="ja-JP" dirty="0" err="1" smtClean="0"/>
              <a:t>truthing</a:t>
            </a:r>
            <a:endParaRPr kumimoji="1" lang="en-US" altLang="ja-JP" dirty="0" smtClean="0"/>
          </a:p>
          <a:p>
            <a:pPr lvl="1"/>
            <a:r>
              <a:rPr lang="en-US" altLang="ja-JP" dirty="0"/>
              <a:t>Most of GT policies </a:t>
            </a:r>
            <a:r>
              <a:rPr lang="en-US" altLang="ja-JP" dirty="0" smtClean="0"/>
              <a:t>are shared </a:t>
            </a:r>
            <a:r>
              <a:rPr lang="en-US" altLang="ja-JP" dirty="0"/>
              <a:t>with ICDAR2013 &amp; 2015 Challenge 3 datasets</a:t>
            </a:r>
          </a:p>
          <a:p>
            <a:pPr lvl="1"/>
            <a:r>
              <a:rPr kumimoji="1" lang="en-US" altLang="ja-JP" dirty="0" smtClean="0"/>
              <a:t>GT software was developed</a:t>
            </a:r>
          </a:p>
          <a:p>
            <a:pPr lvl="2"/>
            <a:r>
              <a:rPr kumimoji="1" lang="en-US" altLang="ja-JP" dirty="0" smtClean="0"/>
              <a:t>Reuse GT information</a:t>
            </a:r>
            <a:br>
              <a:rPr kumimoji="1" lang="en-US" altLang="ja-JP" dirty="0" smtClean="0"/>
            </a:br>
            <a:r>
              <a:rPr kumimoji="1" lang="en-US" altLang="ja-JP" dirty="0" smtClean="0"/>
              <a:t>in neighboring frames</a:t>
            </a:r>
          </a:p>
          <a:p>
            <a:pPr marL="326250" lvl="2" indent="0">
              <a:buNone/>
            </a:pP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	</a:t>
            </a:r>
          </a:p>
          <a:p>
            <a:pPr marL="571500" indent="-514350">
              <a:buFont typeface="+mj-lt"/>
              <a:buAutoNum type="arabicPeriod" startAt="2"/>
            </a:pPr>
            <a:r>
              <a:rPr lang="en-US" altLang="ja-JP" dirty="0" smtClean="0"/>
              <a:t>Privacy</a:t>
            </a:r>
            <a:br>
              <a:rPr lang="en-US" altLang="ja-JP" dirty="0" smtClean="0"/>
            </a:br>
            <a:r>
              <a:rPr lang="en-US" altLang="ja-JP" dirty="0" smtClean="0"/>
              <a:t>preservation</a:t>
            </a:r>
          </a:p>
          <a:p>
            <a:pPr marL="658368" lvl="1" indent="-457200"/>
            <a:r>
              <a:rPr kumimoji="1" lang="en-US" altLang="ja-JP" dirty="0" smtClean="0"/>
              <a:t>Faces were blurred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047" y="3405489"/>
            <a:ext cx="4123753" cy="2646974"/>
          </a:xfrm>
          <a:prstGeom prst="rect">
            <a:avLst/>
          </a:prstGeom>
        </p:spPr>
      </p:pic>
      <p:sp>
        <p:nvSpPr>
          <p:cNvPr id="9" name="角丸四角形吹き出し 8"/>
          <p:cNvSpPr/>
          <p:nvPr/>
        </p:nvSpPr>
        <p:spPr>
          <a:xfrm>
            <a:off x="5962650" y="433201"/>
            <a:ext cx="3105150" cy="1085850"/>
          </a:xfrm>
          <a:prstGeom prst="wedgeRoundRectCallout">
            <a:avLst>
              <a:gd name="adj1" fmla="val -33102"/>
              <a:gd name="adj2" fmla="val 6951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We spent more than 1,500 man hours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5388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Ground </a:t>
            </a:r>
            <a:r>
              <a:rPr lang="en-US" altLang="ja-JP" dirty="0" err="1" smtClean="0"/>
              <a:t>Truthing</a:t>
            </a:r>
            <a:r>
              <a:rPr lang="en-US" altLang="ja-JP" dirty="0" smtClean="0"/>
              <a:t> Policy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Basic unit</a:t>
            </a:r>
          </a:p>
          <a:p>
            <a:pPr lvl="1"/>
            <a:r>
              <a:rPr lang="en-US" altLang="ja-JP" dirty="0" smtClean="0"/>
              <a:t>Word or </a:t>
            </a:r>
            <a:r>
              <a:rPr lang="en-US" altLang="ja-JP" dirty="0" err="1" smtClean="0"/>
              <a:t>Bunsetsu</a:t>
            </a:r>
            <a:r>
              <a:rPr lang="en-US" altLang="ja-JP" dirty="0" smtClean="0"/>
              <a:t> (in Japanese)</a:t>
            </a:r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r>
              <a:rPr lang="en-US" altLang="ja-JP" dirty="0" smtClean="0"/>
              <a:t>Proper </a:t>
            </a:r>
            <a:r>
              <a:rPr lang="en-US" altLang="ja-JP" dirty="0"/>
              <a:t>noun is not </a:t>
            </a:r>
            <a:r>
              <a:rPr lang="en-US" altLang="ja-JP" dirty="0" smtClean="0"/>
              <a:t>divided</a:t>
            </a:r>
            <a:endParaRPr kumimoji="1" lang="en-US" altLang="ja-JP" dirty="0" smtClean="0"/>
          </a:p>
          <a:p>
            <a:r>
              <a:rPr kumimoji="1" lang="en-US" altLang="ja-JP" dirty="0" smtClean="0"/>
              <a:t>Bounding box</a:t>
            </a:r>
          </a:p>
          <a:p>
            <a:pPr lvl="1"/>
            <a:r>
              <a:rPr lang="en-US" altLang="ja-JP" dirty="0" smtClean="0"/>
              <a:t>Basic unit is represented by its four corners</a:t>
            </a:r>
          </a:p>
          <a:p>
            <a:endParaRPr kumimoji="1" lang="ja-JP" altLang="en-US" dirty="0"/>
          </a:p>
        </p:txBody>
      </p:sp>
      <p:sp>
        <p:nvSpPr>
          <p:cNvPr id="7" name="角丸四角形吹き出し 6"/>
          <p:cNvSpPr/>
          <p:nvPr/>
        </p:nvSpPr>
        <p:spPr>
          <a:xfrm>
            <a:off x="1962150" y="2666789"/>
            <a:ext cx="6724650" cy="847936"/>
          </a:xfrm>
          <a:prstGeom prst="wedgeRoundRectCallout">
            <a:avLst>
              <a:gd name="adj1" fmla="val -21493"/>
              <a:gd name="adj2" fmla="val 2440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800" dirty="0" err="1" smtClean="0"/>
              <a:t>Bunsetsu</a:t>
            </a:r>
            <a:r>
              <a:rPr lang="en-US" altLang="ja-JP" sz="2800" dirty="0" smtClean="0"/>
              <a:t>: the </a:t>
            </a:r>
            <a:r>
              <a:rPr lang="en-US" altLang="ja-JP" sz="2800" dirty="0"/>
              <a:t>smallest unit of words that sounds natural in a spoken </a:t>
            </a:r>
            <a:r>
              <a:rPr lang="en-US" altLang="ja-JP" sz="2800" dirty="0" smtClean="0"/>
              <a:t>sentence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1418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Ground </a:t>
            </a:r>
            <a:r>
              <a:rPr lang="en-US" altLang="ja-JP" dirty="0" err="1" smtClean="0"/>
              <a:t>Truthing</a:t>
            </a:r>
            <a:r>
              <a:rPr lang="en-US" altLang="ja-JP" dirty="0" smtClean="0"/>
              <a:t> Policy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822959" y="1693334"/>
            <a:ext cx="7543801" cy="4669366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Transcription</a:t>
            </a:r>
          </a:p>
          <a:p>
            <a:pPr lvl="1"/>
            <a:r>
              <a:rPr lang="en-US" altLang="ja-JP" dirty="0"/>
              <a:t>transcription </a:t>
            </a:r>
            <a:r>
              <a:rPr lang="en-US" altLang="ja-JP" dirty="0" smtClean="0"/>
              <a:t>consists </a:t>
            </a:r>
            <a:r>
              <a:rPr lang="en-US" altLang="ja-JP" dirty="0"/>
              <a:t>of visible </a:t>
            </a:r>
            <a:r>
              <a:rPr lang="en-US" altLang="ja-JP" dirty="0" smtClean="0"/>
              <a:t>characters</a:t>
            </a:r>
            <a:endParaRPr kumimoji="1" lang="en-US" altLang="ja-JP" dirty="0"/>
          </a:p>
          <a:p>
            <a:r>
              <a:rPr kumimoji="1" lang="en-US" altLang="ja-JP" dirty="0" smtClean="0"/>
              <a:t>Quality</a:t>
            </a:r>
          </a:p>
          <a:p>
            <a:pPr lvl="1"/>
            <a:r>
              <a:rPr lang="en-US" altLang="ja-JP" dirty="0" smtClean="0"/>
              <a:t>High, mid or low</a:t>
            </a:r>
          </a:p>
          <a:p>
            <a:pPr lvl="1"/>
            <a:r>
              <a:rPr lang="en-US" altLang="ja-JP" dirty="0" smtClean="0"/>
              <a:t>Low corresponds to “Don’t care” regions</a:t>
            </a:r>
          </a:p>
          <a:p>
            <a:r>
              <a:rPr kumimoji="1" lang="en-US" altLang="ja-JP" dirty="0" smtClean="0"/>
              <a:t>ID</a:t>
            </a:r>
          </a:p>
          <a:p>
            <a:pPr lvl="1"/>
            <a:r>
              <a:rPr lang="en-US" altLang="ja-JP" dirty="0"/>
              <a:t>The same ID is assigned to a sequence of </a:t>
            </a:r>
            <a:r>
              <a:rPr lang="en-US" altLang="ja-JP" dirty="0" smtClean="0"/>
              <a:t>same basic units </a:t>
            </a:r>
            <a:r>
              <a:rPr lang="en-US" altLang="ja-JP" dirty="0"/>
              <a:t>as long as it can </a:t>
            </a:r>
            <a:r>
              <a:rPr lang="en-US" altLang="ja-JP" dirty="0" smtClean="0"/>
              <a:t>be traced</a:t>
            </a:r>
          </a:p>
          <a:p>
            <a:pPr lvl="1"/>
            <a:r>
              <a:rPr lang="en-US" altLang="ja-JP" dirty="0" smtClean="0"/>
              <a:t>Trace ends when a basic unit completely goes out from the frame</a:t>
            </a:r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0383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Distribution of lengths of image</a:t>
            </a:r>
            <a:br>
              <a:rPr lang="en-US" altLang="ja-JP" dirty="0"/>
            </a:br>
            <a:r>
              <a:rPr lang="en-US" altLang="ja-JP" dirty="0"/>
              <a:t>sequences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593" y="1676399"/>
            <a:ext cx="5533335" cy="445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16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Agenda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Unique </a:t>
            </a:r>
            <a:r>
              <a:rPr lang="en-US" altLang="ja-JP" dirty="0"/>
              <a:t>Features </a:t>
            </a:r>
            <a:r>
              <a:rPr lang="en-US" altLang="ja-JP" dirty="0" smtClean="0"/>
              <a:t>of DOST Dataset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Construction of DOST Dataset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rgbClr val="FF0000"/>
                </a:solidFill>
              </a:rPr>
              <a:t>Known Issues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Evaluation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219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Known Issues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Ground truths are not perfect</a:t>
            </a:r>
          </a:p>
          <a:p>
            <a:pPr lvl="1"/>
            <a:r>
              <a:rPr lang="en-US" altLang="ja-JP" dirty="0" smtClean="0"/>
              <a:t>Bounding boxes of text regions</a:t>
            </a:r>
            <a:br>
              <a:rPr lang="en-US" altLang="ja-JP" dirty="0" smtClean="0"/>
            </a:br>
            <a:r>
              <a:rPr lang="en-US" altLang="ja-JP" dirty="0" smtClean="0"/>
              <a:t>are not tight enough</a:t>
            </a:r>
          </a:p>
          <a:p>
            <a:pPr lvl="1"/>
            <a:r>
              <a:rPr lang="en-US" altLang="ja-JP" dirty="0" smtClean="0"/>
              <a:t>Ground trothing “Don’t care”</a:t>
            </a:r>
            <a:br>
              <a:rPr lang="en-US" altLang="ja-JP" dirty="0" smtClean="0"/>
            </a:br>
            <a:r>
              <a:rPr lang="en-US" altLang="ja-JP" dirty="0" smtClean="0"/>
              <a:t>is not comprehensive</a:t>
            </a:r>
          </a:p>
          <a:p>
            <a:pPr lvl="6"/>
            <a:endParaRPr lang="en-US" altLang="ja-JP" dirty="0" smtClean="0"/>
          </a:p>
          <a:p>
            <a:pPr lvl="7"/>
            <a:endParaRPr lang="en-US" altLang="ja-JP" dirty="0" smtClean="0"/>
          </a:p>
          <a:p>
            <a:pPr lvl="1"/>
            <a:r>
              <a:rPr lang="en-US" altLang="ja-JP" dirty="0" smtClean="0"/>
              <a:t>Some word sequences are broken</a:t>
            </a:r>
          </a:p>
          <a:p>
            <a:r>
              <a:rPr lang="en-US" altLang="ja-JP" dirty="0" smtClean="0"/>
              <a:t>Relationship between other cameras</a:t>
            </a:r>
          </a:p>
          <a:p>
            <a:pPr lvl="1"/>
            <a:r>
              <a:rPr lang="en-US" altLang="ja-JP" dirty="0" smtClean="0"/>
              <a:t>Word images in other cameras are not followed</a:t>
            </a:r>
            <a:endParaRPr lang="ja-JP" altLang="en-US" dirty="0"/>
          </a:p>
        </p:txBody>
      </p:sp>
      <p:sp>
        <p:nvSpPr>
          <p:cNvPr id="4" name="角丸四角形吹き出し 3"/>
          <p:cNvSpPr/>
          <p:nvPr/>
        </p:nvSpPr>
        <p:spPr>
          <a:xfrm>
            <a:off x="4933950" y="113884"/>
            <a:ext cx="3829050" cy="638591"/>
          </a:xfrm>
          <a:prstGeom prst="wedgeRoundRectCallout">
            <a:avLst>
              <a:gd name="adj1" fmla="val -26803"/>
              <a:gd name="adj2" fmla="val 6846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We will improve them</a:t>
            </a:r>
            <a:endParaRPr kumimoji="1" lang="ja-JP" altLang="en-US" sz="2800" dirty="0"/>
          </a:p>
        </p:txBody>
      </p:sp>
      <p:sp>
        <p:nvSpPr>
          <p:cNvPr id="6" name="角丸四角形吹き出し 5"/>
          <p:cNvSpPr/>
          <p:nvPr/>
        </p:nvSpPr>
        <p:spPr>
          <a:xfrm>
            <a:off x="2800350" y="3543300"/>
            <a:ext cx="5836920" cy="419100"/>
          </a:xfrm>
          <a:prstGeom prst="wedgeRoundRectCallout">
            <a:avLst>
              <a:gd name="adj1" fmla="val -20525"/>
              <a:gd name="adj2" fmla="val 3472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“</a:t>
            </a:r>
            <a:r>
              <a:rPr kumimoji="1" lang="en-US" altLang="ja-JP" sz="2400" dirty="0" smtClean="0"/>
              <a:t>Don’t care” is marked in illegible regions</a:t>
            </a:r>
            <a:endParaRPr kumimoji="1" lang="ja-JP" altLang="en-US" sz="24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596" y="2217908"/>
            <a:ext cx="1590674" cy="119669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1" name="角丸四角形 10"/>
          <p:cNvSpPr/>
          <p:nvPr/>
        </p:nvSpPr>
        <p:spPr>
          <a:xfrm>
            <a:off x="6962775" y="2104424"/>
            <a:ext cx="380999" cy="10007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111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Agenda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Unique </a:t>
            </a:r>
            <a:r>
              <a:rPr lang="en-US" altLang="ja-JP" dirty="0"/>
              <a:t>Features </a:t>
            </a:r>
            <a:r>
              <a:rPr lang="en-US" altLang="ja-JP" dirty="0" smtClean="0"/>
              <a:t>of DOST Dataset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Construction of DOST Dataset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Known Issues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rgbClr val="FF0000"/>
                </a:solidFill>
              </a:rPr>
              <a:t>Evaluation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433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Evaluation: Methods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Text detection</a:t>
            </a:r>
          </a:p>
          <a:p>
            <a:pPr lvl="1"/>
            <a:r>
              <a:rPr lang="en-US" altLang="ja-JP" dirty="0" err="1" smtClean="0"/>
              <a:t>OpenCV</a:t>
            </a:r>
            <a:r>
              <a:rPr lang="en-US" altLang="ja-JP" dirty="0" smtClean="0"/>
              <a:t> API</a:t>
            </a:r>
          </a:p>
          <a:p>
            <a:pPr lvl="1"/>
            <a:r>
              <a:rPr kumimoji="1" lang="en-US" altLang="ja-JP" dirty="0" smtClean="0"/>
              <a:t>Matsuda’s method based on NAT method</a:t>
            </a:r>
          </a:p>
          <a:p>
            <a:r>
              <a:rPr lang="en-US" altLang="ja-JP" dirty="0" smtClean="0"/>
              <a:t>End-to-end text recognition</a:t>
            </a:r>
          </a:p>
          <a:p>
            <a:pPr lvl="1"/>
            <a:r>
              <a:rPr kumimoji="1" lang="en-US" altLang="ja-JP" dirty="0" smtClean="0"/>
              <a:t>Google Vision API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918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Evaluation: </a:t>
            </a:r>
            <a:r>
              <a:rPr lang="en-US" altLang="ja-JP" dirty="0" smtClean="0"/>
              <a:t>Datasets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2959" y="1693334"/>
            <a:ext cx="7543801" cy="4023360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Image datasets</a:t>
            </a:r>
          </a:p>
          <a:p>
            <a:pPr lvl="1"/>
            <a:r>
              <a:rPr lang="pt-BR" altLang="ja-JP" dirty="0"/>
              <a:t>ICDAR2003</a:t>
            </a:r>
          </a:p>
          <a:p>
            <a:pPr lvl="1"/>
            <a:r>
              <a:rPr lang="pt-BR" altLang="ja-JP" dirty="0"/>
              <a:t>ICDAR2013 Chal. 2</a:t>
            </a:r>
          </a:p>
          <a:p>
            <a:pPr lvl="1"/>
            <a:r>
              <a:rPr lang="pt-BR" altLang="ja-JP" dirty="0"/>
              <a:t>ICDAR2015 Chal. 4</a:t>
            </a:r>
          </a:p>
          <a:p>
            <a:pPr lvl="1"/>
            <a:r>
              <a:rPr lang="pt-BR" altLang="ja-JP" dirty="0" smtClean="0"/>
              <a:t>SVT</a:t>
            </a:r>
            <a:endParaRPr lang="pt-BR" altLang="ja-JP" dirty="0"/>
          </a:p>
          <a:p>
            <a:pPr lvl="1"/>
            <a:r>
              <a:rPr lang="pt-BR" altLang="ja-JP" dirty="0"/>
              <a:t>COCO-Text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899659" y="1693334"/>
            <a:ext cx="416814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cs"/>
              </a:defRPr>
            </a:lvl1pPr>
            <a:lvl2pPr marL="486918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12000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00000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80000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6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Video datasets</a:t>
            </a:r>
          </a:p>
          <a:p>
            <a:pPr lvl="1"/>
            <a:r>
              <a:rPr lang="en-US" altLang="ja-JP" dirty="0" smtClean="0"/>
              <a:t>ICDAR2015 </a:t>
            </a:r>
            <a:r>
              <a:rPr lang="en-US" altLang="ja-JP" dirty="0" err="1" smtClean="0"/>
              <a:t>Chal</a:t>
            </a:r>
            <a:r>
              <a:rPr lang="en-US" altLang="ja-JP" dirty="0" smtClean="0"/>
              <a:t>. 3</a:t>
            </a:r>
          </a:p>
          <a:p>
            <a:pPr lvl="1"/>
            <a:r>
              <a:rPr lang="en-US" altLang="ja-JP" dirty="0" smtClean="0"/>
              <a:t>YVT</a:t>
            </a:r>
          </a:p>
          <a:p>
            <a:pPr lvl="1"/>
            <a:r>
              <a:rPr lang="en-US" altLang="ja-JP" dirty="0" smtClean="0">
                <a:solidFill>
                  <a:schemeClr val="accent2"/>
                </a:solidFill>
              </a:rPr>
              <a:t>DOST</a:t>
            </a:r>
          </a:p>
          <a:p>
            <a:pPr lvl="1"/>
            <a:r>
              <a:rPr lang="en-US" altLang="ja-JP" dirty="0" smtClean="0">
                <a:solidFill>
                  <a:schemeClr val="accent2"/>
                </a:solidFill>
              </a:rPr>
              <a:t>DOST Latin</a:t>
            </a:r>
          </a:p>
        </p:txBody>
      </p:sp>
      <p:sp>
        <p:nvSpPr>
          <p:cNvPr id="7" name="角丸四角形吹き出し 6"/>
          <p:cNvSpPr/>
          <p:nvPr/>
        </p:nvSpPr>
        <p:spPr>
          <a:xfrm>
            <a:off x="2571750" y="4702387"/>
            <a:ext cx="6324600" cy="1014308"/>
          </a:xfrm>
          <a:prstGeom prst="wedgeRoundRectCallout">
            <a:avLst>
              <a:gd name="adj1" fmla="val 10466"/>
              <a:gd name="adj2" fmla="val -10769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/>
              <a:t>Subset of DOST which contain words consisting of alphabets and digits</a:t>
            </a:r>
            <a:endParaRPr kumimoji="1" lang="ja-JP" altLang="en-US" sz="2800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323850" y="5845387"/>
            <a:ext cx="3505200" cy="628651"/>
          </a:xfrm>
          <a:prstGeom prst="wedgeRoundRectCallout">
            <a:avLst>
              <a:gd name="adj1" fmla="val 16716"/>
              <a:gd name="adj2" fmla="val -3602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/>
              <a:t>Data were sampled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6934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Agenda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rgbClr val="FF0000"/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Unique </a:t>
            </a:r>
            <a:r>
              <a:rPr lang="en-US" altLang="ja-JP" dirty="0"/>
              <a:t>Features </a:t>
            </a:r>
            <a:r>
              <a:rPr lang="en-US" altLang="ja-JP" dirty="0" smtClean="0"/>
              <a:t>of DOST Dataset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Construction of DOST Dataset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Known Issues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Evaluation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59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0" y="5711085"/>
            <a:ext cx="9144000" cy="115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8100" y="2638425"/>
            <a:ext cx="2819400" cy="2246541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100" y="4886325"/>
            <a:ext cx="2819400" cy="186690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Text Detection by</a:t>
            </a:r>
            <a:br>
              <a:rPr kumimoji="1" lang="en-US" altLang="ja-JP" dirty="0" smtClean="0"/>
            </a:br>
            <a:r>
              <a:rPr kumimoji="1" lang="en-US" altLang="ja-JP" dirty="0" err="1" smtClean="0"/>
              <a:t>OpenCV</a:t>
            </a:r>
            <a:r>
              <a:rPr kumimoji="1" lang="en-US" altLang="ja-JP" dirty="0" smtClean="0"/>
              <a:t> API</a:t>
            </a:r>
            <a:endParaRPr kumimoji="1" lang="ja-JP" altLang="en-US" dirty="0"/>
          </a:p>
        </p:txBody>
      </p:sp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1930556"/>
              </p:ext>
            </p:extLst>
          </p:nvPr>
        </p:nvGraphicFramePr>
        <p:xfrm>
          <a:off x="0" y="1564641"/>
          <a:ext cx="914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正方形/長方形 9"/>
          <p:cNvSpPr/>
          <p:nvPr/>
        </p:nvSpPr>
        <p:spPr>
          <a:xfrm>
            <a:off x="114300" y="1596707"/>
            <a:ext cx="1647825" cy="468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Image DB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14300" y="2082187"/>
            <a:ext cx="1647825" cy="467021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Video DB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3505200" y="622935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3295650" y="668655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29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0" y="5711085"/>
            <a:ext cx="9144000" cy="115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8100" y="2638425"/>
            <a:ext cx="2819400" cy="2246541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100" y="4886325"/>
            <a:ext cx="2819400" cy="186690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Text Detection by Matsuda's </a:t>
            </a:r>
            <a:r>
              <a:rPr kumimoji="1" lang="en-US" altLang="ja-JP" dirty="0" smtClean="0"/>
              <a:t>method</a:t>
            </a:r>
            <a:endParaRPr kumimoji="1" lang="ja-JP" altLang="en-US" dirty="0"/>
          </a:p>
        </p:txBody>
      </p:sp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3706845"/>
              </p:ext>
            </p:extLst>
          </p:nvPr>
        </p:nvGraphicFramePr>
        <p:xfrm>
          <a:off x="0" y="1566000"/>
          <a:ext cx="914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正方形/長方形 9"/>
          <p:cNvSpPr/>
          <p:nvPr/>
        </p:nvSpPr>
        <p:spPr>
          <a:xfrm>
            <a:off x="114300" y="1596707"/>
            <a:ext cx="1647825" cy="468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Image DB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14300" y="2082187"/>
            <a:ext cx="1647825" cy="467021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Video DB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3362325" y="622935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3295650" y="668655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779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5711085"/>
            <a:ext cx="9144000" cy="115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8100" y="2638425"/>
            <a:ext cx="2819400" cy="2246541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8100" y="4886325"/>
            <a:ext cx="2819400" cy="186690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6250" y="113884"/>
            <a:ext cx="8210550" cy="1450757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End-to-end Text Recognition by</a:t>
            </a:r>
            <a:br>
              <a:rPr lang="en-US" altLang="ja-JP" dirty="0" smtClean="0"/>
            </a:br>
            <a:r>
              <a:rPr lang="en-US" altLang="ja-JP" dirty="0" smtClean="0"/>
              <a:t>Google Vision API</a:t>
            </a:r>
            <a:endParaRPr kumimoji="1" lang="ja-JP" altLang="en-US" dirty="0"/>
          </a:p>
        </p:txBody>
      </p:sp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3329283"/>
              </p:ext>
            </p:extLst>
          </p:nvPr>
        </p:nvGraphicFramePr>
        <p:xfrm>
          <a:off x="0" y="1566000"/>
          <a:ext cx="914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114300" y="1596707"/>
            <a:ext cx="1647825" cy="468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Image DB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14300" y="2082187"/>
            <a:ext cx="1647825" cy="467021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Video DB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3228975" y="622935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3762375" y="6686550"/>
            <a:ext cx="5905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角丸四角形吹き出し 11"/>
          <p:cNvSpPr/>
          <p:nvPr/>
        </p:nvSpPr>
        <p:spPr>
          <a:xfrm>
            <a:off x="5491162" y="5934075"/>
            <a:ext cx="2514600" cy="819150"/>
          </a:xfrm>
          <a:prstGeom prst="wedgeRoundRectCallout">
            <a:avLst>
              <a:gd name="adj1" fmla="val -114773"/>
              <a:gd name="adj2" fmla="val -281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Recognized in </a:t>
            </a:r>
            <a:r>
              <a:rPr kumimoji="1" lang="en-US" altLang="ja-JP" sz="2400" dirty="0" smtClean="0"/>
              <a:t>Japanese mode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9358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Agenda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Unique </a:t>
            </a:r>
            <a:r>
              <a:rPr lang="en-US" altLang="ja-JP" dirty="0"/>
              <a:t>Features </a:t>
            </a:r>
            <a:r>
              <a:rPr lang="en-US" altLang="ja-JP" dirty="0" smtClean="0"/>
              <a:t>of DOST Dataset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Construction of DOST Dataset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Known Issues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Evaluation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>
                <a:solidFill>
                  <a:srgbClr val="FF0000"/>
                </a:solidFill>
              </a:rPr>
              <a:t>Conclusion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86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DOST dataset is presented</a:t>
            </a:r>
          </a:p>
          <a:p>
            <a:pPr lvl="1"/>
            <a:r>
              <a:rPr kumimoji="1" lang="en-US" altLang="ja-JP" dirty="0" smtClean="0"/>
              <a:t>Has unique features</a:t>
            </a:r>
          </a:p>
          <a:p>
            <a:pPr lvl="1"/>
            <a:r>
              <a:rPr kumimoji="1" lang="en-US" altLang="ja-JP" dirty="0" smtClean="0"/>
              <a:t>More challenging than existing datasets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644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301" y="-1728"/>
            <a:ext cx="2554224" cy="340156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76" y="-1296"/>
            <a:ext cx="2554224" cy="340156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9" y="3457251"/>
            <a:ext cx="2548128" cy="340156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693" y="3457250"/>
            <a:ext cx="2548128" cy="340156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76" y="3457250"/>
            <a:ext cx="2554224" cy="3401568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1749277" y="3133652"/>
            <a:ext cx="618630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3600" dirty="0"/>
              <a:t>Thank you for your </a:t>
            </a:r>
            <a:r>
              <a:rPr lang="en-US" altLang="ja-JP" sz="3600" dirty="0" smtClean="0"/>
              <a:t>attention!!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31273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960" y="113884"/>
            <a:ext cx="7543800" cy="107760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 smtClean="0"/>
              <a:t>Recent Improvement of</a:t>
            </a:r>
            <a:br>
              <a:rPr kumimoji="1" lang="en-US" altLang="ja-JP" dirty="0" smtClean="0"/>
            </a:br>
            <a:r>
              <a:rPr kumimoji="1" lang="en-US" altLang="ja-JP" dirty="0" smtClean="0"/>
              <a:t>Scene Text Recognition</a:t>
            </a:r>
            <a:endParaRPr kumimoji="1" lang="ja-JP" altLang="en-US" dirty="0"/>
          </a:p>
        </p:txBody>
      </p:sp>
      <p:graphicFrame>
        <p:nvGraphicFramePr>
          <p:cNvPr id="13" name="グラフ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0821581"/>
              </p:ext>
            </p:extLst>
          </p:nvPr>
        </p:nvGraphicFramePr>
        <p:xfrm>
          <a:off x="1" y="1191491"/>
          <a:ext cx="9144000" cy="5666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角丸四角形 2"/>
          <p:cNvSpPr/>
          <p:nvPr/>
        </p:nvSpPr>
        <p:spPr>
          <a:xfrm>
            <a:off x="6601326" y="2125579"/>
            <a:ext cx="2149642" cy="770021"/>
          </a:xfrm>
          <a:prstGeom prst="roundRect">
            <a:avLst/>
          </a:prstGeom>
          <a:noFill/>
          <a:ln w="5715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吹き出し 3"/>
          <p:cNvSpPr/>
          <p:nvPr/>
        </p:nvSpPr>
        <p:spPr>
          <a:xfrm>
            <a:off x="4667250" y="3076574"/>
            <a:ext cx="4292267" cy="1079203"/>
          </a:xfrm>
          <a:prstGeom prst="wedgeRoundRectCallout">
            <a:avLst>
              <a:gd name="adj1" fmla="val 27569"/>
              <a:gd name="adj2" fmla="val -7271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Recent results are 80+</a:t>
            </a:r>
            <a:r>
              <a:rPr lang="en-US" altLang="ja-JP" sz="2800" dirty="0"/>
              <a:t>%</a:t>
            </a:r>
            <a:r>
              <a:rPr kumimoji="1" lang="en-US" altLang="ja-JP" sz="2800" dirty="0" smtClean="0"/>
              <a:t> or even 90+%</a:t>
            </a:r>
            <a:endParaRPr kumimoji="1" lang="ja-JP" altLang="en-US" sz="2800" dirty="0"/>
          </a:p>
        </p:txBody>
      </p:sp>
      <p:sp>
        <p:nvSpPr>
          <p:cNvPr id="7" name="角丸四角形 6"/>
          <p:cNvSpPr/>
          <p:nvPr/>
        </p:nvSpPr>
        <p:spPr>
          <a:xfrm>
            <a:off x="871086" y="4470101"/>
            <a:ext cx="7928008" cy="1238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Thi</a:t>
            </a:r>
            <a:r>
              <a:rPr lang="en-US" altLang="ja-JP" sz="2800" dirty="0" smtClean="0"/>
              <a:t>s does not mean these methods can read</a:t>
            </a:r>
            <a:br>
              <a:rPr lang="en-US" altLang="ja-JP" sz="2800" dirty="0" smtClean="0"/>
            </a:br>
            <a:r>
              <a:rPr lang="en-US" altLang="ja-JP" sz="2800" dirty="0" smtClean="0"/>
              <a:t>a wide variety of text in the real environment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233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0" y="5711085"/>
            <a:ext cx="9144000" cy="115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タイトル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Text in Real Environment</a:t>
            </a:r>
            <a:endParaRPr kumimoji="1" lang="ja-JP" altLang="en-US" dirty="0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We mean</a:t>
            </a:r>
          </a:p>
          <a:p>
            <a:pPr lvl="1"/>
            <a:r>
              <a:rPr kumimoji="1" lang="en-US" altLang="ja-JP" dirty="0" smtClean="0"/>
              <a:t>Text captured without intention</a:t>
            </a:r>
            <a:br>
              <a:rPr kumimoji="1" lang="en-US" altLang="ja-JP" dirty="0" smtClean="0"/>
            </a:br>
            <a:r>
              <a:rPr kumimoji="1" lang="en-US" altLang="ja-JP" dirty="0" smtClean="0"/>
              <a:t>(as much as possible)</a:t>
            </a:r>
          </a:p>
          <a:p>
            <a:pPr lvl="1"/>
            <a:r>
              <a:rPr lang="en-US" altLang="ja-JP" dirty="0" smtClean="0"/>
              <a:t>Text not </a:t>
            </a:r>
            <a:r>
              <a:rPr lang="en-US" altLang="ja-JP" dirty="0"/>
              <a:t>screened so as to be </a:t>
            </a:r>
            <a:r>
              <a:rPr lang="en-US" altLang="ja-JP" dirty="0" smtClean="0"/>
              <a:t>easily read</a:t>
            </a:r>
            <a:br>
              <a:rPr lang="en-US" altLang="ja-JP" dirty="0" smtClean="0"/>
            </a:br>
            <a:r>
              <a:rPr lang="en-US" altLang="ja-JP" dirty="0" smtClean="0"/>
              <a:t>(with regard to resolution, capture angle and so on)</a:t>
            </a:r>
            <a:endParaRPr kumimoji="1"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0" y="5241245"/>
            <a:ext cx="2014483" cy="1510862"/>
          </a:xfrm>
          <a:prstGeom prst="rect">
            <a:avLst/>
          </a:prstGeom>
        </p:spPr>
      </p:pic>
      <p:sp>
        <p:nvSpPr>
          <p:cNvPr id="2" name="乗算 1"/>
          <p:cNvSpPr/>
          <p:nvPr/>
        </p:nvSpPr>
        <p:spPr>
          <a:xfrm>
            <a:off x="-267748" y="4905375"/>
            <a:ext cx="1177766" cy="1177766"/>
          </a:xfrm>
          <a:prstGeom prst="mathMultiply">
            <a:avLst>
              <a:gd name="adj1" fmla="val 13931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86" y="5241245"/>
            <a:ext cx="2014483" cy="1510862"/>
          </a:xfrm>
          <a:prstGeom prst="rect">
            <a:avLst/>
          </a:prstGeom>
        </p:spPr>
      </p:pic>
      <p:sp>
        <p:nvSpPr>
          <p:cNvPr id="7" name="乗算 6"/>
          <p:cNvSpPr/>
          <p:nvPr/>
        </p:nvSpPr>
        <p:spPr>
          <a:xfrm>
            <a:off x="2055364" y="4905375"/>
            <a:ext cx="1177766" cy="1177766"/>
          </a:xfrm>
          <a:prstGeom prst="mathMultiply">
            <a:avLst>
              <a:gd name="adj1" fmla="val 13931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822" y="5243017"/>
            <a:ext cx="2014483" cy="1509090"/>
          </a:xfrm>
          <a:prstGeom prst="rect">
            <a:avLst/>
          </a:prstGeom>
          <a:ln>
            <a:noFill/>
          </a:ln>
        </p:spPr>
      </p:pic>
      <p:sp>
        <p:nvSpPr>
          <p:cNvPr id="9" name="乗算 8"/>
          <p:cNvSpPr/>
          <p:nvPr/>
        </p:nvSpPr>
        <p:spPr>
          <a:xfrm>
            <a:off x="4232422" y="4905375"/>
            <a:ext cx="1177766" cy="1177766"/>
          </a:xfrm>
          <a:prstGeom prst="mathMultiply">
            <a:avLst>
              <a:gd name="adj1" fmla="val 13931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9" t="14609" r="16902" b="61988"/>
          <a:stretch/>
        </p:blipFill>
        <p:spPr>
          <a:xfrm>
            <a:off x="118109" y="4273535"/>
            <a:ext cx="2141875" cy="681955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3" t="49968" r="16279" b="25142"/>
          <a:stretch/>
        </p:blipFill>
        <p:spPr>
          <a:xfrm>
            <a:off x="2388649" y="4273535"/>
            <a:ext cx="2141877" cy="68195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41724" r="55690" b="47586"/>
          <a:stretch/>
        </p:blipFill>
        <p:spPr>
          <a:xfrm>
            <a:off x="6929734" y="4252108"/>
            <a:ext cx="2141875" cy="724808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4" t="38391" r="35604" b="48276"/>
          <a:stretch/>
        </p:blipFill>
        <p:spPr>
          <a:xfrm>
            <a:off x="4659191" y="4258737"/>
            <a:ext cx="2141877" cy="711550"/>
          </a:xfrm>
          <a:prstGeom prst="rect">
            <a:avLst/>
          </a:prstGeom>
        </p:spPr>
      </p:pic>
      <p:sp>
        <p:nvSpPr>
          <p:cNvPr id="19" name="乗算 18"/>
          <p:cNvSpPr/>
          <p:nvPr/>
        </p:nvSpPr>
        <p:spPr>
          <a:xfrm>
            <a:off x="2263749" y="4041611"/>
            <a:ext cx="628844" cy="628844"/>
          </a:xfrm>
          <a:prstGeom prst="mathMultiply">
            <a:avLst>
              <a:gd name="adj1" fmla="val 2176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乗算 19"/>
          <p:cNvSpPr/>
          <p:nvPr/>
        </p:nvSpPr>
        <p:spPr>
          <a:xfrm>
            <a:off x="4534291" y="4041611"/>
            <a:ext cx="628844" cy="628844"/>
          </a:xfrm>
          <a:prstGeom prst="mathMultiply">
            <a:avLst>
              <a:gd name="adj1" fmla="val 2176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乗算 20"/>
          <p:cNvSpPr/>
          <p:nvPr/>
        </p:nvSpPr>
        <p:spPr>
          <a:xfrm>
            <a:off x="6804833" y="4041611"/>
            <a:ext cx="628844" cy="628844"/>
          </a:xfrm>
          <a:prstGeom prst="mathMultiply">
            <a:avLst>
              <a:gd name="adj1" fmla="val 2176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乗算 21"/>
          <p:cNvSpPr/>
          <p:nvPr/>
        </p:nvSpPr>
        <p:spPr>
          <a:xfrm>
            <a:off x="-4515" y="4041611"/>
            <a:ext cx="628844" cy="628844"/>
          </a:xfrm>
          <a:prstGeom prst="mathMultiply">
            <a:avLst>
              <a:gd name="adj1" fmla="val 2176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559" y="5029907"/>
            <a:ext cx="2055167" cy="1722200"/>
          </a:xfrm>
          <a:prstGeom prst="rect">
            <a:avLst/>
          </a:prstGeom>
        </p:spPr>
      </p:pic>
      <p:sp>
        <p:nvSpPr>
          <p:cNvPr id="24" name="乗算 23"/>
          <p:cNvSpPr/>
          <p:nvPr/>
        </p:nvSpPr>
        <p:spPr>
          <a:xfrm>
            <a:off x="6638954" y="4898380"/>
            <a:ext cx="1177766" cy="1177766"/>
          </a:xfrm>
          <a:prstGeom prst="mathMultiply">
            <a:avLst>
              <a:gd name="adj1" fmla="val 13931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吹き出し 4"/>
          <p:cNvSpPr/>
          <p:nvPr/>
        </p:nvSpPr>
        <p:spPr>
          <a:xfrm>
            <a:off x="4425561" y="57430"/>
            <a:ext cx="4541085" cy="649641"/>
          </a:xfrm>
          <a:prstGeom prst="wedgeRoundRectCallout">
            <a:avLst>
              <a:gd name="adj1" fmla="val -30710"/>
              <a:gd name="adj2" fmla="val 7474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200"/>
              <a:t>“Scene Text in the Wild” </a:t>
            </a:r>
            <a:endParaRPr kumimoji="1" lang="ja-JP" altLang="en-US" sz="3200"/>
          </a:p>
        </p:txBody>
      </p:sp>
    </p:spTree>
    <p:extLst>
      <p:ext uri="{BB962C8B-B14F-4D97-AF65-F5344CB8AC3E}">
        <p14:creationId xmlns:p14="http://schemas.microsoft.com/office/powerpoint/2010/main" val="109658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 idx="4294967295"/>
          </p:nvPr>
        </p:nvSpPr>
        <p:spPr>
          <a:xfrm>
            <a:off x="324757" y="323850"/>
            <a:ext cx="2932793" cy="1933575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ja-JP" dirty="0" smtClean="0"/>
              <a:t>We present</a:t>
            </a:r>
            <a:br>
              <a:rPr lang="en-US" altLang="ja-JP" dirty="0" smtClean="0"/>
            </a:br>
            <a:r>
              <a:rPr lang="en-US" altLang="ja-JP" dirty="0" smtClean="0"/>
              <a:t>DOST</a:t>
            </a:r>
            <a:br>
              <a:rPr lang="en-US" altLang="ja-JP" dirty="0" smtClean="0"/>
            </a:br>
            <a:r>
              <a:rPr lang="en-US" altLang="ja-JP" dirty="0" smtClean="0"/>
              <a:t>Dataset</a:t>
            </a:r>
            <a:endParaRPr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114" y="3456819"/>
            <a:ext cx="2548128" cy="340156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321" y="3456431"/>
            <a:ext cx="2548128" cy="340156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40" y="3456432"/>
            <a:ext cx="2554224" cy="340156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114" y="-909"/>
            <a:ext cx="2548128" cy="340156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321" y="0"/>
            <a:ext cx="2548128" cy="340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4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Agenda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rgbClr val="FF0000"/>
                </a:solidFill>
              </a:rPr>
              <a:t>Unique </a:t>
            </a:r>
            <a:r>
              <a:rPr lang="en-US" altLang="ja-JP" dirty="0">
                <a:solidFill>
                  <a:srgbClr val="FF0000"/>
                </a:solidFill>
              </a:rPr>
              <a:t>Features </a:t>
            </a:r>
            <a:r>
              <a:rPr lang="en-US" altLang="ja-JP" dirty="0" smtClean="0">
                <a:solidFill>
                  <a:srgbClr val="FF0000"/>
                </a:solidFill>
              </a:rPr>
              <a:t>of DOST Dataset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Construction of DOST Dataset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Known Issues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Evaluation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065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 smtClean="0"/>
              <a:t>Unique Features of</a:t>
            </a:r>
            <a:br>
              <a:rPr lang="en-US" altLang="ja-JP" dirty="0" smtClean="0"/>
            </a:br>
            <a:r>
              <a:rPr lang="en-US" altLang="ja-JP" dirty="0" smtClean="0"/>
              <a:t>DOST Dataset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Aim: evaluation of methods</a:t>
            </a:r>
            <a:br>
              <a:rPr lang="en-US" altLang="ja-JP" dirty="0" smtClean="0"/>
            </a:br>
            <a:r>
              <a:rPr lang="en-US" altLang="ja-JP" dirty="0" smtClean="0"/>
              <a:t>in the real environment</a:t>
            </a:r>
          </a:p>
          <a:p>
            <a:pPr marL="612000" lvl="1"/>
            <a:r>
              <a:rPr lang="en-US" altLang="ja-JP" dirty="0" smtClean="0"/>
              <a:t>Not aiming at training classifiers</a:t>
            </a:r>
            <a:br>
              <a:rPr lang="en-US" altLang="ja-JP" dirty="0" smtClean="0"/>
            </a:br>
            <a:r>
              <a:rPr lang="en-US" altLang="ja-JP" dirty="0" smtClean="0"/>
              <a:t>like </a:t>
            </a:r>
            <a:r>
              <a:rPr lang="en-US" altLang="ja-JP" dirty="0" err="1" smtClean="0"/>
              <a:t>MJSynth</a:t>
            </a:r>
            <a:r>
              <a:rPr lang="en-US" altLang="ja-JP" dirty="0" smtClean="0"/>
              <a:t> and </a:t>
            </a:r>
            <a:r>
              <a:rPr lang="en-US" altLang="ja-JP" dirty="0" err="1" smtClean="0"/>
              <a:t>SynthText</a:t>
            </a:r>
            <a:r>
              <a:rPr lang="en-US" altLang="ja-JP" dirty="0" smtClean="0"/>
              <a:t> datasets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Completely not intentionally captured</a:t>
            </a:r>
          </a:p>
          <a:p>
            <a:pPr lvl="1">
              <a:buClr>
                <a:srgbClr val="1CADE4"/>
              </a:buClr>
            </a:pPr>
            <a:r>
              <a:rPr lang="en-US" altLang="ja-JP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The most similar is ICDAR2015 Challenge 4 “incidental scene text” dataset captured with Google Glass</a:t>
            </a:r>
          </a:p>
          <a:p>
            <a:pPr lvl="1">
              <a:buClr>
                <a:srgbClr val="1CADE4"/>
              </a:buClr>
            </a:pPr>
            <a:r>
              <a:rPr lang="en-US" altLang="ja-JP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DOST is even free from face direction</a:t>
            </a:r>
            <a:endParaRPr lang="en-US" altLang="ja-JP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7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 smtClean="0"/>
              <a:t>Unique Features of</a:t>
            </a:r>
            <a:br>
              <a:rPr lang="en-US" altLang="ja-JP" dirty="0" smtClean="0"/>
            </a:br>
            <a:r>
              <a:rPr lang="en-US" altLang="ja-JP" dirty="0" smtClean="0"/>
              <a:t>DOST Dataset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altLang="ja-JP" dirty="0" smtClean="0"/>
              <a:t>Video dataset captured with omnidirectional camera</a:t>
            </a:r>
          </a:p>
          <a:p>
            <a:pPr lvl="1"/>
            <a:r>
              <a:rPr lang="en-US" altLang="ja-JP" dirty="0" smtClean="0"/>
              <a:t>ICDAR2013 &amp; 2015 Challenge 3: single direction</a:t>
            </a:r>
          </a:p>
          <a:p>
            <a:pPr lvl="1"/>
            <a:r>
              <a:rPr lang="en-US" altLang="ja-JP" dirty="0" smtClean="0"/>
              <a:t>YouTube Video (YTV) Dataset: YouTube Videos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altLang="ja-JP" dirty="0" smtClean="0"/>
              <a:t>Contains multiple images of single word</a:t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</p:txBody>
      </p:sp>
      <p:grpSp>
        <p:nvGrpSpPr>
          <p:cNvPr id="8" name="グループ化 7"/>
          <p:cNvGrpSpPr/>
          <p:nvPr/>
        </p:nvGrpSpPr>
        <p:grpSpPr>
          <a:xfrm>
            <a:off x="1003934" y="4582231"/>
            <a:ext cx="7996061" cy="1585364"/>
            <a:chOff x="1328982" y="4939861"/>
            <a:chExt cx="5151340" cy="502546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8982" y="4939861"/>
              <a:ext cx="875319" cy="469908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816" y="4939861"/>
              <a:ext cx="900657" cy="469908"/>
            </a:xfrm>
            <a:prstGeom prst="rect">
              <a:avLst/>
            </a:prstGeom>
          </p:spPr>
        </p:pic>
        <p:sp>
          <p:nvSpPr>
            <p:cNvPr id="11" name="右矢印 10"/>
            <p:cNvSpPr/>
            <p:nvPr/>
          </p:nvSpPr>
          <p:spPr>
            <a:xfrm>
              <a:off x="2311278" y="5040387"/>
              <a:ext cx="261465" cy="2680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5987" y="4939861"/>
              <a:ext cx="627998" cy="489839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500" y="4939861"/>
              <a:ext cx="447556" cy="484852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2473" y="4939861"/>
              <a:ext cx="397849" cy="502546"/>
            </a:xfrm>
            <a:prstGeom prst="rect">
              <a:avLst/>
            </a:prstGeom>
          </p:spPr>
        </p:pic>
        <p:sp>
          <p:nvSpPr>
            <p:cNvPr id="15" name="右矢印 14"/>
            <p:cNvSpPr/>
            <p:nvPr/>
          </p:nvSpPr>
          <p:spPr>
            <a:xfrm>
              <a:off x="3687497" y="5039966"/>
              <a:ext cx="261465" cy="2680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  <p:sp>
          <p:nvSpPr>
            <p:cNvPr id="16" name="右矢印 15"/>
            <p:cNvSpPr/>
            <p:nvPr/>
          </p:nvSpPr>
          <p:spPr>
            <a:xfrm>
              <a:off x="4790961" y="5039966"/>
              <a:ext cx="261465" cy="2680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  <p:sp>
          <p:nvSpPr>
            <p:cNvPr id="17" name="右矢印 16"/>
            <p:cNvSpPr/>
            <p:nvPr/>
          </p:nvSpPr>
          <p:spPr>
            <a:xfrm>
              <a:off x="5714031" y="5030822"/>
              <a:ext cx="261465" cy="2680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32772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ヒラギノゴシック">
      <a:majorFont>
        <a:latin typeface="Arial"/>
        <a:ea typeface="ヒラギノ角ゴ ProN W6"/>
        <a:cs typeface=""/>
      </a:majorFont>
      <a:minorFont>
        <a:latin typeface="Arial"/>
        <a:ea typeface="ヒラギノ角ゴ ProN W3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TM02900769[[fn=レトロスペクト]]</Template>
  <TotalTime>16616</TotalTime>
  <Words>687</Words>
  <Application>Microsoft Macintosh PowerPoint</Application>
  <PresentationFormat>画面に合わせる (4:3)</PresentationFormat>
  <Paragraphs>196</Paragraphs>
  <Slides>35</Slides>
  <Notes>1</Notes>
  <HiddenSlides>6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42" baseType="lpstr">
      <vt:lpstr>Calibri</vt:lpstr>
      <vt:lpstr>ＭＳ Ｐゴシック</vt:lpstr>
      <vt:lpstr>Wingdings</vt:lpstr>
      <vt:lpstr>ヒラギノ角ゴ ProN W3</vt:lpstr>
      <vt:lpstr>ヒラギノ角ゴ ProN W6</vt:lpstr>
      <vt:lpstr>Arial</vt:lpstr>
      <vt:lpstr>1_レトロスペクト</vt:lpstr>
      <vt:lpstr>Downtown Osaka Scene Text Dataset</vt:lpstr>
      <vt:lpstr>Agenda</vt:lpstr>
      <vt:lpstr>Agenda</vt:lpstr>
      <vt:lpstr>Recent Improvement of Scene Text Recognition</vt:lpstr>
      <vt:lpstr>Text in Real Environment</vt:lpstr>
      <vt:lpstr>We present DOST Dataset</vt:lpstr>
      <vt:lpstr>Agenda</vt:lpstr>
      <vt:lpstr>Unique Features of DOST Dataset</vt:lpstr>
      <vt:lpstr>Unique Features of DOST Dataset</vt:lpstr>
      <vt:lpstr>Unique Features of DOST Dataset</vt:lpstr>
      <vt:lpstr>No. of Images Contained in Existing Datasets</vt:lpstr>
      <vt:lpstr>No. of Word Images Contained in Existing Datasets</vt:lpstr>
      <vt:lpstr>No. of Word Sequences in Existing Video Datasets</vt:lpstr>
      <vt:lpstr>Unique Features of DOST Dataset</vt:lpstr>
      <vt:lpstr>No. of Ground Truthed Characters per Category</vt:lpstr>
      <vt:lpstr>No. of Ground Truthed Characters per Category</vt:lpstr>
      <vt:lpstr>Unique Features of DOST Dataset</vt:lpstr>
      <vt:lpstr>Agenda</vt:lpstr>
      <vt:lpstr>Construction of DOST Dataset</vt:lpstr>
      <vt:lpstr>Place, time length, the number of images of capture</vt:lpstr>
      <vt:lpstr>Construction of DOST Dataset</vt:lpstr>
      <vt:lpstr>Ground Truthing Policy</vt:lpstr>
      <vt:lpstr>Ground Truthing Policy</vt:lpstr>
      <vt:lpstr>Distribution of lengths of image sequences</vt:lpstr>
      <vt:lpstr>Agenda</vt:lpstr>
      <vt:lpstr>Known Issues</vt:lpstr>
      <vt:lpstr>Agenda</vt:lpstr>
      <vt:lpstr>Evaluation: Methods</vt:lpstr>
      <vt:lpstr>Evaluation: Datasets</vt:lpstr>
      <vt:lpstr>Text Detection by OpenCV API</vt:lpstr>
      <vt:lpstr>Text Detection by Matsuda's method</vt:lpstr>
      <vt:lpstr>End-to-end Text Recognition by Google Vision API</vt:lpstr>
      <vt:lpstr>Agenda</vt:lpstr>
      <vt:lpstr>Conclusion</vt:lpstr>
      <vt:lpstr>PowerPoint プレゼンテーション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声で教える 全方位単語感知システムの提案</dc:title>
  <dc:creator>Stitch</dc:creator>
  <cp:lastModifiedBy>岩村雅一</cp:lastModifiedBy>
  <cp:revision>832</cp:revision>
  <cp:lastPrinted>2016-02-05T03:51:32Z</cp:lastPrinted>
  <dcterms:created xsi:type="dcterms:W3CDTF">2016-01-30T16:08:15Z</dcterms:created>
  <dcterms:modified xsi:type="dcterms:W3CDTF">2016-10-10T03:01:49Z</dcterms:modified>
</cp:coreProperties>
</file>