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5"/>
  </p:notesMasterIdLst>
  <p:sldIdLst>
    <p:sldId id="256" r:id="rId2"/>
    <p:sldId id="319" r:id="rId3"/>
    <p:sldId id="290" r:id="rId4"/>
    <p:sldId id="345" r:id="rId5"/>
    <p:sldId id="283" r:id="rId6"/>
    <p:sldId id="343" r:id="rId7"/>
    <p:sldId id="348" r:id="rId8"/>
    <p:sldId id="304" r:id="rId9"/>
    <p:sldId id="317" r:id="rId10"/>
    <p:sldId id="344" r:id="rId11"/>
    <p:sldId id="315" r:id="rId12"/>
    <p:sldId id="323" r:id="rId13"/>
    <p:sldId id="289" r:id="rId14"/>
    <p:sldId id="354" r:id="rId15"/>
    <p:sldId id="336" r:id="rId16"/>
    <p:sldId id="314" r:id="rId17"/>
    <p:sldId id="342" r:id="rId18"/>
    <p:sldId id="305" r:id="rId19"/>
    <p:sldId id="352" r:id="rId20"/>
    <p:sldId id="311" r:id="rId21"/>
    <p:sldId id="346" r:id="rId22"/>
    <p:sldId id="347" r:id="rId23"/>
    <p:sldId id="307" r:id="rId24"/>
    <p:sldId id="340" r:id="rId25"/>
    <p:sldId id="333" r:id="rId26"/>
    <p:sldId id="298" r:id="rId27"/>
    <p:sldId id="313" r:id="rId28"/>
    <p:sldId id="279" r:id="rId29"/>
    <p:sldId id="299" r:id="rId30"/>
    <p:sldId id="324" r:id="rId31"/>
    <p:sldId id="325" r:id="rId32"/>
    <p:sldId id="330" r:id="rId33"/>
    <p:sldId id="329" r:id="rId34"/>
    <p:sldId id="308" r:id="rId35"/>
    <p:sldId id="309" r:id="rId36"/>
    <p:sldId id="332" r:id="rId37"/>
    <p:sldId id="270" r:id="rId38"/>
    <p:sldId id="351" r:id="rId39"/>
    <p:sldId id="350" r:id="rId40"/>
    <p:sldId id="300" r:id="rId41"/>
    <p:sldId id="331" r:id="rId42"/>
    <p:sldId id="353" r:id="rId43"/>
    <p:sldId id="286" r:id="rId44"/>
    <p:sldId id="312" r:id="rId45"/>
    <p:sldId id="337" r:id="rId46"/>
    <p:sldId id="341" r:id="rId47"/>
    <p:sldId id="292" r:id="rId48"/>
    <p:sldId id="326" r:id="rId49"/>
    <p:sldId id="327" r:id="rId50"/>
    <p:sldId id="328" r:id="rId51"/>
    <p:sldId id="339" r:id="rId52"/>
    <p:sldId id="318" r:id="rId53"/>
    <p:sldId id="322" r:id="rId54"/>
    <p:sldId id="321" r:id="rId55"/>
    <p:sldId id="272" r:id="rId56"/>
    <p:sldId id="316" r:id="rId57"/>
    <p:sldId id="295" r:id="rId58"/>
    <p:sldId id="294" r:id="rId59"/>
    <p:sldId id="301" r:id="rId60"/>
    <p:sldId id="259" r:id="rId61"/>
    <p:sldId id="265" r:id="rId62"/>
    <p:sldId id="302" r:id="rId63"/>
    <p:sldId id="310" r:id="rId64"/>
    <p:sldId id="282" r:id="rId65"/>
    <p:sldId id="258" r:id="rId66"/>
    <p:sldId id="285" r:id="rId67"/>
    <p:sldId id="287" r:id="rId68"/>
    <p:sldId id="261" r:id="rId69"/>
    <p:sldId id="262" r:id="rId70"/>
    <p:sldId id="263" r:id="rId71"/>
    <p:sldId id="278" r:id="rId72"/>
    <p:sldId id="280" r:id="rId73"/>
    <p:sldId id="281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a" initials="m" lastIdx="11" clrIdx="0">
    <p:extLst>
      <p:ext uri="{19B8F6BF-5375-455C-9EA6-DF929625EA0E}">
        <p15:presenceInfo xmlns:p15="http://schemas.microsoft.com/office/powerpoint/2012/main" xmlns="" userId="masa" providerId="None"/>
      </p:ext>
    </p:extLst>
  </p:cmAuthor>
  <p:cmAuthor id="2" name="Mahad1" initials="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2166"/>
    <a:srgbClr val="168BF6"/>
    <a:srgbClr val="E26600"/>
    <a:srgbClr val="BCF1A9"/>
    <a:srgbClr val="03A7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6595" autoAdjust="0"/>
  </p:normalViewPr>
  <p:slideViewPr>
    <p:cSldViewPr>
      <p:cViewPr varScale="1">
        <p:scale>
          <a:sx n="70" d="100"/>
          <a:sy n="70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MY"/>
  <c:chart>
    <c:title>
      <c:tx>
        <c:rich>
          <a:bodyPr/>
          <a:lstStyle/>
          <a:p>
            <a:pPr>
              <a:defRPr lang="ja-JP"/>
            </a:pPr>
            <a:r>
              <a:rPr lang="en-US" dirty="0" smtClean="0"/>
              <a:t>Relationship</a:t>
            </a:r>
            <a:r>
              <a:rPr lang="en-US" baseline="0" dirty="0" smtClean="0"/>
              <a:t> of Kernel size and features extracted</a:t>
            </a:r>
            <a:endParaRPr lang="en-US" dirty="0"/>
          </a:p>
        </c:rich>
      </c:tx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Kernel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2345679012345779E-2"/>
                  <c:y val="-4.887459807073954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32-4DA6-9BA0-39D9125A2F6E}"/>
                </c:ext>
              </c:extLst>
            </c:dLbl>
            <c:dLbl>
              <c:idx val="1"/>
              <c:layout>
                <c:manualLayout>
                  <c:x val="9.2592592592593871E-3"/>
                  <c:y val="1.02893890675241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32-4DA6-9BA0-39D9125A2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ja-JP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20x20</c:v>
                </c:pt>
                <c:pt idx="1">
                  <c:v>14x14</c:v>
                </c:pt>
                <c:pt idx="2">
                  <c:v>7x7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874</c:v>
                </c:pt>
                <c:pt idx="1">
                  <c:v>1389</c:v>
                </c:pt>
                <c:pt idx="2">
                  <c:v>3592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332-4DA6-9BA0-39D9125A2F6E}"/>
            </c:ext>
          </c:extLst>
        </c:ser>
        <c:dLbls>
          <c:showVal val="1"/>
        </c:dLbls>
        <c:marker val="1"/>
        <c:axId val="212848000"/>
        <c:axId val="213062784"/>
      </c:lineChart>
      <c:catAx>
        <c:axId val="21284800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3062784"/>
        <c:crosses val="autoZero"/>
        <c:auto val="1"/>
        <c:lblAlgn val="ctr"/>
        <c:lblOffset val="100"/>
      </c:catAx>
      <c:valAx>
        <c:axId val="2130627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2848000"/>
        <c:crosses val="autoZero"/>
        <c:crossBetween val="between"/>
      </c:valAx>
    </c:plotArea>
    <c:legend>
      <c:legendPos val="r"/>
      <c:txPr>
        <a:bodyPr/>
        <a:lstStyle/>
        <a:p>
          <a:pPr>
            <a:defRPr lang="ja-JP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MY"/>
  <c:chart>
    <c:title>
      <c:txPr>
        <a:bodyPr/>
        <a:lstStyle/>
        <a:p>
          <a:pPr>
            <a:defRPr lang="ja-JP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No. of Matches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ja-JP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Original Image</c:v>
                </c:pt>
                <c:pt idx="1">
                  <c:v>Convoluted Image (7x7 sized kernel)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1884</c:v>
                </c:pt>
                <c:pt idx="1">
                  <c:v>3462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71-46EA-B49F-A75D61A92FEC}"/>
            </c:ext>
          </c:extLst>
        </c:ser>
        <c:axId val="213659648"/>
        <c:axId val="213661184"/>
      </c:barChart>
      <c:catAx>
        <c:axId val="21365964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3661184"/>
        <c:crosses val="autoZero"/>
        <c:auto val="1"/>
        <c:lblAlgn val="ctr"/>
        <c:lblOffset val="100"/>
      </c:catAx>
      <c:valAx>
        <c:axId val="2136611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213659648"/>
        <c:crosses val="autoZero"/>
        <c:crossBetween val="between"/>
      </c:valAx>
    </c:plotArea>
    <c:legend>
      <c:legendPos val="r"/>
      <c:txPr>
        <a:bodyPr/>
        <a:lstStyle/>
        <a:p>
          <a:pPr>
            <a:defRPr lang="ja-JP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0E759-9448-464D-89F8-1D22FC6D89F3}" type="datetimeFigureOut">
              <a:rPr lang="en-US" smtClean="0"/>
              <a:pPr/>
              <a:t>5/26/2016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6248E-110F-4222-AAF5-B573A81CEA85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6248E-110F-4222-AAF5-B573A81CEA85}" type="slidenum">
              <a:rPr lang="en-MY" smtClean="0"/>
              <a:pPr/>
              <a:t>10</a:t>
            </a:fld>
            <a:endParaRPr lang="en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6248E-110F-4222-AAF5-B573A81CEA85}" type="slidenum">
              <a:rPr lang="en-MY" smtClean="0"/>
              <a:pPr/>
              <a:t>12</a:t>
            </a:fld>
            <a:endParaRPr lang="en-MY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6248E-110F-4222-AAF5-B573A81CEA85}" type="slidenum">
              <a:rPr lang="en-MY" smtClean="0"/>
              <a:pPr/>
              <a:t>17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6A9E-E43A-4C61-9D49-3D5DDF65E4B9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C9BF-A277-461D-8E60-7DFD9913C4D8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87C83-7FB0-4AD2-B85E-DA3F916EF922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CCAA-6C3B-47DA-822F-0BADA8E3930A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4564-A6CA-4E67-AB28-E7DC2610FE79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3A67-FE1D-4903-A4A8-97369329C6EC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56FAB-4157-4109-BDAD-FCFA6308CBCC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DDA3-3FE2-49D6-AEDB-632A237FBD00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3D17-516F-4903-B273-BAEB2D1FC9DA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2D29A-D9DF-4CC0-9766-1B275670D86D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8824-4A2B-49C5-84A4-3AB22F1D2F8F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4B590-7E43-469F-A05F-C0CC5C20978E}" type="datetime1">
              <a:rPr lang="en-US" smtClean="0"/>
              <a:pPr/>
              <a:t>5/26/2016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F3A27-8B10-45D5-B5A5-B0E9F12C5466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file:///D:\Master%20Thesis\presentation\experiment_edited%20movie2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aster%20Thesis\presentation\experiment_edited%20movie2.mp4" TargetMode="Externa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1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5.png"/><Relationship Id="rId7" Type="http://schemas.openxmlformats.org/officeDocument/2006/relationships/image" Target="../media/image10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129.jpe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60" y="3473279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6"/>
                </a:solidFill>
              </a:rPr>
              <a:t>Denser Feature Correspondences for 3D Reconstruction</a:t>
            </a:r>
            <a:endParaRPr lang="en-MY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170" y="51054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err="1" smtClean="0"/>
              <a:t>Fairuz</a:t>
            </a:r>
            <a:r>
              <a:rPr lang="en-US" dirty="0" smtClean="0"/>
              <a:t> </a:t>
            </a:r>
            <a:r>
              <a:rPr lang="en-US" dirty="0" err="1" smtClean="0"/>
              <a:t>Safwan</a:t>
            </a:r>
            <a:r>
              <a:rPr lang="en-US" dirty="0" smtClean="0"/>
              <a:t> </a:t>
            </a:r>
            <a:r>
              <a:rPr lang="en-US" dirty="0" err="1" smtClean="0"/>
              <a:t>Mahad</a:t>
            </a:r>
            <a:r>
              <a:rPr lang="en-US" dirty="0" smtClean="0"/>
              <a:t>  </a:t>
            </a:r>
          </a:p>
          <a:p>
            <a:pPr algn="l"/>
            <a:r>
              <a:rPr lang="en-US" dirty="0" smtClean="0"/>
              <a:t>Masakazu </a:t>
            </a:r>
            <a:r>
              <a:rPr lang="en-US" dirty="0" err="1" smtClean="0"/>
              <a:t>Iwamura</a:t>
            </a:r>
            <a:r>
              <a:rPr lang="en-US" dirty="0" smtClean="0"/>
              <a:t> </a:t>
            </a:r>
          </a:p>
          <a:p>
            <a:pPr algn="l"/>
            <a:r>
              <a:rPr lang="en-US" dirty="0" err="1" smtClean="0"/>
              <a:t>Yuzuko</a:t>
            </a:r>
            <a:r>
              <a:rPr lang="en-US" dirty="0" smtClean="0"/>
              <a:t> </a:t>
            </a:r>
            <a:r>
              <a:rPr lang="en-US" dirty="0" err="1" smtClean="0"/>
              <a:t>Utsumi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Koichi </a:t>
            </a:r>
            <a:r>
              <a:rPr lang="en-US" dirty="0" err="1" smtClean="0"/>
              <a:t>Kise</a:t>
            </a:r>
            <a:endParaRPr lang="en-MY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285772" y="5286376"/>
            <a:ext cx="3143248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962" y="214290"/>
            <a:ext cx="2643206" cy="3299602"/>
          </a:xfrm>
          <a:prstGeom prst="rect">
            <a:avLst/>
          </a:prstGeom>
          <a:noFill/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923928" y="5805264"/>
            <a:ext cx="5112568" cy="99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algn="r">
              <a:spcBef>
                <a:spcPct val="20000"/>
              </a:spcBef>
            </a:pPr>
            <a:r>
              <a:rPr lang="en-US" sz="2600" dirty="0" smtClean="0">
                <a:solidFill>
                  <a:schemeClr val="tx1">
                    <a:tint val="75000"/>
                  </a:schemeClr>
                </a:solidFill>
              </a:rPr>
              <a:t>Graduate School of Engineering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Osaka Prefecture University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052736"/>
            <a:ext cx="1643246" cy="210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052736"/>
            <a:ext cx="18669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10</a:t>
            </a:fld>
            <a:endParaRPr lang="en-MY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31641" y="2447724"/>
          <a:ext cx="6264695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2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03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Methods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Textured</a:t>
                      </a:r>
                    </a:p>
                    <a:p>
                      <a:pPr algn="ctr"/>
                      <a:r>
                        <a:rPr lang="en-US" sz="2400" dirty="0" smtClean="0"/>
                        <a:t>regions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Less-textured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regions</a:t>
                      </a:r>
                      <a:endParaRPr lang="en-MY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Standard Approach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b="1" dirty="0" smtClean="0"/>
                        <a:t>SIFT &amp; Harris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Comparing Methods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86"/>
          <p:cNvGrpSpPr/>
          <p:nvPr/>
        </p:nvGrpSpPr>
        <p:grpSpPr>
          <a:xfrm>
            <a:off x="6228184" y="3524127"/>
            <a:ext cx="576064" cy="840977"/>
            <a:chOff x="7236296" y="1844824"/>
            <a:chExt cx="576064" cy="840977"/>
          </a:xfrm>
        </p:grpSpPr>
        <p:sp>
          <p:nvSpPr>
            <p:cNvPr id="49" name="Oval 48"/>
            <p:cNvSpPr/>
            <p:nvPr/>
          </p:nvSpPr>
          <p:spPr>
            <a:xfrm>
              <a:off x="7236296" y="1844824"/>
              <a:ext cx="576064" cy="576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8" name="Arc 57"/>
            <p:cNvSpPr/>
            <p:nvPr/>
          </p:nvSpPr>
          <p:spPr>
            <a:xfrm rot="18900000">
              <a:off x="7305719" y="2226488"/>
              <a:ext cx="459313" cy="459313"/>
            </a:xfrm>
            <a:prstGeom prst="arc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0" name="Oval 49"/>
            <p:cNvSpPr/>
            <p:nvPr/>
          </p:nvSpPr>
          <p:spPr>
            <a:xfrm>
              <a:off x="7444701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9" name="Oval 58"/>
            <p:cNvSpPr/>
            <p:nvPr/>
          </p:nvSpPr>
          <p:spPr>
            <a:xfrm>
              <a:off x="7588717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" name="Group 64"/>
          <p:cNvGrpSpPr/>
          <p:nvPr/>
        </p:nvGrpSpPr>
        <p:grpSpPr>
          <a:xfrm>
            <a:off x="4211960" y="3524127"/>
            <a:ext cx="576064" cy="593889"/>
            <a:chOff x="7334008" y="2691095"/>
            <a:chExt cx="576064" cy="593889"/>
          </a:xfrm>
        </p:grpSpPr>
        <p:sp>
          <p:nvSpPr>
            <p:cNvPr id="61" name="Oval 60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2" name="Arc 61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3" name="Oval 62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4" name="Oval 63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10" name="Group 105"/>
          <p:cNvGrpSpPr/>
          <p:nvPr/>
        </p:nvGrpSpPr>
        <p:grpSpPr>
          <a:xfrm>
            <a:off x="5508104" y="1484784"/>
            <a:ext cx="2088232" cy="648366"/>
            <a:chOff x="5004048" y="1340474"/>
            <a:chExt cx="2088232" cy="648366"/>
          </a:xfrm>
        </p:grpSpPr>
        <p:grpSp>
          <p:nvGrpSpPr>
            <p:cNvPr id="11" name="Group 103"/>
            <p:cNvGrpSpPr/>
            <p:nvPr/>
          </p:nvGrpSpPr>
          <p:grpSpPr>
            <a:xfrm>
              <a:off x="5004048" y="1412776"/>
              <a:ext cx="2088232" cy="576064"/>
              <a:chOff x="5004048" y="1412776"/>
              <a:chExt cx="2088232" cy="576064"/>
            </a:xfrm>
          </p:grpSpPr>
          <p:sp>
            <p:nvSpPr>
              <p:cNvPr id="48" name="Down Arrow 47"/>
              <p:cNvSpPr/>
              <p:nvPr/>
            </p:nvSpPr>
            <p:spPr>
              <a:xfrm>
                <a:off x="5940152" y="1628800"/>
                <a:ext cx="288032" cy="36004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5004048" y="1412776"/>
                <a:ext cx="2088232" cy="36004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5130459" y="1340474"/>
              <a:ext cx="18898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OUR TARGET</a:t>
              </a:r>
              <a:endParaRPr lang="en-MY" sz="2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Rounded Rectangle 106"/>
          <p:cNvSpPr/>
          <p:nvPr/>
        </p:nvSpPr>
        <p:spPr>
          <a:xfrm>
            <a:off x="5508104" y="2204864"/>
            <a:ext cx="2088232" cy="252028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BOLD </a:t>
            </a:r>
          </a:p>
          <a:p>
            <a:r>
              <a:rPr lang="en-US" sz="2400" dirty="0" smtClean="0"/>
              <a:t>uses edges to detect texture-less objects</a:t>
            </a:r>
          </a:p>
          <a:p>
            <a:r>
              <a:rPr lang="en-US" sz="2400" dirty="0" smtClean="0"/>
              <a:t>descriptor for line segments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600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  <a:p>
            <a:pPr>
              <a:spcBef>
                <a:spcPts val="0"/>
              </a:spcBef>
              <a:buNone/>
            </a:pPr>
            <a:endParaRPr lang="en-US" sz="2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11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Personal Rack\OPU\Master Thesis\presentation\scene194_segmen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92896"/>
            <a:ext cx="2609205" cy="3913808"/>
          </a:xfrm>
          <a:prstGeom prst="rect">
            <a:avLst/>
          </a:prstGeom>
          <a:noFill/>
        </p:spPr>
      </p:pic>
      <p:pic>
        <p:nvPicPr>
          <p:cNvPr id="1027" name="Picture 3" descr="C:\Personal Rack\OPU\Master Thesis\presentation\scene227_segmen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5" y="3573016"/>
            <a:ext cx="1890333" cy="2835500"/>
          </a:xfrm>
          <a:prstGeom prst="rect">
            <a:avLst/>
          </a:prstGeom>
          <a:noFill/>
        </p:spPr>
      </p:pic>
      <p:pic>
        <p:nvPicPr>
          <p:cNvPr id="1028" name="Picture 4" descr="C:\Personal Rack\OPU\Master Thesis\presentation\scene351_segment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73016"/>
            <a:ext cx="1878868" cy="2818302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 Bunch of Lines Descriptors (BOLD) [</a:t>
            </a:r>
            <a:r>
              <a:rPr lang="en-US" sz="4400" dirty="0" err="1" smtClean="0">
                <a:solidFill>
                  <a:schemeClr val="accent6"/>
                </a:solidFill>
              </a:rPr>
              <a:t>Tombari</a:t>
            </a:r>
            <a:r>
              <a:rPr lang="en-US" sz="4400" dirty="0" smtClean="0">
                <a:solidFill>
                  <a:schemeClr val="accent6"/>
                </a:solidFill>
              </a:rPr>
              <a:t> et al., 2013] </a:t>
            </a:r>
            <a:endParaRPr lang="en-MY" sz="44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12</a:t>
            </a:fld>
            <a:endParaRPr lang="en-MY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362470"/>
              </p:ext>
            </p:extLst>
          </p:nvPr>
        </p:nvGraphicFramePr>
        <p:xfrm>
          <a:off x="157664" y="2187704"/>
          <a:ext cx="8820472" cy="272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9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42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Methods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Textured</a:t>
                      </a:r>
                    </a:p>
                    <a:p>
                      <a:pPr algn="ctr"/>
                      <a:r>
                        <a:rPr lang="en-US" sz="2400" dirty="0" smtClean="0"/>
                        <a:t>regions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Less-textured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regions</a:t>
                      </a:r>
                      <a:endParaRPr lang="en-MY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99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Standard Approach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b="1" dirty="0" smtClean="0"/>
                        <a:t>SIFT &amp; Harris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Standard Approach</a:t>
                      </a:r>
                    </a:p>
                    <a:p>
                      <a:pPr algn="ctr"/>
                      <a:r>
                        <a:rPr lang="en-US" sz="2400" b="1" dirty="0" smtClean="0"/>
                        <a:t>(BOL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Comparing Methods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7177936" y="3123143"/>
            <a:ext cx="576064" cy="840977"/>
            <a:chOff x="7236296" y="1844824"/>
            <a:chExt cx="576064" cy="840977"/>
          </a:xfrm>
        </p:grpSpPr>
        <p:sp>
          <p:nvSpPr>
            <p:cNvPr id="49" name="Oval 48"/>
            <p:cNvSpPr/>
            <p:nvPr/>
          </p:nvSpPr>
          <p:spPr>
            <a:xfrm>
              <a:off x="7236296" y="1844824"/>
              <a:ext cx="576064" cy="576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8" name="Arc 57"/>
            <p:cNvSpPr/>
            <p:nvPr/>
          </p:nvSpPr>
          <p:spPr>
            <a:xfrm rot="18900000">
              <a:off x="7305719" y="2226488"/>
              <a:ext cx="459313" cy="459313"/>
            </a:xfrm>
            <a:prstGeom prst="arc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0" name="Oval 49"/>
            <p:cNvSpPr/>
            <p:nvPr/>
          </p:nvSpPr>
          <p:spPr>
            <a:xfrm>
              <a:off x="7444701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9" name="Oval 58"/>
            <p:cNvSpPr/>
            <p:nvPr/>
          </p:nvSpPr>
          <p:spPr>
            <a:xfrm>
              <a:off x="7588717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297616" y="3123143"/>
            <a:ext cx="576064" cy="593889"/>
            <a:chOff x="7334008" y="2691095"/>
            <a:chExt cx="576064" cy="593889"/>
          </a:xfrm>
        </p:grpSpPr>
        <p:sp>
          <p:nvSpPr>
            <p:cNvPr id="61" name="Oval 60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2" name="Arc 61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3" name="Oval 62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4" name="Oval 63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385848" y="1196752"/>
            <a:ext cx="2088232" cy="648366"/>
            <a:chOff x="5004048" y="1340474"/>
            <a:chExt cx="2088232" cy="648366"/>
          </a:xfrm>
        </p:grpSpPr>
        <p:grpSp>
          <p:nvGrpSpPr>
            <p:cNvPr id="104" name="Group 103"/>
            <p:cNvGrpSpPr/>
            <p:nvPr/>
          </p:nvGrpSpPr>
          <p:grpSpPr>
            <a:xfrm>
              <a:off x="5004048" y="1412776"/>
              <a:ext cx="2088232" cy="576064"/>
              <a:chOff x="5004048" y="1412776"/>
              <a:chExt cx="2088232" cy="576064"/>
            </a:xfrm>
          </p:grpSpPr>
          <p:sp>
            <p:nvSpPr>
              <p:cNvPr id="48" name="Down Arrow 47"/>
              <p:cNvSpPr/>
              <p:nvPr/>
            </p:nvSpPr>
            <p:spPr>
              <a:xfrm>
                <a:off x="5940152" y="1628800"/>
                <a:ext cx="288032" cy="36004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5004048" y="1412776"/>
                <a:ext cx="2088232" cy="36004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5130459" y="1340474"/>
              <a:ext cx="18898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OUR TARGET</a:t>
              </a:r>
              <a:endParaRPr lang="en-MY" sz="2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Rounded Rectangle 106"/>
          <p:cNvSpPr/>
          <p:nvPr/>
        </p:nvSpPr>
        <p:spPr>
          <a:xfrm>
            <a:off x="5868144" y="1916832"/>
            <a:ext cx="3096344" cy="3384376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3" name="Rounded Rectangular Callout 32"/>
          <p:cNvSpPr/>
          <p:nvPr/>
        </p:nvSpPr>
        <p:spPr>
          <a:xfrm>
            <a:off x="179512" y="5373216"/>
            <a:ext cx="7776864" cy="1368152"/>
          </a:xfrm>
          <a:prstGeom prst="wedgeRoundRectCallout">
            <a:avLst>
              <a:gd name="adj1" fmla="val -26098"/>
              <a:gd name="adj2" fmla="val -102625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buNone/>
            </a:pPr>
            <a:r>
              <a:rPr lang="en-US" sz="2000" b="1" dirty="0" smtClean="0"/>
              <a:t>Problems: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1" dirty="0" smtClean="0"/>
              <a:t>1. Recognizes artificial objects but not natural objects such as plants</a:t>
            </a:r>
          </a:p>
          <a:p>
            <a:pPr>
              <a:spcBef>
                <a:spcPts val="0"/>
              </a:spcBef>
              <a:buNone/>
            </a:pPr>
            <a:r>
              <a:rPr lang="en-US" sz="2000" b="1" dirty="0" smtClean="0"/>
              <a:t>2. Does not work well with rounded objects or simple-shaped objects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779912" y="3987239"/>
            <a:ext cx="576064" cy="593889"/>
            <a:chOff x="7334008" y="2691095"/>
            <a:chExt cx="576064" cy="593889"/>
          </a:xfrm>
        </p:grpSpPr>
        <p:sp>
          <p:nvSpPr>
            <p:cNvPr id="35" name="Oval 34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6" name="Arc 35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7" name="Oval 36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8" name="Oval 37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99992" y="4005064"/>
            <a:ext cx="576064" cy="840977"/>
            <a:chOff x="7236296" y="1844824"/>
            <a:chExt cx="576064" cy="840977"/>
          </a:xfrm>
        </p:grpSpPr>
        <p:sp>
          <p:nvSpPr>
            <p:cNvPr id="40" name="Oval 39"/>
            <p:cNvSpPr/>
            <p:nvPr/>
          </p:nvSpPr>
          <p:spPr>
            <a:xfrm>
              <a:off x="7236296" y="1844824"/>
              <a:ext cx="576064" cy="576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1" name="Arc 40"/>
            <p:cNvSpPr/>
            <p:nvPr/>
          </p:nvSpPr>
          <p:spPr>
            <a:xfrm rot="18900000">
              <a:off x="7305719" y="2226488"/>
              <a:ext cx="459313" cy="459313"/>
            </a:xfrm>
            <a:prstGeom prst="arc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2" name="Oval 41"/>
            <p:cNvSpPr/>
            <p:nvPr/>
          </p:nvSpPr>
          <p:spPr>
            <a:xfrm>
              <a:off x="7444701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3" name="Oval 42"/>
            <p:cNvSpPr/>
            <p:nvPr/>
          </p:nvSpPr>
          <p:spPr>
            <a:xfrm>
              <a:off x="7588717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804248" y="4005064"/>
            <a:ext cx="576064" cy="593889"/>
            <a:chOff x="7334008" y="2691095"/>
            <a:chExt cx="576064" cy="593889"/>
          </a:xfrm>
        </p:grpSpPr>
        <p:sp>
          <p:nvSpPr>
            <p:cNvPr id="45" name="Oval 44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6" name="Arc 45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7" name="Oval 46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1" name="Oval 50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524328" y="4022889"/>
            <a:ext cx="576064" cy="840977"/>
            <a:chOff x="7236296" y="1844824"/>
            <a:chExt cx="576064" cy="840977"/>
          </a:xfrm>
        </p:grpSpPr>
        <p:sp>
          <p:nvSpPr>
            <p:cNvPr id="53" name="Oval 52"/>
            <p:cNvSpPr/>
            <p:nvPr/>
          </p:nvSpPr>
          <p:spPr>
            <a:xfrm>
              <a:off x="7236296" y="1844824"/>
              <a:ext cx="576064" cy="576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4" name="Arc 53"/>
            <p:cNvSpPr/>
            <p:nvPr/>
          </p:nvSpPr>
          <p:spPr>
            <a:xfrm rot="18900000">
              <a:off x="7305719" y="2226488"/>
              <a:ext cx="459313" cy="459313"/>
            </a:xfrm>
            <a:prstGeom prst="arc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5" name="Oval 54"/>
            <p:cNvSpPr/>
            <p:nvPr/>
          </p:nvSpPr>
          <p:spPr>
            <a:xfrm>
              <a:off x="7444701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6" name="Oval 55"/>
            <p:cNvSpPr/>
            <p:nvPr/>
          </p:nvSpPr>
          <p:spPr>
            <a:xfrm>
              <a:off x="7588717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5229200"/>
            <a:ext cx="8229600" cy="16288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The proposed method uses: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1. </a:t>
            </a:r>
            <a:r>
              <a:rPr lang="en-US" sz="2600" b="1" dirty="0" smtClean="0"/>
              <a:t>Convolution</a:t>
            </a: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2. </a:t>
            </a:r>
            <a:r>
              <a:rPr lang="en-US" sz="2600" b="1" dirty="0" smtClean="0"/>
              <a:t>Randomized kernels</a:t>
            </a:r>
            <a:endParaRPr lang="en-US" sz="2600" dirty="0" smtClean="0"/>
          </a:p>
          <a:p>
            <a:pPr>
              <a:buNone/>
            </a:pPr>
            <a:r>
              <a:rPr lang="en-US" sz="2600" b="1" dirty="0" smtClean="0"/>
              <a:t>	</a:t>
            </a:r>
            <a:endParaRPr lang="en-MY" sz="2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13</a:t>
            </a:fld>
            <a:endParaRPr lang="en-MY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Proposed Method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340768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Proposed Method : Obtain more correspondences between images with additional features</a:t>
            </a:r>
          </a:p>
        </p:txBody>
      </p:sp>
      <p:pic>
        <p:nvPicPr>
          <p:cNvPr id="4099" name="Picture 3" descr="C:\Users\Mahad1\Desktop\OPU\CVIM\Presentation\f2_sfm3_2v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68924" y="1370410"/>
            <a:ext cx="3863516" cy="5370958"/>
          </a:xfrm>
          <a:prstGeom prst="rect">
            <a:avLst/>
          </a:prstGeom>
          <a:noFill/>
        </p:spPr>
      </p:pic>
      <p:grpSp>
        <p:nvGrpSpPr>
          <p:cNvPr id="41" name="Group 40"/>
          <p:cNvGrpSpPr/>
          <p:nvPr/>
        </p:nvGrpSpPr>
        <p:grpSpPr>
          <a:xfrm>
            <a:off x="395536" y="2780928"/>
            <a:ext cx="3096344" cy="1728192"/>
            <a:chOff x="395536" y="2924944"/>
            <a:chExt cx="3096344" cy="1728192"/>
          </a:xfrm>
        </p:grpSpPr>
        <p:sp>
          <p:nvSpPr>
            <p:cNvPr id="29" name="Rectangle 28"/>
            <p:cNvSpPr/>
            <p:nvPr/>
          </p:nvSpPr>
          <p:spPr>
            <a:xfrm>
              <a:off x="717352" y="3111351"/>
              <a:ext cx="216024" cy="2160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81224" y="2994631"/>
              <a:ext cx="888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Patch</a:t>
              </a:r>
              <a:endParaRPr lang="en-MY" sz="2400" b="1" dirty="0"/>
            </a:p>
          </p:txBody>
        </p:sp>
        <p:grpSp>
          <p:nvGrpSpPr>
            <p:cNvPr id="31" name="Group 24"/>
            <p:cNvGrpSpPr/>
            <p:nvPr/>
          </p:nvGrpSpPr>
          <p:grpSpPr>
            <a:xfrm>
              <a:off x="501328" y="4077072"/>
              <a:ext cx="2198464" cy="461665"/>
              <a:chOff x="213296" y="1572761"/>
              <a:chExt cx="2198464" cy="46166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686288" y="1572761"/>
                <a:ext cx="1725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Line of sight</a:t>
                </a:r>
                <a:endParaRPr lang="en-MY" sz="2400" b="1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213296" y="1802433"/>
                <a:ext cx="432048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13296" y="1882825"/>
                <a:ext cx="432048" cy="0"/>
              </a:xfrm>
              <a:prstGeom prst="line">
                <a:avLst/>
              </a:prstGeom>
              <a:ln w="349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/>
            <p:cNvSpPr/>
            <p:nvPr/>
          </p:nvSpPr>
          <p:spPr>
            <a:xfrm>
              <a:off x="395536" y="2924944"/>
              <a:ext cx="3096344" cy="17281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74736" y="3358439"/>
              <a:ext cx="1283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Features</a:t>
              </a:r>
              <a:endParaRPr lang="en-MY" sz="2400" b="1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741928" y="353207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0988" y="3717032"/>
              <a:ext cx="2516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Additional feature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38180" y="3890665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6818537" y="4542461"/>
            <a:ext cx="216024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3" name="Rectangle 41"/>
          <p:cNvSpPr/>
          <p:nvPr/>
        </p:nvSpPr>
        <p:spPr>
          <a:xfrm>
            <a:off x="7188103" y="4604943"/>
            <a:ext cx="216024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85" name="Group 84"/>
          <p:cNvGrpSpPr/>
          <p:nvPr/>
        </p:nvGrpSpPr>
        <p:grpSpPr>
          <a:xfrm>
            <a:off x="5220072" y="4653136"/>
            <a:ext cx="2304256" cy="1224136"/>
            <a:chOff x="5220072" y="4653136"/>
            <a:chExt cx="2304256" cy="1224136"/>
          </a:xfrm>
        </p:grpSpPr>
        <p:cxnSp>
          <p:nvCxnSpPr>
            <p:cNvPr id="55" name="Straight Connector 54"/>
            <p:cNvCxnSpPr/>
            <p:nvPr/>
          </p:nvCxnSpPr>
          <p:spPr>
            <a:xfrm flipV="1">
              <a:off x="5220072" y="4653136"/>
              <a:ext cx="1728192" cy="720080"/>
            </a:xfrm>
            <a:prstGeom prst="line">
              <a:avLst/>
            </a:prstGeom>
            <a:ln w="34925">
              <a:solidFill>
                <a:srgbClr val="FF2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6948264" y="4653136"/>
              <a:ext cx="576064" cy="1224136"/>
            </a:xfrm>
            <a:prstGeom prst="line">
              <a:avLst/>
            </a:prstGeom>
            <a:ln w="34925">
              <a:solidFill>
                <a:srgbClr val="FF2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/>
          <p:cNvCxnSpPr/>
          <p:nvPr/>
        </p:nvCxnSpPr>
        <p:spPr>
          <a:xfrm flipV="1">
            <a:off x="5234924" y="4725144"/>
            <a:ext cx="1929364" cy="739132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5292080" y="4725144"/>
            <a:ext cx="2304256" cy="1080120"/>
            <a:chOff x="5292080" y="4725144"/>
            <a:chExt cx="2304256" cy="1080120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5292080" y="4725144"/>
              <a:ext cx="2016224" cy="792088"/>
            </a:xfrm>
            <a:prstGeom prst="line">
              <a:avLst/>
            </a:prstGeom>
            <a:ln w="34925">
              <a:solidFill>
                <a:srgbClr val="FF2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7308304" y="4725144"/>
              <a:ext cx="288032" cy="1080120"/>
            </a:xfrm>
            <a:prstGeom prst="line">
              <a:avLst/>
            </a:prstGeom>
            <a:ln w="34925">
              <a:solidFill>
                <a:srgbClr val="FF2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5220072" y="4941168"/>
            <a:ext cx="2592288" cy="720080"/>
            <a:chOff x="5220072" y="4941168"/>
            <a:chExt cx="2592288" cy="720080"/>
          </a:xfrm>
        </p:grpSpPr>
        <p:sp>
          <p:nvSpPr>
            <p:cNvPr id="24" name="Oval 23"/>
            <p:cNvSpPr/>
            <p:nvPr/>
          </p:nvSpPr>
          <p:spPr>
            <a:xfrm>
              <a:off x="7329512" y="551723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3" name="Oval 22"/>
            <p:cNvSpPr/>
            <p:nvPr/>
          </p:nvSpPr>
          <p:spPr>
            <a:xfrm>
              <a:off x="7740352" y="530120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8" name="Oval 27"/>
            <p:cNvSpPr/>
            <p:nvPr/>
          </p:nvSpPr>
          <p:spPr>
            <a:xfrm>
              <a:off x="5521752" y="51981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0" name="Oval 39"/>
            <p:cNvSpPr/>
            <p:nvPr/>
          </p:nvSpPr>
          <p:spPr>
            <a:xfrm>
              <a:off x="5220072" y="494116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4" name="Oval 43"/>
            <p:cNvSpPr/>
            <p:nvPr/>
          </p:nvSpPr>
          <p:spPr>
            <a:xfrm>
              <a:off x="7740352" y="558924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7" name="Oval 26"/>
            <p:cNvSpPr/>
            <p:nvPr/>
          </p:nvSpPr>
          <p:spPr>
            <a:xfrm>
              <a:off x="5724128" y="530120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Oval 24"/>
            <p:cNvSpPr/>
            <p:nvPr/>
          </p:nvSpPr>
          <p:spPr>
            <a:xfrm>
              <a:off x="7484070" y="53795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884368" y="3645024"/>
            <a:ext cx="1259632" cy="576064"/>
            <a:chOff x="7884368" y="3645024"/>
            <a:chExt cx="1259632" cy="576064"/>
          </a:xfrm>
        </p:grpSpPr>
        <p:sp>
          <p:nvSpPr>
            <p:cNvPr id="94" name="Rounded Rectangular Callout 93"/>
            <p:cNvSpPr/>
            <p:nvPr/>
          </p:nvSpPr>
          <p:spPr>
            <a:xfrm>
              <a:off x="7884368" y="3645024"/>
              <a:ext cx="1259632" cy="576064"/>
            </a:xfrm>
            <a:prstGeom prst="wedgeRoundRectCallout">
              <a:avLst>
                <a:gd name="adj1" fmla="val -119610"/>
                <a:gd name="adj2" fmla="val 104767"/>
                <a:gd name="adj3" fmla="val 16667"/>
              </a:avLst>
            </a:prstGeom>
            <a:solidFill>
              <a:srgbClr val="FF0000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Patch obtained</a:t>
              </a:r>
              <a:endParaRPr lang="en-MY" sz="2000" b="1" dirty="0"/>
            </a:p>
          </p:txBody>
        </p:sp>
        <p:sp>
          <p:nvSpPr>
            <p:cNvPr id="95" name="Rounded Rectangular Callout 94"/>
            <p:cNvSpPr/>
            <p:nvPr/>
          </p:nvSpPr>
          <p:spPr>
            <a:xfrm>
              <a:off x="7884368" y="3645024"/>
              <a:ext cx="1259632" cy="576064"/>
            </a:xfrm>
            <a:prstGeom prst="wedgeRoundRectCallout">
              <a:avLst>
                <a:gd name="adj1" fmla="val -90371"/>
                <a:gd name="adj2" fmla="val 122404"/>
                <a:gd name="adj3" fmla="val 16667"/>
              </a:avLst>
            </a:prstGeom>
            <a:solidFill>
              <a:srgbClr val="FF0000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Patch obtained</a:t>
              </a:r>
              <a:endParaRPr lang="en-MY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14</a:t>
            </a:fld>
            <a:endParaRPr lang="en-MY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Proposed Method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41176" y="5417840"/>
            <a:ext cx="8867328" cy="1440160"/>
          </a:xfrm>
        </p:spPr>
        <p:txBody>
          <a:bodyPr>
            <a:noAutofit/>
          </a:bodyPr>
          <a:lstStyle/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Capable of changing the structure of the image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Additional features can be obtained from convoluted images [</a:t>
            </a:r>
            <a:r>
              <a:rPr lang="en-US" sz="2400" dirty="0" err="1" smtClean="0"/>
              <a:t>Iwamura</a:t>
            </a:r>
            <a:r>
              <a:rPr lang="en-US" sz="2400" dirty="0" smtClean="0"/>
              <a:t> et al., Recognition of Defocused Patterns, CVA, 2014]</a:t>
            </a:r>
            <a:endParaRPr lang="en-MY" sz="2400" dirty="0" smtClean="0"/>
          </a:p>
        </p:txBody>
      </p:sp>
      <p:grpSp>
        <p:nvGrpSpPr>
          <p:cNvPr id="2" name="Group 7"/>
          <p:cNvGrpSpPr/>
          <p:nvPr/>
        </p:nvGrpSpPr>
        <p:grpSpPr>
          <a:xfrm>
            <a:off x="3131840" y="2708920"/>
            <a:ext cx="3245321" cy="1800200"/>
            <a:chOff x="777633" y="1840839"/>
            <a:chExt cx="4304622" cy="23878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2818197"/>
              <a:ext cx="621783" cy="1152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9912" y="2674181"/>
              <a:ext cx="1152128" cy="155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7980" y="3082495"/>
              <a:ext cx="757454" cy="77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619672" y="2891471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*</a:t>
              </a:r>
              <a:endParaRPr lang="en-MY" sz="6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12128" y="2818197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=</a:t>
              </a:r>
              <a:endParaRPr lang="en-MY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7633" y="1850759"/>
              <a:ext cx="1000594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Original</a:t>
              </a:r>
            </a:p>
            <a:p>
              <a:pPr algn="ctr"/>
              <a:r>
                <a:rPr lang="en-US" sz="2000" dirty="0" smtClean="0"/>
                <a:t>Image</a:t>
              </a:r>
              <a:endParaRPr lang="en-MY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05540" y="1850761"/>
              <a:ext cx="1342629" cy="866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Coded</a:t>
              </a:r>
            </a:p>
            <a:p>
              <a:pPr algn="ctr"/>
              <a:r>
                <a:rPr lang="en-US" sz="2000" dirty="0" smtClean="0"/>
                <a:t>aperture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7905" y="1840839"/>
              <a:ext cx="1374350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Convoluted</a:t>
              </a:r>
            </a:p>
            <a:p>
              <a:pPr algn="ctr"/>
              <a:r>
                <a:rPr lang="en-US" sz="2000" dirty="0" smtClean="0"/>
                <a:t>Image</a:t>
              </a:r>
              <a:endParaRPr lang="en-MY" sz="2000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26063" y="1268760"/>
            <a:ext cx="412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/>
              <a:t>1. Reason for using </a:t>
            </a:r>
            <a:r>
              <a:rPr lang="en-US" sz="2400" b="1" dirty="0" smtClean="0"/>
              <a:t>convolution</a:t>
            </a:r>
          </a:p>
        </p:txBody>
      </p:sp>
      <p:grpSp>
        <p:nvGrpSpPr>
          <p:cNvPr id="3" name="Group 45"/>
          <p:cNvGrpSpPr/>
          <p:nvPr/>
        </p:nvGrpSpPr>
        <p:grpSpPr>
          <a:xfrm>
            <a:off x="-36512" y="1844824"/>
            <a:ext cx="9217024" cy="3776439"/>
            <a:chOff x="-36512" y="1844824"/>
            <a:chExt cx="9217024" cy="3776439"/>
          </a:xfrm>
        </p:grpSpPr>
        <p:grpSp>
          <p:nvGrpSpPr>
            <p:cNvPr id="8" name="グループ化 3"/>
            <p:cNvGrpSpPr/>
            <p:nvPr/>
          </p:nvGrpSpPr>
          <p:grpSpPr>
            <a:xfrm>
              <a:off x="2407171" y="2852936"/>
              <a:ext cx="6659251" cy="1208647"/>
              <a:chOff x="1143291" y="1573054"/>
              <a:chExt cx="6659251" cy="1208647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291" y="1888260"/>
                <a:ext cx="342069" cy="6100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6237" y="1582061"/>
                <a:ext cx="969197" cy="1191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2034" y="1573054"/>
                <a:ext cx="1020508" cy="1208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6902" y="1852235"/>
                <a:ext cx="513106" cy="678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8040" y="1768180"/>
                <a:ext cx="701244" cy="838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9513" y="1756172"/>
                <a:ext cx="735451" cy="860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8281" y="1675121"/>
                <a:ext cx="838071" cy="1014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" name="Group 29"/>
            <p:cNvGrpSpPr/>
            <p:nvPr/>
          </p:nvGrpSpPr>
          <p:grpSpPr>
            <a:xfrm>
              <a:off x="2407171" y="4221088"/>
              <a:ext cx="6773341" cy="1400175"/>
              <a:chOff x="1259632" y="4437112"/>
              <a:chExt cx="6773341" cy="1400175"/>
            </a:xfrm>
          </p:grpSpPr>
          <p:pic>
            <p:nvPicPr>
              <p:cNvPr id="1026" name="Picture 2" descr="C:\Users\Mahad1\Desktop\OPU\CVIM\Presentation\sift 8\1_31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259632" y="4653136"/>
                <a:ext cx="400050" cy="685800"/>
              </a:xfrm>
              <a:prstGeom prst="rect">
                <a:avLst/>
              </a:prstGeom>
              <a:noFill/>
            </p:spPr>
          </p:pic>
          <p:pic>
            <p:nvPicPr>
              <p:cNvPr id="1027" name="Picture 3" descr="C:\Users\Mahad1\Desktop\OPU\CVIM\Presentation\sift 8\2_5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959149" y="4601691"/>
                <a:ext cx="457200" cy="771525"/>
              </a:xfrm>
              <a:prstGeom prst="rect">
                <a:avLst/>
              </a:prstGeom>
              <a:noFill/>
            </p:spPr>
          </p:pic>
          <p:pic>
            <p:nvPicPr>
              <p:cNvPr id="1028" name="Picture 4" descr="C:\Users\Mahad1\Desktop\OPU\CVIM\Presentation\sift 8\3_9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685703" y="4581128"/>
                <a:ext cx="666750" cy="857250"/>
              </a:xfrm>
              <a:prstGeom prst="rect">
                <a:avLst/>
              </a:prstGeom>
              <a:noFill/>
            </p:spPr>
          </p:pic>
          <p:pic>
            <p:nvPicPr>
              <p:cNvPr id="1029" name="Picture 5" descr="C:\Users\Mahad1\Desktop\OPU\CVIM\Presentation\sift 8\4_10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563888" y="4509120"/>
                <a:ext cx="790575" cy="1000125"/>
              </a:xfrm>
              <a:prstGeom prst="rect">
                <a:avLst/>
              </a:prstGeom>
              <a:noFill/>
            </p:spPr>
          </p:pic>
          <p:pic>
            <p:nvPicPr>
              <p:cNvPr id="1030" name="Picture 6" descr="C:\Users\Mahad1\Desktop\OPU\CVIM\Presentation\sift 8\5_9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499992" y="4474815"/>
                <a:ext cx="866775" cy="1114425"/>
              </a:xfrm>
              <a:prstGeom prst="rect">
                <a:avLst/>
              </a:prstGeom>
              <a:noFill/>
            </p:spPr>
          </p:pic>
          <p:pic>
            <p:nvPicPr>
              <p:cNvPr id="1031" name="Picture 7" descr="C:\Users\Mahad1\Desktop\OPU\CVIM\Presentation\sift 8\6_4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652120" y="4437112"/>
                <a:ext cx="1019175" cy="1266825"/>
              </a:xfrm>
              <a:prstGeom prst="rect">
                <a:avLst/>
              </a:prstGeom>
              <a:noFill/>
            </p:spPr>
          </p:pic>
          <p:pic>
            <p:nvPicPr>
              <p:cNvPr id="1032" name="Picture 8" descr="C:\Users\Mahad1\Desktop\OPU\CVIM\Presentation\sift 8\7_2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804248" y="4437112"/>
                <a:ext cx="1228725" cy="1400175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1331850" y="3212976"/>
              <a:ext cx="11519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300" b="1" dirty="0" smtClean="0"/>
                <a:t>Images: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36512" y="4479503"/>
              <a:ext cx="25916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300" b="1" dirty="0" smtClean="0"/>
                <a:t>Features extracted:</a:t>
              </a:r>
            </a:p>
          </p:txBody>
        </p: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44408" y="1988840"/>
              <a:ext cx="730733" cy="744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5160" y="1988840"/>
              <a:ext cx="571056" cy="581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20273" y="1988840"/>
              <a:ext cx="648071" cy="66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5040" y="1988840"/>
              <a:ext cx="499048" cy="508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3928" y="1988840"/>
              <a:ext cx="432048" cy="44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8508" y="1988840"/>
              <a:ext cx="353372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243027" y="1844824"/>
              <a:ext cx="2312749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300" b="1" dirty="0" smtClean="0"/>
                <a:t>Coded Aperture: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6770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15</a:t>
            </a:fld>
            <a:endParaRPr lang="en-MY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Proposed Method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-118864" y="1268760"/>
            <a:ext cx="9011344" cy="5589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	2. Reason for using </a:t>
            </a:r>
            <a:r>
              <a:rPr lang="en-US" sz="2600" b="1" dirty="0" smtClean="0"/>
              <a:t>randomized kernels</a:t>
            </a:r>
          </a:p>
          <a:p>
            <a:pPr>
              <a:buNone/>
            </a:pPr>
            <a:endParaRPr lang="en-US" sz="2600" b="1" dirty="0" smtClean="0"/>
          </a:p>
          <a:p>
            <a:pPr>
              <a:buNone/>
            </a:pPr>
            <a:endParaRPr lang="en-US" sz="2600" b="1" dirty="0" smtClean="0"/>
          </a:p>
          <a:p>
            <a:pPr>
              <a:buNone/>
            </a:pPr>
            <a:endParaRPr lang="en-US" sz="2600" b="1" dirty="0" smtClean="0"/>
          </a:p>
          <a:p>
            <a:pPr>
              <a:buNone/>
            </a:pPr>
            <a:endParaRPr lang="en-US" sz="2600" b="1" dirty="0" smtClean="0"/>
          </a:p>
          <a:p>
            <a:pPr lvl="1">
              <a:buFont typeface="Courier New" pitchFamily="49" charset="0"/>
              <a:buChar char="o"/>
            </a:pP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endParaRPr lang="en-MY" sz="26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611560" y="2060848"/>
            <a:ext cx="3245321" cy="1800200"/>
            <a:chOff x="777633" y="1840839"/>
            <a:chExt cx="4304622" cy="23878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2818197"/>
              <a:ext cx="621783" cy="1152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9912" y="2674181"/>
              <a:ext cx="1152128" cy="155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7980" y="3082495"/>
              <a:ext cx="757454" cy="77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619672" y="2891471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*</a:t>
              </a:r>
              <a:endParaRPr lang="en-MY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12128" y="2818197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=</a:t>
              </a:r>
              <a:endParaRPr lang="en-MY" sz="6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7633" y="1850759"/>
              <a:ext cx="1000594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Original</a:t>
              </a:r>
            </a:p>
            <a:p>
              <a:pPr algn="ctr"/>
              <a:r>
                <a:rPr lang="en-US" sz="2000" dirty="0" smtClean="0"/>
                <a:t>Image</a:t>
              </a:r>
              <a:endParaRPr lang="en-MY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5540" y="1850761"/>
              <a:ext cx="1342629" cy="866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Coded</a:t>
              </a:r>
            </a:p>
            <a:p>
              <a:pPr algn="ctr"/>
              <a:r>
                <a:rPr lang="en-US" sz="2000" dirty="0" smtClean="0"/>
                <a:t>aperture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7905" y="1840839"/>
              <a:ext cx="1374350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Convoluted</a:t>
              </a:r>
            </a:p>
            <a:p>
              <a:pPr algn="ctr"/>
              <a:r>
                <a:rPr lang="en-US" sz="2000" dirty="0" smtClean="0"/>
                <a:t>Image</a:t>
              </a:r>
              <a:endParaRPr lang="en-MY" sz="2000" dirty="0"/>
            </a:p>
          </p:txBody>
        </p:sp>
      </p:grpSp>
      <p:sp>
        <p:nvSpPr>
          <p:cNvPr id="2" name="角丸四角形吹き出し 1"/>
          <p:cNvSpPr/>
          <p:nvPr/>
        </p:nvSpPr>
        <p:spPr>
          <a:xfrm>
            <a:off x="829177" y="3933056"/>
            <a:ext cx="2518687" cy="720080"/>
          </a:xfrm>
          <a:prstGeom prst="wedgeRoundRectCallout">
            <a:avLst>
              <a:gd name="adj1" fmla="val 14389"/>
              <a:gd name="adj2" fmla="val -1058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Assuming this is the optimum for 8</a:t>
            </a:r>
            <a:endParaRPr kumimoji="1" lang="ja-JP" alt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95536" y="3717032"/>
            <a:ext cx="8193196" cy="2952328"/>
            <a:chOff x="395536" y="3717032"/>
            <a:chExt cx="8193196" cy="2952328"/>
          </a:xfrm>
        </p:grpSpPr>
        <p:sp>
          <p:nvSpPr>
            <p:cNvPr id="23" name="角丸四角形吹き出し 22"/>
            <p:cNvSpPr/>
            <p:nvPr/>
          </p:nvSpPr>
          <p:spPr>
            <a:xfrm>
              <a:off x="4485954" y="3717032"/>
              <a:ext cx="4102778" cy="714313"/>
            </a:xfrm>
            <a:prstGeom prst="wedgeRoundRectCallout">
              <a:avLst>
                <a:gd name="adj1" fmla="val -78548"/>
                <a:gd name="adj2" fmla="val 13989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/>
                <a:t>Cannot guarantee it is optimized for all other images</a:t>
              </a:r>
              <a:endParaRPr kumimoji="1" lang="ja-JP" altLang="en-US" sz="2400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536" y="4747842"/>
              <a:ext cx="7704856" cy="1921518"/>
              <a:chOff x="395536" y="4747842"/>
              <a:chExt cx="7704856" cy="1921518"/>
            </a:xfrm>
          </p:grpSpPr>
          <p:pic>
            <p:nvPicPr>
              <p:cNvPr id="8194" name="Picture 2" descr="K:\Donald-Trump-prune-face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5536" y="4747842"/>
                <a:ext cx="2880320" cy="1921518"/>
              </a:xfrm>
              <a:prstGeom prst="rect">
                <a:avLst/>
              </a:prstGeom>
              <a:noFill/>
            </p:spPr>
          </p:pic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00944" y="5435454"/>
                <a:ext cx="571056" cy="58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406626" y="5291438"/>
                <a:ext cx="428061" cy="765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/>
                  <a:t>*</a:t>
                </a:r>
                <a:endParaRPr lang="en-MY" sz="6000" dirty="0"/>
              </a:p>
            </p:txBody>
          </p:sp>
          <p:sp>
            <p:nvSpPr>
              <p:cNvPr id="25" name="角丸四角形吹き出し 24"/>
              <p:cNvSpPr/>
              <p:nvPr/>
            </p:nvSpPr>
            <p:spPr>
              <a:xfrm>
                <a:off x="5026843" y="4941168"/>
                <a:ext cx="3073549" cy="714313"/>
              </a:xfrm>
              <a:prstGeom prst="wedgeRoundRectCallout">
                <a:avLst>
                  <a:gd name="adj1" fmla="val -66240"/>
                  <a:gd name="adj2" fmla="val 42449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 smtClean="0"/>
                  <a:t>Is this still optimum?</a:t>
                </a:r>
                <a:endParaRPr kumimoji="1" lang="ja-JP" altLang="en-US" sz="24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/>
          <p:cNvCxnSpPr/>
          <p:nvPr/>
        </p:nvCxnSpPr>
        <p:spPr>
          <a:xfrm>
            <a:off x="3995936" y="4077072"/>
            <a:ext cx="2987824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995936" y="5517232"/>
            <a:ext cx="2987824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1196752"/>
            <a:ext cx="7056784" cy="936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b="1" dirty="0" smtClean="0"/>
              <a:t>	 </a:t>
            </a:r>
            <a:r>
              <a:rPr lang="en-US" sz="2600" dirty="0" smtClean="0"/>
              <a:t>2. Reasons for using </a:t>
            </a:r>
            <a:r>
              <a:rPr lang="en-US" sz="2600" b="1" dirty="0" smtClean="0"/>
              <a:t>randomized kernels (cont.)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/>
              <a:t>Images are convoluted with different randomized kernels</a:t>
            </a: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 lvl="2">
              <a:buNone/>
            </a:pPr>
            <a:endParaRPr lang="en-US" sz="2200" dirty="0" smtClean="0"/>
          </a:p>
          <a:p>
            <a:pPr lvl="2">
              <a:buNone/>
            </a:pPr>
            <a:endParaRPr lang="en-US" sz="2200" dirty="0" smtClean="0"/>
          </a:p>
          <a:p>
            <a:pPr lvl="2">
              <a:buNone/>
            </a:pP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476672" y="6356350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16</a:t>
            </a:fld>
            <a:endParaRPr lang="en-MY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Proposed Method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79712" y="6098527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Random</a:t>
            </a:r>
          </a:p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Kernels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849" y="6093296"/>
            <a:ext cx="11608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Corbel" pitchFamily="34" charset="0"/>
                <a:cs typeface="Arial" pitchFamily="34" charset="0"/>
              </a:rPr>
              <a:t>Original</a:t>
            </a:r>
          </a:p>
          <a:p>
            <a:pPr algn="ctr"/>
            <a:r>
              <a:rPr lang="en-US" sz="2200" b="1" dirty="0" smtClean="0">
                <a:latin typeface="Corbel" pitchFamily="34" charset="0"/>
                <a:cs typeface="Arial" pitchFamily="34" charset="0"/>
              </a:rPr>
              <a:t>Image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43143" y="6088647"/>
            <a:ext cx="1588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Convoluted</a:t>
            </a:r>
          </a:p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Images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76256" y="6094457"/>
            <a:ext cx="1998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SIFT Features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pic>
        <p:nvPicPr>
          <p:cNvPr id="69" name="Picture 4" descr="C:\Personal Rack\OPU\Master Thesis\presentation\lenna-y-sobel.g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83760" y="2988884"/>
            <a:ext cx="1562089" cy="1562089"/>
          </a:xfrm>
          <a:prstGeom prst="rect">
            <a:avLst/>
          </a:prstGeom>
          <a:noFill/>
        </p:spPr>
      </p:pic>
      <p:pic>
        <p:nvPicPr>
          <p:cNvPr id="72" name="Picture 4" descr="C:\Personal Rack\OPU\Master Thesis\presentation\lenna-y-sobel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86528" y="4622980"/>
            <a:ext cx="1542324" cy="1542324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616737" y="3628517"/>
            <a:ext cx="4009632" cy="1080120"/>
            <a:chOff x="112681" y="3425920"/>
            <a:chExt cx="4009632" cy="1080120"/>
          </a:xfrm>
        </p:grpSpPr>
        <p:sp>
          <p:nvSpPr>
            <p:cNvPr id="51" name="TextBox 50"/>
            <p:cNvSpPr txBox="1"/>
            <p:nvPr/>
          </p:nvSpPr>
          <p:spPr>
            <a:xfrm>
              <a:off x="1326463" y="3829512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*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99792" y="3791111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=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pic>
          <p:nvPicPr>
            <p:cNvPr id="54" name="Picture 3" descr="C:\Personal Rack\OPU\Master Thesis\presentation\lenaOrigina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681" y="3431097"/>
              <a:ext cx="1074943" cy="1074943"/>
            </a:xfrm>
            <a:prstGeom prst="rect">
              <a:avLst/>
            </a:prstGeom>
            <a:noFill/>
          </p:spPr>
        </p:pic>
        <p:pic>
          <p:nvPicPr>
            <p:cNvPr id="55" name="Picture 4" descr="C:\Personal Rack\OPU\Master Thesis\presentation\lenna-y-sobel.gif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059832" y="3425920"/>
              <a:ext cx="1062481" cy="1062481"/>
            </a:xfrm>
            <a:prstGeom prst="rect">
              <a:avLst/>
            </a:prstGeom>
            <a:noFill/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91680" y="3514656"/>
              <a:ext cx="936104" cy="942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" name="TextBox 62"/>
          <p:cNvSpPr txBox="1"/>
          <p:nvPr/>
        </p:nvSpPr>
        <p:spPr>
          <a:xfrm>
            <a:off x="1830519" y="5327049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*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03848" y="528864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=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pic>
        <p:nvPicPr>
          <p:cNvPr id="66" name="Picture 4" descr="C:\Personal Rack\OPU\Master Thesis\presentation\lenna-y-sobel.g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63888" y="4999455"/>
            <a:ext cx="1062481" cy="1062481"/>
          </a:xfrm>
          <a:prstGeom prst="rect">
            <a:avLst/>
          </a:prstGeom>
          <a:noFill/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5055029"/>
            <a:ext cx="936104" cy="94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83760" y="1310613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>
            <a:off x="755576" y="2678765"/>
            <a:ext cx="6228184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3" descr="C:\Personal Rack\OPU\Master Thesis\presentation\lenaOrig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988198"/>
            <a:ext cx="1074943" cy="1074943"/>
          </a:xfrm>
          <a:prstGeom prst="rect">
            <a:avLst/>
          </a:prstGeom>
          <a:noFill/>
        </p:spPr>
      </p:pic>
      <p:pic>
        <p:nvPicPr>
          <p:cNvPr id="71" name="Picture 3" descr="C:\Personal Rack\OPU\Master Thesis\presentation\lenaOrig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174709"/>
            <a:ext cx="1074943" cy="1074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17</a:t>
            </a:fld>
            <a:endParaRPr lang="en-MY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2454964"/>
              </p:ext>
            </p:extLst>
          </p:nvPr>
        </p:nvGraphicFramePr>
        <p:xfrm>
          <a:off x="683568" y="2163920"/>
          <a:ext cx="7632848" cy="443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1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167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Methods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Textured</a:t>
                      </a:r>
                    </a:p>
                    <a:p>
                      <a:pPr algn="ctr"/>
                      <a:r>
                        <a:rPr lang="en-US" sz="2400" dirty="0" smtClean="0"/>
                        <a:t>regions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Less-textured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regions</a:t>
                      </a:r>
                      <a:endParaRPr lang="en-MY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Standard Approach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b="1" dirty="0" smtClean="0"/>
                        <a:t>SIFT &amp; Harris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21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Standard Approach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b="1" dirty="0" smtClean="0"/>
                        <a:t>BOL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(Limited to specific</a:t>
                      </a:r>
                      <a:r>
                        <a:rPr lang="en-US" sz="2400" baseline="0" dirty="0" smtClean="0"/>
                        <a:t> shapes</a:t>
                      </a:r>
                      <a:r>
                        <a:rPr lang="en-US" sz="2400" dirty="0" smtClean="0"/>
                        <a:t>)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(Limited to specific</a:t>
                      </a:r>
                      <a:r>
                        <a:rPr lang="en-US" sz="2400" baseline="0" dirty="0" smtClean="0"/>
                        <a:t> shapes</a:t>
                      </a:r>
                      <a:r>
                        <a:rPr lang="en-US" sz="2400" dirty="0" smtClean="0"/>
                        <a:t>)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87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Proposed Method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(Randomized</a:t>
                      </a:r>
                      <a:r>
                        <a:rPr lang="en-US" sz="2400" baseline="0" dirty="0" smtClean="0"/>
                        <a:t> kernel </a:t>
                      </a:r>
                      <a:r>
                        <a:rPr lang="en-US" sz="2400" dirty="0" smtClean="0"/>
                        <a:t>convolution)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Comparing Methods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86"/>
          <p:cNvGrpSpPr/>
          <p:nvPr/>
        </p:nvGrpSpPr>
        <p:grpSpPr>
          <a:xfrm>
            <a:off x="6876256" y="3100024"/>
            <a:ext cx="576064" cy="840977"/>
            <a:chOff x="7236296" y="1844824"/>
            <a:chExt cx="576064" cy="840977"/>
          </a:xfrm>
        </p:grpSpPr>
        <p:sp>
          <p:nvSpPr>
            <p:cNvPr id="49" name="Oval 48"/>
            <p:cNvSpPr/>
            <p:nvPr/>
          </p:nvSpPr>
          <p:spPr>
            <a:xfrm>
              <a:off x="7236296" y="1844824"/>
              <a:ext cx="576064" cy="576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8" name="Arc 57"/>
            <p:cNvSpPr/>
            <p:nvPr/>
          </p:nvSpPr>
          <p:spPr>
            <a:xfrm rot="18900000">
              <a:off x="7305719" y="2226488"/>
              <a:ext cx="459313" cy="459313"/>
            </a:xfrm>
            <a:prstGeom prst="arc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0" name="Oval 49"/>
            <p:cNvSpPr/>
            <p:nvPr/>
          </p:nvSpPr>
          <p:spPr>
            <a:xfrm>
              <a:off x="7444701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9" name="Oval 58"/>
            <p:cNvSpPr/>
            <p:nvPr/>
          </p:nvSpPr>
          <p:spPr>
            <a:xfrm>
              <a:off x="7588717" y="1988840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" name="Group 64"/>
          <p:cNvGrpSpPr/>
          <p:nvPr/>
        </p:nvGrpSpPr>
        <p:grpSpPr>
          <a:xfrm>
            <a:off x="4499992" y="3100024"/>
            <a:ext cx="576064" cy="593889"/>
            <a:chOff x="7334008" y="2691095"/>
            <a:chExt cx="576064" cy="593889"/>
          </a:xfrm>
        </p:grpSpPr>
        <p:sp>
          <p:nvSpPr>
            <p:cNvPr id="61" name="Oval 60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2" name="Arc 61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3" name="Oval 62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4" name="Oval 63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6" name="Group 87"/>
          <p:cNvGrpSpPr/>
          <p:nvPr/>
        </p:nvGrpSpPr>
        <p:grpSpPr>
          <a:xfrm>
            <a:off x="4499992" y="5674487"/>
            <a:ext cx="576064" cy="593889"/>
            <a:chOff x="7334008" y="2691095"/>
            <a:chExt cx="576064" cy="593889"/>
          </a:xfrm>
        </p:grpSpPr>
        <p:sp>
          <p:nvSpPr>
            <p:cNvPr id="89" name="Oval 88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0" name="Arc 89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1" name="Oval 90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2" name="Oval 91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8" name="Group 92"/>
          <p:cNvGrpSpPr/>
          <p:nvPr/>
        </p:nvGrpSpPr>
        <p:grpSpPr>
          <a:xfrm>
            <a:off x="6876256" y="5674487"/>
            <a:ext cx="576064" cy="593889"/>
            <a:chOff x="7334008" y="2691095"/>
            <a:chExt cx="576064" cy="593889"/>
          </a:xfrm>
        </p:grpSpPr>
        <p:sp>
          <p:nvSpPr>
            <p:cNvPr id="94" name="Oval 93"/>
            <p:cNvSpPr/>
            <p:nvPr/>
          </p:nvSpPr>
          <p:spPr>
            <a:xfrm>
              <a:off x="7334008" y="2708920"/>
              <a:ext cx="576064" cy="5760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5" name="Arc 94"/>
            <p:cNvSpPr/>
            <p:nvPr/>
          </p:nvSpPr>
          <p:spPr>
            <a:xfrm rot="8100000">
              <a:off x="7403431" y="2691095"/>
              <a:ext cx="459313" cy="459313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6" name="Oval 95"/>
            <p:cNvSpPr/>
            <p:nvPr/>
          </p:nvSpPr>
          <p:spPr>
            <a:xfrm>
              <a:off x="7542413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7" name="Oval 96"/>
            <p:cNvSpPr/>
            <p:nvPr/>
          </p:nvSpPr>
          <p:spPr>
            <a:xfrm>
              <a:off x="7686429" y="2852936"/>
              <a:ext cx="45719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10" name="Group 105"/>
          <p:cNvGrpSpPr/>
          <p:nvPr/>
        </p:nvGrpSpPr>
        <p:grpSpPr>
          <a:xfrm>
            <a:off x="6084168" y="1268760"/>
            <a:ext cx="2088232" cy="648366"/>
            <a:chOff x="5004048" y="1340474"/>
            <a:chExt cx="2088232" cy="648366"/>
          </a:xfrm>
        </p:grpSpPr>
        <p:grpSp>
          <p:nvGrpSpPr>
            <p:cNvPr id="11" name="Group 103"/>
            <p:cNvGrpSpPr/>
            <p:nvPr/>
          </p:nvGrpSpPr>
          <p:grpSpPr>
            <a:xfrm>
              <a:off x="5004048" y="1412776"/>
              <a:ext cx="2088232" cy="576064"/>
              <a:chOff x="5004048" y="1412776"/>
              <a:chExt cx="2088232" cy="576064"/>
            </a:xfrm>
          </p:grpSpPr>
          <p:sp>
            <p:nvSpPr>
              <p:cNvPr id="48" name="Down Arrow 47"/>
              <p:cNvSpPr/>
              <p:nvPr/>
            </p:nvSpPr>
            <p:spPr>
              <a:xfrm>
                <a:off x="5940152" y="1628800"/>
                <a:ext cx="288032" cy="36004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5004048" y="1412776"/>
                <a:ext cx="2088232" cy="36004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5130459" y="1340474"/>
              <a:ext cx="18898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OUR TARGET</a:t>
              </a:r>
              <a:endParaRPr lang="en-MY" sz="2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Rounded Rectangle 106"/>
          <p:cNvSpPr/>
          <p:nvPr/>
        </p:nvSpPr>
        <p:spPr>
          <a:xfrm>
            <a:off x="5868144" y="1947896"/>
            <a:ext cx="2448272" cy="4824536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55" name="Group 54"/>
          <p:cNvGrpSpPr/>
          <p:nvPr/>
        </p:nvGrpSpPr>
        <p:grpSpPr>
          <a:xfrm>
            <a:off x="4139952" y="4010358"/>
            <a:ext cx="1296144" cy="858802"/>
            <a:chOff x="3779912" y="3284984"/>
            <a:chExt cx="1296144" cy="858802"/>
          </a:xfrm>
        </p:grpSpPr>
        <p:grpSp>
          <p:nvGrpSpPr>
            <p:cNvPr id="42" name="Group 41"/>
            <p:cNvGrpSpPr/>
            <p:nvPr/>
          </p:nvGrpSpPr>
          <p:grpSpPr>
            <a:xfrm>
              <a:off x="3779912" y="3284984"/>
              <a:ext cx="576064" cy="593889"/>
              <a:chOff x="7334008" y="2691095"/>
              <a:chExt cx="576064" cy="593889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7334008" y="2708920"/>
                <a:ext cx="576064" cy="576064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4" name="Arc 43"/>
              <p:cNvSpPr/>
              <p:nvPr/>
            </p:nvSpPr>
            <p:spPr>
              <a:xfrm rot="8100000">
                <a:off x="7403431" y="2691095"/>
                <a:ext cx="459313" cy="459313"/>
              </a:xfrm>
              <a:prstGeom prst="arc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542413" y="2852936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686429" y="2852936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499992" y="3302809"/>
              <a:ext cx="576064" cy="840977"/>
              <a:chOff x="7236296" y="1844824"/>
              <a:chExt cx="576064" cy="840977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7236296" y="1844824"/>
                <a:ext cx="576064" cy="5760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2" name="Arc 51"/>
              <p:cNvSpPr/>
              <p:nvPr/>
            </p:nvSpPr>
            <p:spPr>
              <a:xfrm rot="18900000">
                <a:off x="7305719" y="2226488"/>
                <a:ext cx="459313" cy="459313"/>
              </a:xfrm>
              <a:prstGeom prst="arc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444701" y="1988840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588717" y="1988840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516216" y="4005064"/>
            <a:ext cx="1296144" cy="858802"/>
            <a:chOff x="3779912" y="3284984"/>
            <a:chExt cx="1296144" cy="858802"/>
          </a:xfrm>
        </p:grpSpPr>
        <p:grpSp>
          <p:nvGrpSpPr>
            <p:cNvPr id="57" name="Group 41"/>
            <p:cNvGrpSpPr/>
            <p:nvPr/>
          </p:nvGrpSpPr>
          <p:grpSpPr>
            <a:xfrm>
              <a:off x="3779912" y="3284984"/>
              <a:ext cx="576064" cy="593889"/>
              <a:chOff x="7334008" y="2691095"/>
              <a:chExt cx="576064" cy="593889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334008" y="2708920"/>
                <a:ext cx="576064" cy="576064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0" name="Arc 69"/>
              <p:cNvSpPr/>
              <p:nvPr/>
            </p:nvSpPr>
            <p:spPr>
              <a:xfrm rot="8100000">
                <a:off x="7403431" y="2691095"/>
                <a:ext cx="459313" cy="459313"/>
              </a:xfrm>
              <a:prstGeom prst="arc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542413" y="2852936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686429" y="2852936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60" name="Group 46"/>
            <p:cNvGrpSpPr/>
            <p:nvPr/>
          </p:nvGrpSpPr>
          <p:grpSpPr>
            <a:xfrm>
              <a:off x="4499992" y="3302809"/>
              <a:ext cx="576064" cy="840977"/>
              <a:chOff x="7236296" y="1844824"/>
              <a:chExt cx="576064" cy="840977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7236296" y="1844824"/>
                <a:ext cx="576064" cy="5760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6" name="Arc 65"/>
              <p:cNvSpPr/>
              <p:nvPr/>
            </p:nvSpPr>
            <p:spPr>
              <a:xfrm rot="18900000">
                <a:off x="7305719" y="2226488"/>
                <a:ext cx="459313" cy="459313"/>
              </a:xfrm>
              <a:prstGeom prst="arc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7444701" y="1988840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588717" y="1988840"/>
                <a:ext cx="45719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74" y="4594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Outline</a:t>
            </a:r>
            <a:endParaRPr lang="en-MY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1. Background Study</a:t>
            </a:r>
          </a:p>
          <a:p>
            <a:pPr>
              <a:buNone/>
            </a:pPr>
            <a:r>
              <a:rPr lang="en-US" dirty="0" smtClean="0"/>
              <a:t>2. Proposed Method</a:t>
            </a:r>
          </a:p>
          <a:p>
            <a:pPr>
              <a:buNone/>
            </a:pPr>
            <a:r>
              <a:rPr lang="en-US" dirty="0" smtClean="0"/>
              <a:t>3. Experiments</a:t>
            </a:r>
          </a:p>
          <a:p>
            <a:pPr>
              <a:buNone/>
            </a:pPr>
            <a:r>
              <a:rPr lang="en-US" dirty="0" smtClean="0"/>
              <a:t>4. Conclusion</a:t>
            </a:r>
          </a:p>
          <a:p>
            <a:endParaRPr lang="en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18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2072516" y="4286244"/>
            <a:ext cx="5144306" cy="794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19</a:t>
            </a:fld>
            <a:endParaRPr lang="en-MY" dirty="0"/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1617169"/>
            <a:ext cx="1521276" cy="1140956"/>
          </a:xfrm>
          <a:prstGeom prst="rect">
            <a:avLst/>
          </a:prstGeom>
          <a:noFill/>
        </p:spPr>
      </p:pic>
      <p:pic>
        <p:nvPicPr>
          <p:cNvPr id="55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1" y="1905201"/>
            <a:ext cx="1521275" cy="1140954"/>
          </a:xfrm>
          <a:prstGeom prst="rect">
            <a:avLst/>
          </a:prstGeom>
          <a:noFill/>
        </p:spPr>
      </p:pic>
      <p:pic>
        <p:nvPicPr>
          <p:cNvPr id="56" name="Picture 6" descr="\\home\safwan\Datasets\bunny_data\bunny_data\visualize-jpeg\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049217"/>
            <a:ext cx="1550942" cy="1163206"/>
          </a:xfrm>
          <a:prstGeom prst="rect">
            <a:avLst/>
          </a:prstGeom>
          <a:noFill/>
        </p:spPr>
      </p:pic>
      <p:pic>
        <p:nvPicPr>
          <p:cNvPr id="57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5" y="2265241"/>
            <a:ext cx="1512168" cy="1134124"/>
          </a:xfrm>
          <a:prstGeom prst="rect">
            <a:avLst/>
          </a:prstGeom>
          <a:noFill/>
        </p:spPr>
      </p:pic>
      <p:sp>
        <p:nvSpPr>
          <p:cNvPr id="58" name="TextBox 9"/>
          <p:cNvSpPr txBox="1"/>
          <p:nvPr/>
        </p:nvSpPr>
        <p:spPr>
          <a:xfrm>
            <a:off x="160496" y="3345361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sp>
        <p:nvSpPr>
          <p:cNvPr id="59" name="Rectangle 12"/>
          <p:cNvSpPr/>
          <p:nvPr/>
        </p:nvSpPr>
        <p:spPr>
          <a:xfrm>
            <a:off x="2481896" y="1617169"/>
            <a:ext cx="2162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Camera Location Estimation</a:t>
            </a:r>
            <a:endParaRPr lang="en-MY" sz="2200" b="1" dirty="0"/>
          </a:p>
        </p:txBody>
      </p:sp>
      <p:pic>
        <p:nvPicPr>
          <p:cNvPr id="60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6872" y="1207753"/>
            <a:ext cx="887098" cy="1417528"/>
          </a:xfrm>
          <a:prstGeom prst="rect">
            <a:avLst/>
          </a:prstGeom>
          <a:noFill/>
        </p:spPr>
      </p:pic>
      <p:sp>
        <p:nvSpPr>
          <p:cNvPr id="61" name="TextBox 39"/>
          <p:cNvSpPr txBox="1"/>
          <p:nvPr/>
        </p:nvSpPr>
        <p:spPr>
          <a:xfrm>
            <a:off x="7164288" y="2553273"/>
            <a:ext cx="2019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Reconstructed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sp>
        <p:nvSpPr>
          <p:cNvPr id="62" name="Rounded Rectangle 34"/>
          <p:cNvSpPr/>
          <p:nvPr/>
        </p:nvSpPr>
        <p:spPr>
          <a:xfrm>
            <a:off x="2483768" y="2409257"/>
            <a:ext cx="2160240" cy="360040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(Bundler)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63" name="Rectangle 15"/>
          <p:cNvSpPr/>
          <p:nvPr/>
        </p:nvSpPr>
        <p:spPr>
          <a:xfrm>
            <a:off x="5220072" y="1617169"/>
            <a:ext cx="2033640" cy="792088"/>
          </a:xfrm>
          <a:prstGeom prst="rect">
            <a:avLst/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Dense point</a:t>
            </a:r>
          </a:p>
          <a:p>
            <a:pPr algn="ctr"/>
            <a:r>
              <a:rPr lang="en-US" sz="2200" b="1" dirty="0" smtClean="0"/>
              <a:t>cloud generator</a:t>
            </a:r>
            <a:endParaRPr lang="en-MY" sz="2200" b="1" dirty="0"/>
          </a:p>
        </p:txBody>
      </p:sp>
      <p:sp>
        <p:nvSpPr>
          <p:cNvPr id="64" name="Rounded Rectangle 35"/>
          <p:cNvSpPr/>
          <p:nvPr/>
        </p:nvSpPr>
        <p:spPr>
          <a:xfrm>
            <a:off x="5220072" y="2409257"/>
            <a:ext cx="2016224" cy="360040"/>
          </a:xfrm>
          <a:prstGeom prst="roundRect">
            <a:avLst/>
          </a:prstGeom>
          <a:noFill/>
          <a:ln w="34925">
            <a:solidFill>
              <a:srgbClr val="FF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2166"/>
                </a:solidFill>
              </a:rPr>
              <a:t>(PMVS2)</a:t>
            </a:r>
            <a:endParaRPr lang="en-MY" sz="2400" b="1" dirty="0">
              <a:solidFill>
                <a:srgbClr val="FF2166"/>
              </a:solidFill>
            </a:endParaRPr>
          </a:p>
        </p:txBody>
      </p:sp>
      <p:sp>
        <p:nvSpPr>
          <p:cNvPr id="65" name="Right Arrow 8"/>
          <p:cNvSpPr/>
          <p:nvPr/>
        </p:nvSpPr>
        <p:spPr>
          <a:xfrm>
            <a:off x="1988395" y="2013213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6" name="Right Arrow 8"/>
          <p:cNvSpPr/>
          <p:nvPr/>
        </p:nvSpPr>
        <p:spPr>
          <a:xfrm>
            <a:off x="4724698" y="2004505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7" name="Right Arrow 8"/>
          <p:cNvSpPr/>
          <p:nvPr/>
        </p:nvSpPr>
        <p:spPr>
          <a:xfrm>
            <a:off x="7316986" y="2013213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0" name="Down Arrow 26"/>
          <p:cNvSpPr/>
          <p:nvPr/>
        </p:nvSpPr>
        <p:spPr>
          <a:xfrm>
            <a:off x="4405291" y="3140968"/>
            <a:ext cx="504056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41" name="Group 40"/>
          <p:cNvGrpSpPr/>
          <p:nvPr/>
        </p:nvGrpSpPr>
        <p:grpSpPr>
          <a:xfrm>
            <a:off x="68240" y="3962860"/>
            <a:ext cx="4729230" cy="2736117"/>
            <a:chOff x="0" y="3962860"/>
            <a:chExt cx="4729230" cy="2736117"/>
          </a:xfrm>
        </p:grpSpPr>
        <p:sp>
          <p:nvSpPr>
            <p:cNvPr id="69" name="Rounded Rectangle 63"/>
            <p:cNvSpPr/>
            <p:nvPr/>
          </p:nvSpPr>
          <p:spPr>
            <a:xfrm>
              <a:off x="0" y="4020461"/>
              <a:ext cx="4729230" cy="26489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6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7504" y="4509120"/>
              <a:ext cx="1521276" cy="1140956"/>
            </a:xfrm>
            <a:prstGeom prst="rect">
              <a:avLst/>
            </a:prstGeom>
            <a:noFill/>
          </p:spPr>
        </p:pic>
        <p:pic>
          <p:nvPicPr>
            <p:cNvPr id="7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79511" y="4797152"/>
              <a:ext cx="1521275" cy="1140954"/>
            </a:xfrm>
            <a:prstGeom prst="rect">
              <a:avLst/>
            </a:prstGeom>
            <a:noFill/>
          </p:spPr>
        </p:pic>
        <p:pic>
          <p:nvPicPr>
            <p:cNvPr id="8" name="Picture 6" descr="\\home\safwan\Datasets\bunny_data\bunny_data\visualize-jpeg\00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19" y="4941168"/>
              <a:ext cx="1550942" cy="1163206"/>
            </a:xfrm>
            <a:prstGeom prst="rect">
              <a:avLst/>
            </a:prstGeom>
            <a:noFill/>
          </p:spPr>
        </p:pic>
        <p:pic>
          <p:nvPicPr>
            <p:cNvPr id="9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95535" y="5157192"/>
              <a:ext cx="1512168" cy="1134124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160496" y="6237312"/>
              <a:ext cx="1891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/>
              <a:r>
                <a:rPr lang="en-US" sz="2400" b="1" dirty="0" smtClean="0"/>
                <a:t>Set of images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1896" y="4509120"/>
              <a:ext cx="2162112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/>
                <a:t>Camera Location Estimation</a:t>
              </a:r>
              <a:endParaRPr lang="en-MY" sz="2200" b="1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483768" y="5301208"/>
              <a:ext cx="2160240" cy="360040"/>
            </a:xfrm>
            <a:prstGeom prst="roundRect">
              <a:avLst/>
            </a:prstGeom>
            <a:noFill/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</a:rPr>
                <a:t>(Bundler)</a:t>
              </a:r>
              <a:endParaRPr lang="en-MY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37" name="Right Arrow 8"/>
            <p:cNvSpPr/>
            <p:nvPr/>
          </p:nvSpPr>
          <p:spPr>
            <a:xfrm>
              <a:off x="1988395" y="4905164"/>
              <a:ext cx="423366" cy="4680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1" name="TextBox 74"/>
            <p:cNvSpPr txBox="1"/>
            <p:nvPr/>
          </p:nvSpPr>
          <p:spPr>
            <a:xfrm>
              <a:off x="1001266" y="3962860"/>
              <a:ext cx="2778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Bundler Component</a:t>
              </a:r>
              <a:endParaRPr lang="en-MY" sz="24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869222" y="3964120"/>
            <a:ext cx="4167274" cy="2432605"/>
            <a:chOff x="4797214" y="3964120"/>
            <a:chExt cx="4167274" cy="2432605"/>
          </a:xfrm>
        </p:grpSpPr>
        <p:sp>
          <p:nvSpPr>
            <p:cNvPr id="68" name="Rounded Rectangle 64"/>
            <p:cNvSpPr/>
            <p:nvPr/>
          </p:nvSpPr>
          <p:spPr>
            <a:xfrm>
              <a:off x="4797214" y="4020461"/>
              <a:ext cx="4167274" cy="23762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2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932040" y="3964120"/>
              <a:ext cx="3963936" cy="2312101"/>
              <a:chOff x="5220072" y="3964120"/>
              <a:chExt cx="3963936" cy="2312101"/>
            </a:xfrm>
          </p:grpSpPr>
          <p:pic>
            <p:nvPicPr>
              <p:cNvPr id="28" name="Picture 3" descr="C:\Users\Mahad1\Desktop\OPU\CVIM\Poster\bunny_transparent_3DModel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826872" y="4099704"/>
                <a:ext cx="887098" cy="1417528"/>
              </a:xfrm>
              <a:prstGeom prst="rect">
                <a:avLst/>
              </a:prstGeom>
              <a:noFill/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7164288" y="5445224"/>
                <a:ext cx="201972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2" algn="ctr"/>
                <a:r>
                  <a:rPr lang="en-US" sz="2400" b="1" dirty="0" smtClean="0"/>
                  <a:t>Reconstructed</a:t>
                </a:r>
              </a:p>
              <a:p>
                <a:pPr marL="0" lvl="2" algn="ctr"/>
                <a:r>
                  <a:rPr lang="en-US" sz="2400" b="1" dirty="0" smtClean="0"/>
                  <a:t>3D Model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20072" y="4509120"/>
                <a:ext cx="2033640" cy="792088"/>
              </a:xfrm>
              <a:prstGeom prst="rect">
                <a:avLst/>
              </a:prstGeom>
              <a:solidFill>
                <a:srgbClr val="FF21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 smtClean="0"/>
                  <a:t>Dense point</a:t>
                </a:r>
              </a:p>
              <a:p>
                <a:pPr algn="ctr"/>
                <a:r>
                  <a:rPr lang="en-US" sz="2200" b="1" dirty="0" smtClean="0"/>
                  <a:t>cloud generator</a:t>
                </a:r>
                <a:endParaRPr lang="en-MY" sz="2200" b="1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5220072" y="5301208"/>
                <a:ext cx="2016224" cy="360040"/>
              </a:xfrm>
              <a:prstGeom prst="roundRect">
                <a:avLst/>
              </a:prstGeom>
              <a:noFill/>
              <a:ln w="34925">
                <a:solidFill>
                  <a:srgbClr val="FF21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rgbClr val="FF2166"/>
                    </a:solidFill>
                  </a:rPr>
                  <a:t>(PMVS2)</a:t>
                </a:r>
                <a:endParaRPr lang="en-MY" sz="2400" b="1" dirty="0">
                  <a:solidFill>
                    <a:srgbClr val="FF2166"/>
                  </a:solidFill>
                </a:endParaRPr>
              </a:p>
            </p:txBody>
          </p:sp>
          <p:sp>
            <p:nvSpPr>
              <p:cNvPr id="42" name="Right Arrow 8"/>
              <p:cNvSpPr/>
              <p:nvPr/>
            </p:nvSpPr>
            <p:spPr>
              <a:xfrm>
                <a:off x="7316986" y="4905164"/>
                <a:ext cx="423366" cy="46805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72" name="TextBox 75"/>
              <p:cNvSpPr txBox="1"/>
              <p:nvPr/>
            </p:nvSpPr>
            <p:spPr>
              <a:xfrm>
                <a:off x="5414913" y="3964120"/>
                <a:ext cx="26854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PMVS2 Component</a:t>
                </a:r>
                <a:endParaRPr lang="en-MY" sz="2400" b="1" dirty="0"/>
              </a:p>
            </p:txBody>
          </p:sp>
        </p:grpSp>
      </p:grpSp>
      <p:sp>
        <p:nvSpPr>
          <p:cNvPr id="43" name="Title 1"/>
          <p:cNvSpPr txBox="1">
            <a:spLocks/>
          </p:cNvSpPr>
          <p:nvPr/>
        </p:nvSpPr>
        <p:spPr>
          <a:xfrm>
            <a:off x="-35722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819088" y="2996952"/>
            <a:ext cx="4283968" cy="3483680"/>
            <a:chOff x="4819088" y="2996952"/>
            <a:chExt cx="4283968" cy="3483680"/>
          </a:xfrm>
        </p:grpSpPr>
        <p:sp>
          <p:nvSpPr>
            <p:cNvPr id="47" name="Rounded Rectangular Callout 46"/>
            <p:cNvSpPr/>
            <p:nvPr/>
          </p:nvSpPr>
          <p:spPr>
            <a:xfrm>
              <a:off x="5148064" y="2996952"/>
              <a:ext cx="2016224" cy="720080"/>
            </a:xfrm>
            <a:prstGeom prst="wedgeRoundRectCallout">
              <a:avLst>
                <a:gd name="adj1" fmla="val -31410"/>
                <a:gd name="adj2" fmla="val 74890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Our research focus</a:t>
              </a:r>
              <a:endParaRPr lang="en-MY" sz="2400" b="1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819088" y="3960352"/>
              <a:ext cx="4283968" cy="2520280"/>
            </a:xfrm>
            <a:prstGeom prst="roundRect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xmlns="" val="1540154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6374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0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Background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Proposed Method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Experiments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Conclusion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MY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-2072516" y="4286244"/>
            <a:ext cx="5144306" cy="794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162800" y="6492240"/>
            <a:ext cx="1981200" cy="365760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20</a:t>
            </a:fld>
            <a:endParaRPr lang="en-MY" dirty="0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51731" y="543662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-35722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910340" y="1268760"/>
            <a:ext cx="8198164" cy="5616624"/>
            <a:chOff x="910340" y="1268760"/>
            <a:chExt cx="8198164" cy="5616624"/>
          </a:xfrm>
        </p:grpSpPr>
        <p:sp>
          <p:nvSpPr>
            <p:cNvPr id="24" name="TextBox 23"/>
            <p:cNvSpPr txBox="1"/>
            <p:nvPr/>
          </p:nvSpPr>
          <p:spPr>
            <a:xfrm>
              <a:off x="910340" y="1268760"/>
              <a:ext cx="2048825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400" b="1" dirty="0" smtClean="0"/>
                <a:t>Set of images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78826" y="2909253"/>
              <a:ext cx="1560173" cy="936104"/>
            </a:xfrm>
            <a:prstGeom prst="rect">
              <a:avLst/>
            </a:prstGeom>
            <a:solidFill>
              <a:srgbClr val="FF2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PMVS2</a:t>
              </a:r>
              <a:endParaRPr lang="en-MY" sz="2400" b="1" dirty="0"/>
            </a:p>
          </p:txBody>
        </p:sp>
        <p:pic>
          <p:nvPicPr>
            <p:cNvPr id="31" name="Picture 3" descr="C:\Users\Mahad1\Desktop\OPU\CVIM\Poster\bunny_transparent_3DMode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64052" y="2309701"/>
              <a:ext cx="961023" cy="1535656"/>
            </a:xfrm>
            <a:prstGeom prst="rect">
              <a:avLst/>
            </a:prstGeom>
            <a:noFill/>
          </p:spPr>
        </p:pic>
        <p:sp>
          <p:nvSpPr>
            <p:cNvPr id="48" name="TextBox 47"/>
            <p:cNvSpPr txBox="1"/>
            <p:nvPr/>
          </p:nvSpPr>
          <p:spPr>
            <a:xfrm>
              <a:off x="6920474" y="3767349"/>
              <a:ext cx="2188030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400" b="1" dirty="0" smtClean="0"/>
                <a:t>Reconstructed</a:t>
              </a:r>
            </a:p>
            <a:p>
              <a:pPr marL="0" lvl="2" algn="ctr"/>
              <a:r>
                <a:rPr lang="en-US" sz="2400" b="1" dirty="0" smtClean="0"/>
                <a:t>3D Model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910340" y="1814821"/>
              <a:ext cx="2661377" cy="2243161"/>
              <a:chOff x="179512" y="4308103"/>
              <a:chExt cx="2520280" cy="2124234"/>
            </a:xfrm>
          </p:grpSpPr>
          <p:pic>
            <p:nvPicPr>
              <p:cNvPr id="52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79512" y="4308103"/>
                <a:ext cx="1883485" cy="1412612"/>
              </a:xfrm>
              <a:prstGeom prst="rect">
                <a:avLst/>
              </a:prstGeom>
              <a:noFill/>
            </p:spPr>
          </p:pic>
          <p:pic>
            <p:nvPicPr>
              <p:cNvPr id="53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395536" y="4668143"/>
                <a:ext cx="1883483" cy="1412610"/>
              </a:xfrm>
              <a:prstGeom prst="rect">
                <a:avLst/>
              </a:prstGeom>
              <a:noFill/>
            </p:spPr>
          </p:pic>
          <p:pic>
            <p:nvPicPr>
              <p:cNvPr id="54" name="Picture 6" descr="\\home\safwan\Datasets\bunny_data\bunny_data\visualize-jpeg\0006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4812159"/>
                <a:ext cx="1920214" cy="1440160"/>
              </a:xfrm>
              <a:prstGeom prst="rect">
                <a:avLst/>
              </a:prstGeom>
              <a:noFill/>
            </p:spPr>
          </p:pic>
          <p:pic>
            <p:nvPicPr>
              <p:cNvPr id="55" name="Picture 54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827584" y="5028183"/>
                <a:ext cx="1872208" cy="1404154"/>
              </a:xfrm>
              <a:prstGeom prst="rect">
                <a:avLst/>
              </a:prstGeom>
              <a:noFill/>
            </p:spPr>
          </p:pic>
        </p:grpSp>
        <p:sp>
          <p:nvSpPr>
            <p:cNvPr id="65" name="TextBox 64"/>
            <p:cNvSpPr txBox="1"/>
            <p:nvPr/>
          </p:nvSpPr>
          <p:spPr>
            <a:xfrm>
              <a:off x="2483768" y="4005064"/>
              <a:ext cx="1738462" cy="46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200" b="1" dirty="0" smtClean="0"/>
                <a:t>Convolution</a:t>
              </a: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910340" y="4533676"/>
              <a:ext cx="5587997" cy="2351708"/>
              <a:chOff x="1331640" y="4354537"/>
              <a:chExt cx="3960440" cy="1666751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1331640" y="4354537"/>
                <a:ext cx="3960440" cy="1080120"/>
                <a:chOff x="1331640" y="4354537"/>
                <a:chExt cx="3960440" cy="1080120"/>
              </a:xfrm>
            </p:grpSpPr>
            <p:sp>
              <p:nvSpPr>
                <p:cNvPr id="89" name="Rounded Rectangle 88"/>
                <p:cNvSpPr/>
                <p:nvPr/>
              </p:nvSpPr>
              <p:spPr>
                <a:xfrm>
                  <a:off x="1331640" y="4354537"/>
                  <a:ext cx="3960440" cy="10801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/>
                </a:p>
              </p:txBody>
            </p:sp>
            <p:grpSp>
              <p:nvGrpSpPr>
                <p:cNvPr id="122" name="Group 121"/>
                <p:cNvGrpSpPr/>
                <p:nvPr/>
              </p:nvGrpSpPr>
              <p:grpSpPr>
                <a:xfrm>
                  <a:off x="1539280" y="4426545"/>
                  <a:ext cx="1080120" cy="910387"/>
                  <a:chOff x="1539280" y="4426545"/>
                  <a:chExt cx="1080120" cy="910387"/>
                </a:xfrm>
              </p:grpSpPr>
              <p:pic>
                <p:nvPicPr>
                  <p:cNvPr id="74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539280" y="4426545"/>
                    <a:ext cx="807208" cy="6054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5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631862" y="4580848"/>
                    <a:ext cx="807207" cy="60540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6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4443" y="4642569"/>
                    <a:ext cx="822949" cy="6172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7" name="Picture 76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817025" y="4735151"/>
                    <a:ext cx="802375" cy="601781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p:spPr>
              </p:pic>
            </p:grpSp>
            <p:grpSp>
              <p:nvGrpSpPr>
                <p:cNvPr id="79" name="Group 78"/>
                <p:cNvGrpSpPr/>
                <p:nvPr/>
              </p:nvGrpSpPr>
              <p:grpSpPr>
                <a:xfrm>
                  <a:off x="269979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80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1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2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3" name="Picture 82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413995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85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6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7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8" name="Picture 87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</p:grpSp>
          <p:sp>
            <p:nvSpPr>
              <p:cNvPr id="105" name="Left Brace 104"/>
              <p:cNvSpPr/>
              <p:nvPr/>
            </p:nvSpPr>
            <p:spPr>
              <a:xfrm rot="16200000">
                <a:off x="3273355" y="3718596"/>
                <a:ext cx="206654" cy="3667279"/>
              </a:xfrm>
              <a:prstGeom prst="leftBrace">
                <a:avLst>
                  <a:gd name="adj1" fmla="val 57611"/>
                  <a:gd name="adj2" fmla="val 50000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201162" y="5559623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2" algn="ctr"/>
                <a:r>
                  <a:rPr lang="en-US" sz="2400" b="1" i="1" dirty="0" smtClean="0">
                    <a:solidFill>
                      <a:srgbClr val="00B0F0"/>
                    </a:solidFill>
                  </a:rPr>
                  <a:t>m</a:t>
                </a: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622001" y="5593813"/>
              <a:ext cx="238031" cy="67435"/>
              <a:chOff x="2487891" y="5431054"/>
              <a:chExt cx="219721" cy="62248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283968" y="4689694"/>
              <a:ext cx="238031" cy="67435"/>
              <a:chOff x="2487891" y="5431054"/>
              <a:chExt cx="219721" cy="62248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47" name="Right Arrow 8"/>
            <p:cNvSpPr/>
            <p:nvPr/>
          </p:nvSpPr>
          <p:spPr>
            <a:xfrm>
              <a:off x="7032722" y="3140968"/>
              <a:ext cx="423366" cy="4680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3635896" y="3140968"/>
              <a:ext cx="1584176" cy="21602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2411760" y="4104368"/>
              <a:ext cx="216024" cy="36004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6" name="Right Arrow 55"/>
            <p:cNvSpPr/>
            <p:nvPr/>
          </p:nvSpPr>
          <p:spPr>
            <a:xfrm rot="19341374">
              <a:off x="4071007" y="3946340"/>
              <a:ext cx="1296144" cy="21602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610474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21</a:t>
            </a:fld>
            <a:endParaRPr lang="en-MY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7251731" y="543662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35722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</a:p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Effect of </a:t>
            </a:r>
            <a:r>
              <a:rPr lang="en-US" sz="4000" b="1" i="1" dirty="0">
                <a:solidFill>
                  <a:schemeClr val="accent6"/>
                </a:solidFill>
              </a:rPr>
              <a:t>m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1560" y="6299647"/>
            <a:ext cx="8208912" cy="0"/>
          </a:xfrm>
          <a:prstGeom prst="straightConnector1">
            <a:avLst/>
          </a:prstGeom>
          <a:ln w="444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16416" y="6227639"/>
            <a:ext cx="4427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 smtClean="0">
                <a:solidFill>
                  <a:srgbClr val="00B0F0"/>
                </a:solidFill>
              </a:rPr>
              <a:t>m</a:t>
            </a:r>
            <a:endParaRPr lang="en-MY" sz="2500" b="1" i="1" dirty="0">
              <a:solidFill>
                <a:srgbClr val="00B0F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172694" y="6130231"/>
            <a:ext cx="0" cy="36004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27623" y="6405563"/>
            <a:ext cx="5084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</a:rPr>
              <a:t>10</a:t>
            </a:r>
            <a:endParaRPr lang="en-MY" sz="2500" b="1" dirty="0">
              <a:solidFill>
                <a:srgbClr val="00B0F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593876" y="6131179"/>
            <a:ext cx="0" cy="36004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25230" y="640651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</a:rPr>
              <a:t>1</a:t>
            </a:r>
            <a:endParaRPr lang="en-MY" sz="2500" b="1" dirty="0">
              <a:solidFill>
                <a:srgbClr val="00B0F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922468" y="6131179"/>
            <a:ext cx="0" cy="36004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74032" y="6406511"/>
            <a:ext cx="6703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</a:rPr>
              <a:t>100</a:t>
            </a:r>
            <a:endParaRPr lang="en-MY" sz="2500" b="1" dirty="0">
              <a:solidFill>
                <a:srgbClr val="00B0F0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6516216" y="4797152"/>
            <a:ext cx="244827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m should be sufficiently large</a:t>
            </a:r>
            <a:endParaRPr kumimoji="1" lang="ja-JP" altLang="en-US" sz="2400" b="1" dirty="0"/>
          </a:p>
        </p:txBody>
      </p:sp>
      <p:pic>
        <p:nvPicPr>
          <p:cNvPr id="1030" name="Picture 6" descr="C:\Users\Mahad1\Desktop\OPU\CVIM\result\plant\Ori_exp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47" y="3607123"/>
            <a:ext cx="3362325" cy="2438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26" name="Straight Connector 25"/>
          <p:cNvCxnSpPr/>
          <p:nvPr/>
        </p:nvCxnSpPr>
        <p:spPr>
          <a:xfrm>
            <a:off x="624260" y="6142931"/>
            <a:ext cx="0" cy="36004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5614" y="6418263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B0F0"/>
                </a:solidFill>
              </a:rPr>
              <a:t>0</a:t>
            </a:r>
            <a:endParaRPr lang="en-MY" sz="2500" b="1" dirty="0">
              <a:solidFill>
                <a:srgbClr val="00B0F0"/>
              </a:solidFill>
            </a:endParaRPr>
          </a:p>
        </p:txBody>
      </p:sp>
      <p:pic>
        <p:nvPicPr>
          <p:cNvPr id="1031" name="Picture 7" descr="C:\Users\Mahad1\Desktop\OPU\CVIM\result\plant\1+1_exp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085702"/>
            <a:ext cx="2838450" cy="22955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32" name="Picture 8" descr="C:\Users\Mahad1\Desktop\OPU\CVIM\result\plant\1+10_exp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778573"/>
            <a:ext cx="2466975" cy="22669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33" name="Picture 9" descr="C:\Users\Mahad1\Desktop\OPU\CVIM\result\plant\1+100_exp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3354" y="1260723"/>
            <a:ext cx="3105150" cy="26003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楕円 1"/>
          <p:cNvSpPr/>
          <p:nvPr/>
        </p:nvSpPr>
        <p:spPr>
          <a:xfrm>
            <a:off x="76200" y="4880695"/>
            <a:ext cx="899592" cy="100811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1"/>
          <p:cNvSpPr/>
          <p:nvPr/>
        </p:nvSpPr>
        <p:spPr>
          <a:xfrm rot="20844863">
            <a:off x="1460170" y="972230"/>
            <a:ext cx="304690" cy="6480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1"/>
          <p:cNvSpPr/>
          <p:nvPr/>
        </p:nvSpPr>
        <p:spPr>
          <a:xfrm rot="20620566">
            <a:off x="1873036" y="2851379"/>
            <a:ext cx="284809" cy="6381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1"/>
          <p:cNvSpPr/>
          <p:nvPr/>
        </p:nvSpPr>
        <p:spPr>
          <a:xfrm rot="20844863">
            <a:off x="5949437" y="1231515"/>
            <a:ext cx="232816" cy="52129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1"/>
          <p:cNvSpPr/>
          <p:nvPr/>
        </p:nvSpPr>
        <p:spPr>
          <a:xfrm rot="20620566">
            <a:off x="6301349" y="2997031"/>
            <a:ext cx="284809" cy="6381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1"/>
          <p:cNvSpPr/>
          <p:nvPr/>
        </p:nvSpPr>
        <p:spPr>
          <a:xfrm>
            <a:off x="6019920" y="4101307"/>
            <a:ext cx="284464" cy="5797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1"/>
          <p:cNvSpPr/>
          <p:nvPr/>
        </p:nvSpPr>
        <p:spPr>
          <a:xfrm>
            <a:off x="3995936" y="1581027"/>
            <a:ext cx="288032" cy="4356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1"/>
          <p:cNvSpPr/>
          <p:nvPr/>
        </p:nvSpPr>
        <p:spPr>
          <a:xfrm>
            <a:off x="3998540" y="5007695"/>
            <a:ext cx="899592" cy="100811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1"/>
          <p:cNvSpPr/>
          <p:nvPr/>
        </p:nvSpPr>
        <p:spPr>
          <a:xfrm>
            <a:off x="2064420" y="2351907"/>
            <a:ext cx="899592" cy="100811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1"/>
          <p:cNvSpPr/>
          <p:nvPr/>
        </p:nvSpPr>
        <p:spPr>
          <a:xfrm>
            <a:off x="6516216" y="2556867"/>
            <a:ext cx="899592" cy="100811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Oval 37"/>
          <p:cNvSpPr/>
          <p:nvPr/>
        </p:nvSpPr>
        <p:spPr>
          <a:xfrm>
            <a:off x="107504" y="188640"/>
            <a:ext cx="288032" cy="288032"/>
          </a:xfrm>
          <a:prstGeom prst="ellipse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9" name="Oval 38"/>
          <p:cNvSpPr/>
          <p:nvPr/>
        </p:nvSpPr>
        <p:spPr>
          <a:xfrm>
            <a:off x="107504" y="620688"/>
            <a:ext cx="288032" cy="28803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0" name="TextBox 39"/>
          <p:cNvSpPr txBox="1"/>
          <p:nvPr/>
        </p:nvSpPr>
        <p:spPr>
          <a:xfrm>
            <a:off x="395536" y="116632"/>
            <a:ext cx="391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Reconstructed region to focus</a:t>
            </a:r>
            <a:endParaRPr lang="en-MY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5536" y="548680"/>
            <a:ext cx="130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Artefacts</a:t>
            </a:r>
            <a:endParaRPr lang="en-MY" sz="2400" dirty="0"/>
          </a:p>
        </p:txBody>
      </p:sp>
      <p:sp>
        <p:nvSpPr>
          <p:cNvPr id="42" name="楕円 1"/>
          <p:cNvSpPr/>
          <p:nvPr/>
        </p:nvSpPr>
        <p:spPr>
          <a:xfrm>
            <a:off x="8855968" y="3501008"/>
            <a:ext cx="288032" cy="4356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Rounded Rectangular Callout 43"/>
          <p:cNvSpPr/>
          <p:nvPr/>
        </p:nvSpPr>
        <p:spPr>
          <a:xfrm>
            <a:off x="251520" y="2965888"/>
            <a:ext cx="1080120" cy="360040"/>
          </a:xfrm>
          <a:prstGeom prst="wedgeRoundRectCallout">
            <a:avLst>
              <a:gd name="adj1" fmla="val -18306"/>
              <a:gd name="adj2" fmla="val 107988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m = 0</a:t>
            </a:r>
            <a:endParaRPr kumimoji="1" lang="ja-JP" altLang="en-US" sz="2400" b="1" i="1" dirty="0"/>
          </a:p>
        </p:txBody>
      </p:sp>
      <p:sp>
        <p:nvSpPr>
          <p:cNvPr id="45" name="Rounded Rectangular Callout 44"/>
          <p:cNvSpPr/>
          <p:nvPr/>
        </p:nvSpPr>
        <p:spPr>
          <a:xfrm>
            <a:off x="2555776" y="548680"/>
            <a:ext cx="1080120" cy="360040"/>
          </a:xfrm>
          <a:prstGeom prst="wedgeRoundRectCallout">
            <a:avLst>
              <a:gd name="adj1" fmla="val -10725"/>
              <a:gd name="adj2" fmla="val 89035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m = 1</a:t>
            </a:r>
            <a:endParaRPr kumimoji="1" lang="ja-JP" altLang="en-US" sz="2400" b="1" i="1" dirty="0"/>
          </a:p>
        </p:txBody>
      </p:sp>
      <p:sp>
        <p:nvSpPr>
          <p:cNvPr id="46" name="Rounded Rectangular Callout 45"/>
          <p:cNvSpPr/>
          <p:nvPr/>
        </p:nvSpPr>
        <p:spPr>
          <a:xfrm>
            <a:off x="4644008" y="3212976"/>
            <a:ext cx="1080120" cy="360040"/>
          </a:xfrm>
          <a:prstGeom prst="wedgeRoundRectCallout">
            <a:avLst>
              <a:gd name="adj1" fmla="val -25888"/>
              <a:gd name="adj2" fmla="val 96616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m = 10</a:t>
            </a:r>
            <a:endParaRPr kumimoji="1" lang="ja-JP" altLang="en-US" sz="2400" b="1" i="1" dirty="0"/>
          </a:p>
        </p:txBody>
      </p:sp>
      <p:sp>
        <p:nvSpPr>
          <p:cNvPr id="47" name="Rounded Rectangular Callout 46"/>
          <p:cNvSpPr/>
          <p:nvPr/>
        </p:nvSpPr>
        <p:spPr>
          <a:xfrm>
            <a:off x="7452320" y="4077072"/>
            <a:ext cx="1224136" cy="360040"/>
          </a:xfrm>
          <a:prstGeom prst="wedgeRoundRectCallout">
            <a:avLst>
              <a:gd name="adj1" fmla="val -22097"/>
              <a:gd name="adj2" fmla="val -96706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m = 100</a:t>
            </a:r>
            <a:endParaRPr kumimoji="1" lang="ja-JP" alt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ounded Rectangle 226"/>
          <p:cNvSpPr/>
          <p:nvPr/>
        </p:nvSpPr>
        <p:spPr>
          <a:xfrm>
            <a:off x="755576" y="4678536"/>
            <a:ext cx="3528392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26" name="Rounded Rectangle 225"/>
          <p:cNvSpPr/>
          <p:nvPr/>
        </p:nvSpPr>
        <p:spPr>
          <a:xfrm>
            <a:off x="755576" y="2505596"/>
            <a:ext cx="3528392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25" name="Rounded Rectangle 224"/>
          <p:cNvSpPr/>
          <p:nvPr/>
        </p:nvSpPr>
        <p:spPr>
          <a:xfrm>
            <a:off x="755576" y="345356"/>
            <a:ext cx="3528392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22</a:t>
            </a:fld>
            <a:endParaRPr lang="en-MY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7551753" y="543662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-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0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9432" y="2420888"/>
            <a:ext cx="887098" cy="1417528"/>
          </a:xfrm>
          <a:prstGeom prst="rect">
            <a:avLst/>
          </a:prstGeom>
          <a:noFill/>
        </p:spPr>
      </p:pic>
      <p:cxnSp>
        <p:nvCxnSpPr>
          <p:cNvPr id="221" name="Straight Arrow Connector 220"/>
          <p:cNvCxnSpPr>
            <a:stCxn id="225" idx="3"/>
          </p:cNvCxnSpPr>
          <p:nvPr/>
        </p:nvCxnSpPr>
        <p:spPr>
          <a:xfrm>
            <a:off x="4283968" y="1389472"/>
            <a:ext cx="2304256" cy="201689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6372200" y="3766408"/>
            <a:ext cx="1433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Final 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cxnSp>
        <p:nvCxnSpPr>
          <p:cNvPr id="229" name="Straight Arrow Connector 228"/>
          <p:cNvCxnSpPr>
            <a:stCxn id="226" idx="3"/>
          </p:cNvCxnSpPr>
          <p:nvPr/>
        </p:nvCxnSpPr>
        <p:spPr>
          <a:xfrm>
            <a:off x="4283968" y="3549712"/>
            <a:ext cx="2304256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227" idx="3"/>
          </p:cNvCxnSpPr>
          <p:nvPr/>
        </p:nvCxnSpPr>
        <p:spPr>
          <a:xfrm flipV="1">
            <a:off x="4283968" y="3717032"/>
            <a:ext cx="2304256" cy="200562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Left Brace 235"/>
          <p:cNvSpPr/>
          <p:nvPr/>
        </p:nvSpPr>
        <p:spPr>
          <a:xfrm>
            <a:off x="399728" y="345356"/>
            <a:ext cx="395536" cy="6408712"/>
          </a:xfrm>
          <a:prstGeom prst="leftBrace">
            <a:avLst>
              <a:gd name="adj1" fmla="val 45713"/>
              <a:gd name="adj2" fmla="val 5000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7" name="TextBox 236"/>
          <p:cNvSpPr txBox="1"/>
          <p:nvPr/>
        </p:nvSpPr>
        <p:spPr>
          <a:xfrm>
            <a:off x="98996" y="3284984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n</a:t>
            </a:r>
            <a:endParaRPr lang="en-MY" sz="2400" b="1" i="1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4427984" y="3068960"/>
            <a:ext cx="1786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Concatenate</a:t>
            </a:r>
          </a:p>
        </p:txBody>
      </p:sp>
      <p:sp>
        <p:nvSpPr>
          <p:cNvPr id="218" name="TextBox 217"/>
          <p:cNvSpPr txBox="1"/>
          <p:nvPr/>
        </p:nvSpPr>
        <p:spPr>
          <a:xfrm rot="19134193">
            <a:off x="4431572" y="4319479"/>
            <a:ext cx="1786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Concatenate</a:t>
            </a:r>
          </a:p>
        </p:txBody>
      </p:sp>
      <p:sp>
        <p:nvSpPr>
          <p:cNvPr id="219" name="TextBox 218"/>
          <p:cNvSpPr txBox="1"/>
          <p:nvPr/>
        </p:nvSpPr>
        <p:spPr>
          <a:xfrm rot="2493779">
            <a:off x="4644206" y="1947433"/>
            <a:ext cx="1786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Concatenate</a:t>
            </a:r>
          </a:p>
        </p:txBody>
      </p:sp>
      <p:grpSp>
        <p:nvGrpSpPr>
          <p:cNvPr id="272" name="Group 271"/>
          <p:cNvGrpSpPr/>
          <p:nvPr/>
        </p:nvGrpSpPr>
        <p:grpSpPr>
          <a:xfrm>
            <a:off x="893613" y="314876"/>
            <a:ext cx="3414584" cy="2176408"/>
            <a:chOff x="648058" y="1268760"/>
            <a:chExt cx="8782922" cy="5598110"/>
          </a:xfrm>
        </p:grpSpPr>
        <p:sp>
          <p:nvSpPr>
            <p:cNvPr id="273" name="TextBox 272"/>
            <p:cNvSpPr txBox="1"/>
            <p:nvPr/>
          </p:nvSpPr>
          <p:spPr>
            <a:xfrm>
              <a:off x="648058" y="1268760"/>
              <a:ext cx="2573390" cy="687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200" b="1" dirty="0" smtClean="0"/>
                <a:t>Set of images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278827" y="2909252"/>
              <a:ext cx="1560173" cy="936103"/>
            </a:xfrm>
            <a:prstGeom prst="rect">
              <a:avLst/>
            </a:prstGeom>
            <a:solidFill>
              <a:srgbClr val="FF2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PMVS2</a:t>
              </a:r>
              <a:endParaRPr lang="en-MY" sz="1100" b="1" dirty="0"/>
            </a:p>
          </p:txBody>
        </p:sp>
        <p:pic>
          <p:nvPicPr>
            <p:cNvPr id="275" name="Picture 3" descr="C:\Users\Mahad1\Desktop\OPU\CVIM\Poster\bunny_transparent_3DMode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64052" y="2309701"/>
              <a:ext cx="961023" cy="1535656"/>
            </a:xfrm>
            <a:prstGeom prst="rect">
              <a:avLst/>
            </a:prstGeom>
            <a:noFill/>
          </p:spPr>
        </p:pic>
        <p:sp>
          <p:nvSpPr>
            <p:cNvPr id="276" name="TextBox 275"/>
            <p:cNvSpPr txBox="1"/>
            <p:nvPr/>
          </p:nvSpPr>
          <p:spPr>
            <a:xfrm>
              <a:off x="6598002" y="3767351"/>
              <a:ext cx="2832978" cy="118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200" b="1" dirty="0" smtClean="0"/>
                <a:t>Reconstructed</a:t>
              </a:r>
            </a:p>
            <a:p>
              <a:pPr marL="0" lvl="2" algn="ctr"/>
              <a:r>
                <a:rPr lang="en-US" sz="1200" b="1" dirty="0" smtClean="0"/>
                <a:t>3D Model 1</a:t>
              </a:r>
            </a:p>
          </p:txBody>
        </p:sp>
        <p:grpSp>
          <p:nvGrpSpPr>
            <p:cNvPr id="277" name="Group 50"/>
            <p:cNvGrpSpPr/>
            <p:nvPr/>
          </p:nvGrpSpPr>
          <p:grpSpPr>
            <a:xfrm>
              <a:off x="910340" y="1814821"/>
              <a:ext cx="2661377" cy="2243161"/>
              <a:chOff x="179512" y="4308103"/>
              <a:chExt cx="2520280" cy="2124234"/>
            </a:xfrm>
          </p:grpSpPr>
          <p:pic>
            <p:nvPicPr>
              <p:cNvPr id="311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79512" y="4308103"/>
                <a:ext cx="1883485" cy="1412612"/>
              </a:xfrm>
              <a:prstGeom prst="rect">
                <a:avLst/>
              </a:prstGeom>
              <a:noFill/>
            </p:spPr>
          </p:pic>
          <p:pic>
            <p:nvPicPr>
              <p:cNvPr id="312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395536" y="4668143"/>
                <a:ext cx="1883483" cy="1412610"/>
              </a:xfrm>
              <a:prstGeom prst="rect">
                <a:avLst/>
              </a:prstGeom>
              <a:noFill/>
            </p:spPr>
          </p:pic>
          <p:pic>
            <p:nvPicPr>
              <p:cNvPr id="313" name="Picture 6" descr="\\home\safwan\Datasets\bunny_data\bunny_data\visualize-jpeg\0006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4812159"/>
                <a:ext cx="1920214" cy="1440160"/>
              </a:xfrm>
              <a:prstGeom prst="rect">
                <a:avLst/>
              </a:prstGeom>
              <a:noFill/>
            </p:spPr>
          </p:pic>
          <p:pic>
            <p:nvPicPr>
              <p:cNvPr id="314" name="Picture 313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827584" y="5028183"/>
                <a:ext cx="1872208" cy="1404154"/>
              </a:xfrm>
              <a:prstGeom prst="rect">
                <a:avLst/>
              </a:prstGeom>
              <a:noFill/>
            </p:spPr>
          </p:pic>
        </p:grpSp>
        <p:sp>
          <p:nvSpPr>
            <p:cNvPr id="278" name="TextBox 277"/>
            <p:cNvSpPr txBox="1"/>
            <p:nvPr/>
          </p:nvSpPr>
          <p:spPr>
            <a:xfrm>
              <a:off x="2372478" y="3929380"/>
              <a:ext cx="2074570" cy="611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000" b="1" dirty="0" smtClean="0"/>
                <a:t>Convolution</a:t>
              </a:r>
            </a:p>
          </p:txBody>
        </p:sp>
        <p:grpSp>
          <p:nvGrpSpPr>
            <p:cNvPr id="279" name="Group 124"/>
            <p:cNvGrpSpPr/>
            <p:nvPr/>
          </p:nvGrpSpPr>
          <p:grpSpPr>
            <a:xfrm>
              <a:off x="910340" y="4533677"/>
              <a:ext cx="5587997" cy="2333193"/>
              <a:chOff x="1331640" y="4354537"/>
              <a:chExt cx="3960440" cy="1653628"/>
            </a:xfrm>
          </p:grpSpPr>
          <p:grpSp>
            <p:nvGrpSpPr>
              <p:cNvPr id="292" name="Group 123"/>
              <p:cNvGrpSpPr/>
              <p:nvPr/>
            </p:nvGrpSpPr>
            <p:grpSpPr>
              <a:xfrm>
                <a:off x="1331640" y="4354537"/>
                <a:ext cx="3960440" cy="1080120"/>
                <a:chOff x="1331640" y="4354537"/>
                <a:chExt cx="3960440" cy="1080120"/>
              </a:xfrm>
            </p:grpSpPr>
            <p:sp>
              <p:nvSpPr>
                <p:cNvPr id="295" name="Rounded Rectangle 294"/>
                <p:cNvSpPr/>
                <p:nvPr/>
              </p:nvSpPr>
              <p:spPr>
                <a:xfrm>
                  <a:off x="1331640" y="4354537"/>
                  <a:ext cx="3960440" cy="10801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/>
                </a:p>
              </p:txBody>
            </p:sp>
            <p:grpSp>
              <p:nvGrpSpPr>
                <p:cNvPr id="296" name="Group 121"/>
                <p:cNvGrpSpPr/>
                <p:nvPr/>
              </p:nvGrpSpPr>
              <p:grpSpPr>
                <a:xfrm>
                  <a:off x="1539280" y="4426545"/>
                  <a:ext cx="1080120" cy="910387"/>
                  <a:chOff x="1539280" y="4426545"/>
                  <a:chExt cx="1080120" cy="910387"/>
                </a:xfrm>
              </p:grpSpPr>
              <p:pic>
                <p:nvPicPr>
                  <p:cNvPr id="307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539280" y="4426545"/>
                    <a:ext cx="807208" cy="6054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8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631862" y="4580848"/>
                    <a:ext cx="807207" cy="60540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9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4443" y="4642569"/>
                    <a:ext cx="822949" cy="6172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10" name="Picture 309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817025" y="4735151"/>
                    <a:ext cx="802375" cy="601781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p:spPr>
              </p:pic>
            </p:grpSp>
            <p:grpSp>
              <p:nvGrpSpPr>
                <p:cNvPr id="297" name="Group 78"/>
                <p:cNvGrpSpPr/>
                <p:nvPr/>
              </p:nvGrpSpPr>
              <p:grpSpPr>
                <a:xfrm>
                  <a:off x="269979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303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4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5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6" name="Picture 305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298" name="Group 83"/>
                <p:cNvGrpSpPr/>
                <p:nvPr/>
              </p:nvGrpSpPr>
              <p:grpSpPr>
                <a:xfrm>
                  <a:off x="413995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299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0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1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02" name="Picture 301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</p:grpSp>
          <p:sp>
            <p:nvSpPr>
              <p:cNvPr id="293" name="Left Brace 292"/>
              <p:cNvSpPr/>
              <p:nvPr/>
            </p:nvSpPr>
            <p:spPr>
              <a:xfrm rot="16200000">
                <a:off x="3273355" y="3718596"/>
                <a:ext cx="206654" cy="3667279"/>
              </a:xfrm>
              <a:prstGeom prst="leftBrace">
                <a:avLst>
                  <a:gd name="adj1" fmla="val 57611"/>
                  <a:gd name="adj2" fmla="val 50000"/>
                </a:avLst>
              </a:prstGeom>
              <a:ln w="222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3101362" y="5493605"/>
                <a:ext cx="561953" cy="51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2" algn="ctr"/>
                <a:r>
                  <a:rPr lang="en-US" sz="1300" b="1" i="1" dirty="0" smtClean="0">
                    <a:solidFill>
                      <a:srgbClr val="00B0F0"/>
                    </a:solidFill>
                  </a:rPr>
                  <a:t>m</a:t>
                </a:r>
              </a:p>
            </p:txBody>
          </p:sp>
        </p:grpSp>
        <p:grpSp>
          <p:nvGrpSpPr>
            <p:cNvPr id="280" name="Group 108"/>
            <p:cNvGrpSpPr/>
            <p:nvPr/>
          </p:nvGrpSpPr>
          <p:grpSpPr>
            <a:xfrm>
              <a:off x="4622001" y="5593813"/>
              <a:ext cx="238031" cy="67435"/>
              <a:chOff x="2487891" y="5431054"/>
              <a:chExt cx="219721" cy="62248"/>
            </a:xfrm>
          </p:grpSpPr>
          <p:sp>
            <p:nvSpPr>
              <p:cNvPr id="289" name="Oval 288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281" name="Group 110"/>
            <p:cNvGrpSpPr/>
            <p:nvPr/>
          </p:nvGrpSpPr>
          <p:grpSpPr>
            <a:xfrm>
              <a:off x="4283968" y="4689694"/>
              <a:ext cx="238031" cy="67435"/>
              <a:chOff x="2487891" y="5431054"/>
              <a:chExt cx="219721" cy="62248"/>
            </a:xfrm>
          </p:grpSpPr>
          <p:sp>
            <p:nvSpPr>
              <p:cNvPr id="286" name="Oval 285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282" name="Right Arrow 8"/>
            <p:cNvSpPr/>
            <p:nvPr/>
          </p:nvSpPr>
          <p:spPr>
            <a:xfrm>
              <a:off x="7032722" y="3140968"/>
              <a:ext cx="423366" cy="4680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83" name="Right Arrow 282"/>
            <p:cNvSpPr/>
            <p:nvPr/>
          </p:nvSpPr>
          <p:spPr>
            <a:xfrm>
              <a:off x="3635896" y="3140969"/>
              <a:ext cx="1584177" cy="21602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84" name="Down Arrow 283"/>
            <p:cNvSpPr/>
            <p:nvPr/>
          </p:nvSpPr>
          <p:spPr>
            <a:xfrm>
              <a:off x="2411760" y="4104368"/>
              <a:ext cx="216024" cy="36004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85" name="Right Arrow 284"/>
            <p:cNvSpPr/>
            <p:nvPr/>
          </p:nvSpPr>
          <p:spPr>
            <a:xfrm rot="19341374">
              <a:off x="4071006" y="3946339"/>
              <a:ext cx="1296144" cy="21602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899592" y="2479248"/>
            <a:ext cx="3414584" cy="2176408"/>
            <a:chOff x="648058" y="1268760"/>
            <a:chExt cx="8782922" cy="5598110"/>
          </a:xfrm>
        </p:grpSpPr>
        <p:sp>
          <p:nvSpPr>
            <p:cNvPr id="317" name="TextBox 316"/>
            <p:cNvSpPr txBox="1"/>
            <p:nvPr/>
          </p:nvSpPr>
          <p:spPr>
            <a:xfrm>
              <a:off x="648058" y="1268760"/>
              <a:ext cx="2573390" cy="687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200" b="1" dirty="0" smtClean="0"/>
                <a:t>Set of images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278827" y="2909252"/>
              <a:ext cx="1560173" cy="936103"/>
            </a:xfrm>
            <a:prstGeom prst="rect">
              <a:avLst/>
            </a:prstGeom>
            <a:solidFill>
              <a:srgbClr val="FF2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PMVS2</a:t>
              </a:r>
              <a:endParaRPr lang="en-MY" sz="1100" b="1" dirty="0"/>
            </a:p>
          </p:txBody>
        </p:sp>
        <p:pic>
          <p:nvPicPr>
            <p:cNvPr id="319" name="Picture 3" descr="C:\Users\Mahad1\Desktop\OPU\CVIM\Poster\bunny_transparent_3DMode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64052" y="2309701"/>
              <a:ext cx="961023" cy="1535656"/>
            </a:xfrm>
            <a:prstGeom prst="rect">
              <a:avLst/>
            </a:prstGeom>
            <a:noFill/>
          </p:spPr>
        </p:pic>
        <p:sp>
          <p:nvSpPr>
            <p:cNvPr id="320" name="TextBox 319"/>
            <p:cNvSpPr txBox="1"/>
            <p:nvPr/>
          </p:nvSpPr>
          <p:spPr>
            <a:xfrm>
              <a:off x="6598002" y="3767351"/>
              <a:ext cx="2832978" cy="118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200" b="1" dirty="0" smtClean="0"/>
                <a:t>Reconstructed</a:t>
              </a:r>
            </a:p>
            <a:p>
              <a:pPr marL="0" lvl="2" algn="ctr"/>
              <a:r>
                <a:rPr lang="en-US" sz="1200" b="1" dirty="0" smtClean="0"/>
                <a:t>3D Model 2</a:t>
              </a:r>
            </a:p>
          </p:txBody>
        </p:sp>
        <p:grpSp>
          <p:nvGrpSpPr>
            <p:cNvPr id="321" name="Group 50"/>
            <p:cNvGrpSpPr/>
            <p:nvPr/>
          </p:nvGrpSpPr>
          <p:grpSpPr>
            <a:xfrm>
              <a:off x="910340" y="1814821"/>
              <a:ext cx="2661377" cy="2243161"/>
              <a:chOff x="179512" y="4308103"/>
              <a:chExt cx="2520280" cy="2124234"/>
            </a:xfrm>
          </p:grpSpPr>
          <p:pic>
            <p:nvPicPr>
              <p:cNvPr id="355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79512" y="4308103"/>
                <a:ext cx="1883485" cy="1412612"/>
              </a:xfrm>
              <a:prstGeom prst="rect">
                <a:avLst/>
              </a:prstGeom>
              <a:noFill/>
            </p:spPr>
          </p:pic>
          <p:pic>
            <p:nvPicPr>
              <p:cNvPr id="356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395536" y="4668143"/>
                <a:ext cx="1883483" cy="1412610"/>
              </a:xfrm>
              <a:prstGeom prst="rect">
                <a:avLst/>
              </a:prstGeom>
              <a:noFill/>
            </p:spPr>
          </p:pic>
          <p:pic>
            <p:nvPicPr>
              <p:cNvPr id="357" name="Picture 6" descr="\\home\safwan\Datasets\bunny_data\bunny_data\visualize-jpeg\0006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4812159"/>
                <a:ext cx="1920214" cy="1440160"/>
              </a:xfrm>
              <a:prstGeom prst="rect">
                <a:avLst/>
              </a:prstGeom>
              <a:noFill/>
            </p:spPr>
          </p:pic>
          <p:pic>
            <p:nvPicPr>
              <p:cNvPr id="358" name="Picture 357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827584" y="5028183"/>
                <a:ext cx="1872208" cy="1404154"/>
              </a:xfrm>
              <a:prstGeom prst="rect">
                <a:avLst/>
              </a:prstGeom>
              <a:noFill/>
            </p:spPr>
          </p:pic>
        </p:grpSp>
        <p:sp>
          <p:nvSpPr>
            <p:cNvPr id="322" name="TextBox 321"/>
            <p:cNvSpPr txBox="1"/>
            <p:nvPr/>
          </p:nvSpPr>
          <p:spPr>
            <a:xfrm>
              <a:off x="2372478" y="3929380"/>
              <a:ext cx="2074570" cy="611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000" b="1" dirty="0" smtClean="0"/>
                <a:t>Convolution</a:t>
              </a:r>
            </a:p>
          </p:txBody>
        </p:sp>
        <p:grpSp>
          <p:nvGrpSpPr>
            <p:cNvPr id="323" name="Group 124"/>
            <p:cNvGrpSpPr/>
            <p:nvPr/>
          </p:nvGrpSpPr>
          <p:grpSpPr>
            <a:xfrm>
              <a:off x="910340" y="4533677"/>
              <a:ext cx="5587997" cy="2333193"/>
              <a:chOff x="1331640" y="4354537"/>
              <a:chExt cx="3960440" cy="1653628"/>
            </a:xfrm>
          </p:grpSpPr>
          <p:grpSp>
            <p:nvGrpSpPr>
              <p:cNvPr id="336" name="Group 123"/>
              <p:cNvGrpSpPr/>
              <p:nvPr/>
            </p:nvGrpSpPr>
            <p:grpSpPr>
              <a:xfrm>
                <a:off x="1331640" y="4354537"/>
                <a:ext cx="3960440" cy="1080120"/>
                <a:chOff x="1331640" y="4354537"/>
                <a:chExt cx="3960440" cy="1080120"/>
              </a:xfrm>
            </p:grpSpPr>
            <p:sp>
              <p:nvSpPr>
                <p:cNvPr id="339" name="Rounded Rectangle 338"/>
                <p:cNvSpPr/>
                <p:nvPr/>
              </p:nvSpPr>
              <p:spPr>
                <a:xfrm>
                  <a:off x="1331640" y="4354537"/>
                  <a:ext cx="3960440" cy="10801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/>
                </a:p>
              </p:txBody>
            </p:sp>
            <p:grpSp>
              <p:nvGrpSpPr>
                <p:cNvPr id="340" name="Group 121"/>
                <p:cNvGrpSpPr/>
                <p:nvPr/>
              </p:nvGrpSpPr>
              <p:grpSpPr>
                <a:xfrm>
                  <a:off x="1539280" y="4426545"/>
                  <a:ext cx="1080120" cy="910387"/>
                  <a:chOff x="1539280" y="4426545"/>
                  <a:chExt cx="1080120" cy="910387"/>
                </a:xfrm>
              </p:grpSpPr>
              <p:pic>
                <p:nvPicPr>
                  <p:cNvPr id="351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539280" y="4426545"/>
                    <a:ext cx="807208" cy="6054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52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631862" y="4580848"/>
                    <a:ext cx="807207" cy="60540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53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4443" y="4642569"/>
                    <a:ext cx="822949" cy="6172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54" name="Picture 353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817025" y="4735151"/>
                    <a:ext cx="802375" cy="601781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p:spPr>
              </p:pic>
            </p:grpSp>
            <p:grpSp>
              <p:nvGrpSpPr>
                <p:cNvPr id="341" name="Group 78"/>
                <p:cNvGrpSpPr/>
                <p:nvPr/>
              </p:nvGrpSpPr>
              <p:grpSpPr>
                <a:xfrm>
                  <a:off x="269979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347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8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9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50" name="Picture 349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342" name="Group 83"/>
                <p:cNvGrpSpPr/>
                <p:nvPr/>
              </p:nvGrpSpPr>
              <p:grpSpPr>
                <a:xfrm>
                  <a:off x="413995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343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4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5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6" name="Picture 345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</p:grpSp>
          <p:sp>
            <p:nvSpPr>
              <p:cNvPr id="337" name="Left Brace 336"/>
              <p:cNvSpPr/>
              <p:nvPr/>
            </p:nvSpPr>
            <p:spPr>
              <a:xfrm rot="16200000">
                <a:off x="3273355" y="3718596"/>
                <a:ext cx="206654" cy="3667279"/>
              </a:xfrm>
              <a:prstGeom prst="leftBrace">
                <a:avLst>
                  <a:gd name="adj1" fmla="val 57611"/>
                  <a:gd name="adj2" fmla="val 50000"/>
                </a:avLst>
              </a:prstGeom>
              <a:ln w="222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8" name="TextBox 337"/>
              <p:cNvSpPr txBox="1"/>
              <p:nvPr/>
            </p:nvSpPr>
            <p:spPr>
              <a:xfrm>
                <a:off x="3101362" y="5493605"/>
                <a:ext cx="561953" cy="51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2" algn="ctr"/>
                <a:r>
                  <a:rPr lang="en-US" sz="1300" b="1" i="1" dirty="0" smtClean="0">
                    <a:solidFill>
                      <a:srgbClr val="00B0F0"/>
                    </a:solidFill>
                  </a:rPr>
                  <a:t>m</a:t>
                </a:r>
              </a:p>
            </p:txBody>
          </p:sp>
        </p:grpSp>
        <p:grpSp>
          <p:nvGrpSpPr>
            <p:cNvPr id="324" name="Group 108"/>
            <p:cNvGrpSpPr/>
            <p:nvPr/>
          </p:nvGrpSpPr>
          <p:grpSpPr>
            <a:xfrm>
              <a:off x="4622001" y="5593813"/>
              <a:ext cx="238031" cy="67435"/>
              <a:chOff x="2487891" y="5431054"/>
              <a:chExt cx="219721" cy="62248"/>
            </a:xfrm>
          </p:grpSpPr>
          <p:sp>
            <p:nvSpPr>
              <p:cNvPr id="333" name="Oval 332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325" name="Group 110"/>
            <p:cNvGrpSpPr/>
            <p:nvPr/>
          </p:nvGrpSpPr>
          <p:grpSpPr>
            <a:xfrm>
              <a:off x="4283968" y="4689694"/>
              <a:ext cx="238031" cy="67435"/>
              <a:chOff x="2487891" y="5431054"/>
              <a:chExt cx="219721" cy="62248"/>
            </a:xfrm>
          </p:grpSpPr>
          <p:sp>
            <p:nvSpPr>
              <p:cNvPr id="330" name="Oval 329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326" name="Right Arrow 8"/>
            <p:cNvSpPr/>
            <p:nvPr/>
          </p:nvSpPr>
          <p:spPr>
            <a:xfrm>
              <a:off x="7032722" y="3140968"/>
              <a:ext cx="423366" cy="4680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7" name="Right Arrow 326"/>
            <p:cNvSpPr/>
            <p:nvPr/>
          </p:nvSpPr>
          <p:spPr>
            <a:xfrm>
              <a:off x="3635896" y="3140969"/>
              <a:ext cx="1584177" cy="21602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8" name="Down Arrow 327"/>
            <p:cNvSpPr/>
            <p:nvPr/>
          </p:nvSpPr>
          <p:spPr>
            <a:xfrm>
              <a:off x="2411760" y="4104368"/>
              <a:ext cx="216024" cy="36004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9" name="Right Arrow 328"/>
            <p:cNvSpPr/>
            <p:nvPr/>
          </p:nvSpPr>
          <p:spPr>
            <a:xfrm rot="19341374">
              <a:off x="4071006" y="3946339"/>
              <a:ext cx="1296144" cy="21602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59" name="Group 358"/>
          <p:cNvGrpSpPr/>
          <p:nvPr/>
        </p:nvGrpSpPr>
        <p:grpSpPr>
          <a:xfrm>
            <a:off x="899592" y="4653136"/>
            <a:ext cx="3414584" cy="2176408"/>
            <a:chOff x="648058" y="1268760"/>
            <a:chExt cx="8782922" cy="5598110"/>
          </a:xfrm>
        </p:grpSpPr>
        <p:sp>
          <p:nvSpPr>
            <p:cNvPr id="360" name="TextBox 359"/>
            <p:cNvSpPr txBox="1"/>
            <p:nvPr/>
          </p:nvSpPr>
          <p:spPr>
            <a:xfrm>
              <a:off x="648058" y="1268760"/>
              <a:ext cx="2573390" cy="687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200" b="1" dirty="0" smtClean="0"/>
                <a:t>Set of images</a:t>
              </a: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5278827" y="2909252"/>
              <a:ext cx="1560173" cy="936103"/>
            </a:xfrm>
            <a:prstGeom prst="rect">
              <a:avLst/>
            </a:prstGeom>
            <a:solidFill>
              <a:srgbClr val="FF2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PMVS2</a:t>
              </a:r>
              <a:endParaRPr lang="en-MY" sz="1100" b="1" dirty="0"/>
            </a:p>
          </p:txBody>
        </p:sp>
        <p:pic>
          <p:nvPicPr>
            <p:cNvPr id="362" name="Picture 3" descr="C:\Users\Mahad1\Desktop\OPU\CVIM\Poster\bunny_transparent_3DMode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64052" y="2309701"/>
              <a:ext cx="961023" cy="1535656"/>
            </a:xfrm>
            <a:prstGeom prst="rect">
              <a:avLst/>
            </a:prstGeom>
            <a:noFill/>
          </p:spPr>
        </p:pic>
        <p:sp>
          <p:nvSpPr>
            <p:cNvPr id="363" name="TextBox 362"/>
            <p:cNvSpPr txBox="1"/>
            <p:nvPr/>
          </p:nvSpPr>
          <p:spPr>
            <a:xfrm>
              <a:off x="6598002" y="3767351"/>
              <a:ext cx="2832978" cy="118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200" b="1" dirty="0" smtClean="0"/>
                <a:t>Reconstructed</a:t>
              </a:r>
            </a:p>
            <a:p>
              <a:pPr marL="0" lvl="2" algn="ctr"/>
              <a:r>
                <a:rPr lang="en-US" sz="1200" b="1" dirty="0" smtClean="0"/>
                <a:t>3D Model 3</a:t>
              </a:r>
            </a:p>
          </p:txBody>
        </p:sp>
        <p:grpSp>
          <p:nvGrpSpPr>
            <p:cNvPr id="364" name="Group 50"/>
            <p:cNvGrpSpPr/>
            <p:nvPr/>
          </p:nvGrpSpPr>
          <p:grpSpPr>
            <a:xfrm>
              <a:off x="910340" y="1814821"/>
              <a:ext cx="2661377" cy="2243161"/>
              <a:chOff x="179512" y="4308103"/>
              <a:chExt cx="2520280" cy="2124234"/>
            </a:xfrm>
          </p:grpSpPr>
          <p:pic>
            <p:nvPicPr>
              <p:cNvPr id="398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79512" y="4308103"/>
                <a:ext cx="1883485" cy="1412612"/>
              </a:xfrm>
              <a:prstGeom prst="rect">
                <a:avLst/>
              </a:prstGeom>
              <a:noFill/>
            </p:spPr>
          </p:pic>
          <p:pic>
            <p:nvPicPr>
              <p:cNvPr id="399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395536" y="4668143"/>
                <a:ext cx="1883483" cy="1412610"/>
              </a:xfrm>
              <a:prstGeom prst="rect">
                <a:avLst/>
              </a:prstGeom>
              <a:noFill/>
            </p:spPr>
          </p:pic>
          <p:pic>
            <p:nvPicPr>
              <p:cNvPr id="400" name="Picture 6" descr="\\home\safwan\Datasets\bunny_data\bunny_data\visualize-jpeg\0006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1560" y="4812159"/>
                <a:ext cx="1920214" cy="1440160"/>
              </a:xfrm>
              <a:prstGeom prst="rect">
                <a:avLst/>
              </a:prstGeom>
              <a:noFill/>
            </p:spPr>
          </p:pic>
          <p:pic>
            <p:nvPicPr>
              <p:cNvPr id="401" name="Picture 400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827584" y="5028183"/>
                <a:ext cx="1872208" cy="1404154"/>
              </a:xfrm>
              <a:prstGeom prst="rect">
                <a:avLst/>
              </a:prstGeom>
              <a:noFill/>
            </p:spPr>
          </p:pic>
        </p:grpSp>
        <p:sp>
          <p:nvSpPr>
            <p:cNvPr id="365" name="TextBox 364"/>
            <p:cNvSpPr txBox="1"/>
            <p:nvPr/>
          </p:nvSpPr>
          <p:spPr>
            <a:xfrm>
              <a:off x="2372478" y="3929380"/>
              <a:ext cx="2074570" cy="611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1000" b="1" dirty="0" smtClean="0"/>
                <a:t>Convolution</a:t>
              </a:r>
            </a:p>
          </p:txBody>
        </p:sp>
        <p:grpSp>
          <p:nvGrpSpPr>
            <p:cNvPr id="366" name="Group 124"/>
            <p:cNvGrpSpPr/>
            <p:nvPr/>
          </p:nvGrpSpPr>
          <p:grpSpPr>
            <a:xfrm>
              <a:off x="910340" y="4533677"/>
              <a:ext cx="5587997" cy="2333193"/>
              <a:chOff x="1331640" y="4354537"/>
              <a:chExt cx="3960440" cy="1653628"/>
            </a:xfrm>
          </p:grpSpPr>
          <p:grpSp>
            <p:nvGrpSpPr>
              <p:cNvPr id="379" name="Group 123"/>
              <p:cNvGrpSpPr/>
              <p:nvPr/>
            </p:nvGrpSpPr>
            <p:grpSpPr>
              <a:xfrm>
                <a:off x="1331640" y="4354537"/>
                <a:ext cx="3960440" cy="1080120"/>
                <a:chOff x="1331640" y="4354537"/>
                <a:chExt cx="3960440" cy="1080120"/>
              </a:xfrm>
            </p:grpSpPr>
            <p:sp>
              <p:nvSpPr>
                <p:cNvPr id="382" name="Rounded Rectangle 381"/>
                <p:cNvSpPr/>
                <p:nvPr/>
              </p:nvSpPr>
              <p:spPr>
                <a:xfrm>
                  <a:off x="1331640" y="4354537"/>
                  <a:ext cx="3960440" cy="10801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Y"/>
                </a:p>
              </p:txBody>
            </p:sp>
            <p:grpSp>
              <p:nvGrpSpPr>
                <p:cNvPr id="383" name="Group 121"/>
                <p:cNvGrpSpPr/>
                <p:nvPr/>
              </p:nvGrpSpPr>
              <p:grpSpPr>
                <a:xfrm>
                  <a:off x="1539280" y="4426545"/>
                  <a:ext cx="1080120" cy="910387"/>
                  <a:chOff x="1539280" y="4426545"/>
                  <a:chExt cx="1080120" cy="910387"/>
                </a:xfrm>
              </p:grpSpPr>
              <p:pic>
                <p:nvPicPr>
                  <p:cNvPr id="394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539280" y="4426545"/>
                    <a:ext cx="807208" cy="6054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5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631862" y="4580848"/>
                    <a:ext cx="807207" cy="60540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6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4443" y="4642569"/>
                    <a:ext cx="822949" cy="6172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7" name="Picture 396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817025" y="4735151"/>
                    <a:ext cx="802375" cy="601781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p:spPr>
              </p:pic>
            </p:grpSp>
            <p:grpSp>
              <p:nvGrpSpPr>
                <p:cNvPr id="384" name="Group 78"/>
                <p:cNvGrpSpPr/>
                <p:nvPr/>
              </p:nvGrpSpPr>
              <p:grpSpPr>
                <a:xfrm>
                  <a:off x="269979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390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1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2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3" name="Picture 392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385" name="Group 83"/>
                <p:cNvGrpSpPr/>
                <p:nvPr/>
              </p:nvGrpSpPr>
              <p:grpSpPr>
                <a:xfrm>
                  <a:off x="4139952" y="4426545"/>
                  <a:ext cx="1080120" cy="910387"/>
                  <a:chOff x="179512" y="4308103"/>
                  <a:chExt cx="2520280" cy="2124234"/>
                </a:xfrm>
              </p:grpSpPr>
              <p:pic>
                <p:nvPicPr>
                  <p:cNvPr id="386" name="Picture 6" descr="C:\Personal Rack\OPU\Research\Research Lab Presentation\M2_sem2_29th October Presentation 2015\h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179512" y="4308103"/>
                    <a:ext cx="1883485" cy="141261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7" name="Picture 7" descr="C:\Personal Rack\OPU\Research\Research Lab Presentation\M2_sem2_29th October Presentation 2015\h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395536" y="4668143"/>
                    <a:ext cx="1883483" cy="14126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8" name="Picture 6" descr="\\home\safwan\Datasets\bunny_data\bunny_data\visualize-jpeg\0006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1560" y="4812159"/>
                    <a:ext cx="1920214" cy="144016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9" name="Picture 388" descr="C:\Personal Rack\OPU\Research\Research Lab Presentation\M2_sem2_29th October Presentation 2015\h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 bwMode="auto">
                  <a:xfrm>
                    <a:off x="827584" y="5028183"/>
                    <a:ext cx="1872208" cy="1404154"/>
                  </a:xfrm>
                  <a:prstGeom prst="rect">
                    <a:avLst/>
                  </a:prstGeom>
                  <a:noFill/>
                </p:spPr>
              </p:pic>
            </p:grpSp>
          </p:grpSp>
          <p:sp>
            <p:nvSpPr>
              <p:cNvPr id="380" name="Left Brace 379"/>
              <p:cNvSpPr/>
              <p:nvPr/>
            </p:nvSpPr>
            <p:spPr>
              <a:xfrm rot="16200000">
                <a:off x="3273355" y="3718596"/>
                <a:ext cx="206654" cy="3667279"/>
              </a:xfrm>
              <a:prstGeom prst="leftBrace">
                <a:avLst>
                  <a:gd name="adj1" fmla="val 57611"/>
                  <a:gd name="adj2" fmla="val 50000"/>
                </a:avLst>
              </a:prstGeom>
              <a:ln w="222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>
                <a:off x="3101362" y="5493605"/>
                <a:ext cx="561953" cy="51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2" algn="ctr"/>
                <a:r>
                  <a:rPr lang="en-US" sz="1300" b="1" i="1" dirty="0" smtClean="0">
                    <a:solidFill>
                      <a:srgbClr val="00B0F0"/>
                    </a:solidFill>
                  </a:rPr>
                  <a:t>m</a:t>
                </a:r>
              </a:p>
            </p:txBody>
          </p:sp>
        </p:grpSp>
        <p:grpSp>
          <p:nvGrpSpPr>
            <p:cNvPr id="367" name="Group 108"/>
            <p:cNvGrpSpPr/>
            <p:nvPr/>
          </p:nvGrpSpPr>
          <p:grpSpPr>
            <a:xfrm>
              <a:off x="4622001" y="5593813"/>
              <a:ext cx="238031" cy="67435"/>
              <a:chOff x="2487891" y="5431054"/>
              <a:chExt cx="219721" cy="62248"/>
            </a:xfrm>
          </p:grpSpPr>
          <p:sp>
            <p:nvSpPr>
              <p:cNvPr id="376" name="Oval 375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grpSp>
          <p:nvGrpSpPr>
            <p:cNvPr id="368" name="Group 110"/>
            <p:cNvGrpSpPr/>
            <p:nvPr/>
          </p:nvGrpSpPr>
          <p:grpSpPr>
            <a:xfrm>
              <a:off x="4283968" y="4689694"/>
              <a:ext cx="238031" cy="67435"/>
              <a:chOff x="2487891" y="5431054"/>
              <a:chExt cx="219721" cy="62248"/>
            </a:xfrm>
          </p:grpSpPr>
          <p:sp>
            <p:nvSpPr>
              <p:cNvPr id="373" name="Oval 372"/>
              <p:cNvSpPr/>
              <p:nvPr/>
            </p:nvSpPr>
            <p:spPr>
              <a:xfrm>
                <a:off x="2487891" y="5431576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2567006" y="543252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2646834" y="5431054"/>
                <a:ext cx="60778" cy="607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369" name="Right Arrow 8"/>
            <p:cNvSpPr/>
            <p:nvPr/>
          </p:nvSpPr>
          <p:spPr>
            <a:xfrm>
              <a:off x="7032722" y="3140968"/>
              <a:ext cx="423366" cy="4680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70" name="Right Arrow 369"/>
            <p:cNvSpPr/>
            <p:nvPr/>
          </p:nvSpPr>
          <p:spPr>
            <a:xfrm>
              <a:off x="3635896" y="3140969"/>
              <a:ext cx="1584177" cy="21602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71" name="Down Arrow 370"/>
            <p:cNvSpPr/>
            <p:nvPr/>
          </p:nvSpPr>
          <p:spPr>
            <a:xfrm>
              <a:off x="2411760" y="4104368"/>
              <a:ext cx="216024" cy="36004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72" name="Right Arrow 371"/>
            <p:cNvSpPr/>
            <p:nvPr/>
          </p:nvSpPr>
          <p:spPr>
            <a:xfrm rot="19341374">
              <a:off x="4071006" y="3946339"/>
              <a:ext cx="1296144" cy="21602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74" y="4594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Outline</a:t>
            </a:r>
            <a:endParaRPr lang="en-MY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1. Background Study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2. Conventional Method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3. Proposed Method</a:t>
            </a:r>
          </a:p>
          <a:p>
            <a:pPr>
              <a:buNone/>
            </a:pPr>
            <a:r>
              <a:rPr lang="en-US" dirty="0" smtClean="0"/>
              <a:t>4. Experiments</a:t>
            </a:r>
          </a:p>
          <a:p>
            <a:pPr>
              <a:buNone/>
            </a:pPr>
            <a:r>
              <a:rPr lang="en-US" dirty="0" smtClean="0"/>
              <a:t>5. Conclusion</a:t>
            </a:r>
          </a:p>
          <a:p>
            <a:endParaRPr lang="en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23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2072516" y="4286244"/>
            <a:ext cx="5144306" cy="794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had1\Desktop\OPU\CVIM\result\plant\plant_exp2_1+1_500k_00_edit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2857017" cy="228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050" name="Picture 2" descr="C:\Users\Mahad1\Desktop\OPU\CVIM\result\plant\plant_exp2_ori_00_edit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653136"/>
            <a:ext cx="1898677" cy="15659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512912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24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24544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Relationship between </a:t>
            </a:r>
            <a:r>
              <a:rPr lang="en-US" sz="4400" b="1" i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44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</a:t>
            </a:r>
            <a:endParaRPr kumimoji="0" lang="en-MY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21668" y="1340768"/>
            <a:ext cx="0" cy="489654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2594" y="980728"/>
            <a:ext cx="3529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 smtClean="0">
                <a:solidFill>
                  <a:srgbClr val="FF0000"/>
                </a:solidFill>
              </a:rPr>
              <a:t>n</a:t>
            </a:r>
            <a:endParaRPr lang="en-MY" sz="2500" b="1" i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39552" y="5373216"/>
            <a:ext cx="36004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9552" y="1718518"/>
            <a:ext cx="36004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2982" y="511218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5</a:t>
            </a:r>
            <a:endParaRPr lang="en-MY" sz="25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50160" y="1484784"/>
            <a:ext cx="6703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500</a:t>
            </a:r>
            <a:endParaRPr lang="en-MY" sz="25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25904" y="3617728"/>
            <a:ext cx="36004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087" y="3383994"/>
            <a:ext cx="5084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50</a:t>
            </a:r>
            <a:endParaRPr lang="en-MY" sz="2500" b="1" dirty="0">
              <a:solidFill>
                <a:srgbClr val="FF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43358" y="6049424"/>
            <a:ext cx="8364858" cy="765086"/>
            <a:chOff x="527622" y="6021288"/>
            <a:chExt cx="8364858" cy="76508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683568" y="6190704"/>
              <a:ext cx="8208912" cy="0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388424" y="6118696"/>
              <a:ext cx="44275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i="1" dirty="0" smtClean="0">
                  <a:solidFill>
                    <a:srgbClr val="00B0F0"/>
                  </a:solidFill>
                </a:rPr>
                <a:t>m</a:t>
              </a:r>
              <a:endParaRPr lang="en-MY" sz="2500" b="1" i="1" dirty="0">
                <a:solidFill>
                  <a:srgbClr val="00B0F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244702" y="6021288"/>
              <a:ext cx="0" cy="360040"/>
            </a:xfrm>
            <a:prstGeom prst="line">
              <a:avLst/>
            </a:prstGeom>
            <a:ln w="444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999631" y="6296620"/>
              <a:ext cx="50847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rgbClr val="00B0F0"/>
                  </a:solidFill>
                </a:rPr>
                <a:t>10</a:t>
              </a:r>
              <a:endParaRPr lang="en-MY" sz="25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665884" y="6022236"/>
              <a:ext cx="0" cy="360040"/>
            </a:xfrm>
            <a:prstGeom prst="line">
              <a:avLst/>
            </a:prstGeom>
            <a:ln w="444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497238" y="6297568"/>
              <a:ext cx="3465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rgbClr val="00B0F0"/>
                  </a:solidFill>
                </a:rPr>
                <a:t>1</a:t>
              </a:r>
              <a:endParaRPr lang="en-MY" sz="25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994476" y="6022236"/>
              <a:ext cx="0" cy="360040"/>
            </a:xfrm>
            <a:prstGeom prst="line">
              <a:avLst/>
            </a:prstGeom>
            <a:ln w="444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46040" y="6297568"/>
              <a:ext cx="67037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rgbClr val="00B0F0"/>
                  </a:solidFill>
                </a:rPr>
                <a:t>100</a:t>
              </a:r>
              <a:endParaRPr lang="en-MY" sz="2500" b="1" dirty="0">
                <a:solidFill>
                  <a:srgbClr val="00B0F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7622" y="6309320"/>
              <a:ext cx="3465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rgbClr val="00B0F0"/>
                  </a:solidFill>
                </a:rPr>
                <a:t>0</a:t>
              </a:r>
              <a:endParaRPr lang="en-MY" sz="2500" b="1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052" name="Picture 4" descr="C:\Users\Mahad1\Desktop\OPU\CVIM\result\plant\plant_exp2_1+10_500k_00_edit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1887" y="2492896"/>
            <a:ext cx="2771521" cy="228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053" name="Picture 5" descr="C:\Users\Mahad1\Desktop\OPU\CVIM\result\plant\plant_exp2_1+100_500k_00_edit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1792" y="3861048"/>
            <a:ext cx="2579154" cy="21302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5" name="Rounded Rectangular Callout 34"/>
          <p:cNvSpPr/>
          <p:nvPr/>
        </p:nvSpPr>
        <p:spPr>
          <a:xfrm>
            <a:off x="1043608" y="4149080"/>
            <a:ext cx="1512168" cy="360040"/>
          </a:xfrm>
          <a:prstGeom prst="wedgeRoundRectCallout">
            <a:avLst>
              <a:gd name="adj1" fmla="val -10725"/>
              <a:gd name="adj2" fmla="val 89035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n=0  m=0</a:t>
            </a:r>
            <a:endParaRPr kumimoji="1" lang="ja-JP" altLang="en-US" sz="2400" b="1" i="1" dirty="0"/>
          </a:p>
        </p:txBody>
      </p:sp>
      <p:sp>
        <p:nvSpPr>
          <p:cNvPr id="36" name="Rounded Rectangular Callout 35"/>
          <p:cNvSpPr/>
          <p:nvPr/>
        </p:nvSpPr>
        <p:spPr>
          <a:xfrm>
            <a:off x="3707904" y="1340768"/>
            <a:ext cx="1800200" cy="360040"/>
          </a:xfrm>
          <a:prstGeom prst="wedgeRoundRectCallout">
            <a:avLst>
              <a:gd name="adj1" fmla="val -54465"/>
              <a:gd name="adj2" fmla="val 96090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n=500  m=1</a:t>
            </a:r>
            <a:endParaRPr kumimoji="1" lang="ja-JP" altLang="en-US" sz="2400" b="1" i="1" dirty="0"/>
          </a:p>
        </p:txBody>
      </p:sp>
      <p:sp>
        <p:nvSpPr>
          <p:cNvPr id="37" name="Rounded Rectangular Callout 36"/>
          <p:cNvSpPr/>
          <p:nvPr/>
        </p:nvSpPr>
        <p:spPr>
          <a:xfrm>
            <a:off x="5580112" y="1988840"/>
            <a:ext cx="1800200" cy="360040"/>
          </a:xfrm>
          <a:prstGeom prst="wedgeRoundRectCallout">
            <a:avLst>
              <a:gd name="adj1" fmla="val -10725"/>
              <a:gd name="adj2" fmla="val 89035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n=50  m=10</a:t>
            </a:r>
            <a:endParaRPr kumimoji="1" lang="ja-JP" altLang="en-US" sz="2400" b="1" i="1" dirty="0"/>
          </a:p>
        </p:txBody>
      </p:sp>
      <p:sp>
        <p:nvSpPr>
          <p:cNvPr id="38" name="Rounded Rectangular Callout 37"/>
          <p:cNvSpPr/>
          <p:nvPr/>
        </p:nvSpPr>
        <p:spPr>
          <a:xfrm>
            <a:off x="7092280" y="3356992"/>
            <a:ext cx="1800200" cy="360040"/>
          </a:xfrm>
          <a:prstGeom prst="wedgeRoundRectCallout">
            <a:avLst>
              <a:gd name="adj1" fmla="val -33300"/>
              <a:gd name="adj2" fmla="val 85508"/>
              <a:gd name="adj3" fmla="val 16667"/>
            </a:avLst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  m=100</a:t>
            </a:r>
            <a:endParaRPr kumimoji="1" lang="ja-JP" altLang="en-US" sz="24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25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5536" y="1772816"/>
          <a:ext cx="7992888" cy="4545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5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7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92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Dataset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Plant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Wooden Box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90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e.g. of images</a:t>
                      </a:r>
                      <a:r>
                        <a:rPr lang="en-US" sz="2400" baseline="0" dirty="0" smtClean="0"/>
                        <a:t>   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No.</a:t>
                      </a:r>
                      <a:r>
                        <a:rPr lang="en-US" sz="2400" baseline="0" dirty="0" smtClean="0"/>
                        <a:t> of Images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No.</a:t>
                      </a:r>
                      <a:r>
                        <a:rPr lang="en-US" sz="2400" baseline="0" dirty="0" smtClean="0"/>
                        <a:t> of randomized kernels</a:t>
                      </a:r>
                      <a:endParaRPr lang="en-MY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500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500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Kernel Size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7x7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7x7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 descr="C:\Users\Mahad1\Desktop\OPU\Convolution\tsuyama_convolution\tsuyama_convolution.git (Randomized Kernel)\input_image2\IMG_0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36912"/>
            <a:ext cx="1296144" cy="864096"/>
          </a:xfrm>
          <a:prstGeom prst="rect">
            <a:avLst/>
          </a:prstGeom>
          <a:noFill/>
        </p:spPr>
      </p:pic>
      <p:pic>
        <p:nvPicPr>
          <p:cNvPr id="1029" name="Picture 5" descr="C:\Users\Mahad1\Desktop\OPU\Convolution\tsuyama_convolution\tsuyama_convolution.git (Randomized Kernel)\input_image2\IMG_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73016"/>
            <a:ext cx="1296144" cy="864096"/>
          </a:xfrm>
          <a:prstGeom prst="rect">
            <a:avLst/>
          </a:prstGeom>
          <a:noFill/>
        </p:spPr>
      </p:pic>
      <p:pic>
        <p:nvPicPr>
          <p:cNvPr id="14" name="Picture 2" descr="\\home\safwan\bundler-v0.4-source_RandomizeKernel_BundlerPMVSRecompiled\examples\pmvs_wood_box_500k\IMG_2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9" y="2636911"/>
            <a:ext cx="1296143" cy="864096"/>
          </a:xfrm>
          <a:prstGeom prst="rect">
            <a:avLst/>
          </a:prstGeom>
          <a:noFill/>
        </p:spPr>
      </p:pic>
      <p:pic>
        <p:nvPicPr>
          <p:cNvPr id="15" name="Picture 4" descr="\\home\safwan\bundler-v0.4-source_RandomizeKernel_BundlerPMVSRecompiled\examples\pmvs_wood_box_500k\IMG_2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9" y="3573015"/>
            <a:ext cx="1287587" cy="858392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Summary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26</a:t>
            </a:fld>
            <a:endParaRPr lang="en-MY"/>
          </a:p>
        </p:txBody>
      </p:sp>
      <p:pic>
        <p:nvPicPr>
          <p:cNvPr id="9" name="Picture 2" descr="C:\Personal Rack\OPU\Research\Convolution\tsuyama_convolution\tsuyama_convolution.git (SIFT Included) 2\IMG_068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168" y="4219613"/>
            <a:ext cx="3421831" cy="2281221"/>
          </a:xfrm>
          <a:prstGeom prst="rect">
            <a:avLst/>
          </a:prstGeom>
          <a:noFill/>
        </p:spPr>
      </p:pic>
      <p:pic>
        <p:nvPicPr>
          <p:cNvPr id="3078" name="Picture 6" descr="C:\Users\safwan\Desktop\results_3D_30.1.2016\snapshot0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07542" y="2348880"/>
            <a:ext cx="5144978" cy="3774954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Plant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C:\Users\Mahad1\Desktop\OPU\Convolution\tsuyama_convolution\tsuyama_convolution.git (Randomized Kernel)\input_image2\IMG_0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3564396" cy="2376264"/>
          </a:xfrm>
          <a:prstGeom prst="rect">
            <a:avLst/>
          </a:prstGeom>
          <a:noFill/>
        </p:spPr>
      </p:pic>
      <p:sp>
        <p:nvSpPr>
          <p:cNvPr id="12" name="Rounded Rectangular Callout 11"/>
          <p:cNvSpPr/>
          <p:nvPr/>
        </p:nvSpPr>
        <p:spPr>
          <a:xfrm>
            <a:off x="5364088" y="1556792"/>
            <a:ext cx="3168352" cy="1080120"/>
          </a:xfrm>
          <a:prstGeom prst="wedgeRoundRectCallout">
            <a:avLst>
              <a:gd name="adj1" fmla="val -34187"/>
              <a:gd name="adj2" fmla="val 865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Conventional 3D Model</a:t>
            </a:r>
            <a:endParaRPr lang="en-MY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27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84" y="2142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xperiment_edited movie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8019" y="144016"/>
            <a:ext cx="8796469" cy="65973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had1\Desktop\OPU\CVIM\result\plant\plant_exp3_1+10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145315"/>
            <a:ext cx="3810000" cy="284797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3076" name="Picture 4" descr="C:\Users\Mahad1\Desktop\OPU\CVIM\result\plant\plant_exp3_ori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95" y="1110573"/>
            <a:ext cx="3312368" cy="30258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28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620688"/>
            <a:ext cx="296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Conventional Method</a:t>
            </a:r>
            <a:endParaRPr lang="en-MY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2023" y="1571612"/>
            <a:ext cx="24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Proposed Method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Plant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Mahad1\Desktop\OPU\CVIM\result\plant\plant_exp3_1+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034259"/>
            <a:ext cx="3810000" cy="283845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2" name="Rounded Rectangular Callout 35"/>
          <p:cNvSpPr/>
          <p:nvPr/>
        </p:nvSpPr>
        <p:spPr>
          <a:xfrm>
            <a:off x="3563888" y="3356992"/>
            <a:ext cx="1800200" cy="360040"/>
          </a:xfrm>
          <a:prstGeom prst="wedgeRoundRectCallout">
            <a:avLst>
              <a:gd name="adj1" fmla="val -30963"/>
              <a:gd name="adj2" fmla="val 13399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n=500  m=1</a:t>
            </a:r>
            <a:endParaRPr kumimoji="1" lang="ja-JP" altLang="en-US" sz="2400" b="1" i="1" dirty="0"/>
          </a:p>
        </p:txBody>
      </p:sp>
      <p:sp>
        <p:nvSpPr>
          <p:cNvPr id="13" name="Rounded Rectangular Callout 36"/>
          <p:cNvSpPr/>
          <p:nvPr/>
        </p:nvSpPr>
        <p:spPr>
          <a:xfrm>
            <a:off x="3923928" y="1412776"/>
            <a:ext cx="1800200" cy="360040"/>
          </a:xfrm>
          <a:prstGeom prst="wedgeRoundRectCallout">
            <a:avLst>
              <a:gd name="adj1" fmla="val 37037"/>
              <a:gd name="adj2" fmla="val 14589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n=50  m=10</a:t>
            </a:r>
            <a:endParaRPr kumimoji="1" lang="ja-JP" alt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504" y="6356350"/>
            <a:ext cx="477416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29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4949" y="1660695"/>
            <a:ext cx="296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Conventional Method</a:t>
            </a:r>
            <a:endParaRPr lang="en-MY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9285" y="1599183"/>
            <a:ext cx="24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Proposed Method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Plant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Mahad1\Desktop\OPU\CVIM\result\plant\plant_exp3_ori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36759"/>
            <a:ext cx="3660282" cy="1984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099" name="Picture 3" descr="C:\Users\Mahad1\Desktop\OPU\CVIM\result\plant\plant_exp3_1+1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496" y="4653136"/>
            <a:ext cx="4572000" cy="21519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100" name="Picture 4" descr="C:\Users\Mahad1\Desktop\OPU\CVIM\result\plant\plant_exp3_1+10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496" y="2204864"/>
            <a:ext cx="4572000" cy="21519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2" name="Rounded Rectangular Callout 35"/>
          <p:cNvSpPr/>
          <p:nvPr/>
        </p:nvSpPr>
        <p:spPr>
          <a:xfrm>
            <a:off x="2411760" y="5373216"/>
            <a:ext cx="1800200" cy="360040"/>
          </a:xfrm>
          <a:prstGeom prst="wedgeRoundRectCallout">
            <a:avLst>
              <a:gd name="adj1" fmla="val 60770"/>
              <a:gd name="adj2" fmla="val 2027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n=500  m=1</a:t>
            </a:r>
            <a:endParaRPr kumimoji="1" lang="ja-JP" altLang="en-US" sz="2400" b="1" i="1" dirty="0"/>
          </a:p>
        </p:txBody>
      </p:sp>
      <p:sp>
        <p:nvSpPr>
          <p:cNvPr id="13" name="Rounded Rectangular Callout 36"/>
          <p:cNvSpPr/>
          <p:nvPr/>
        </p:nvSpPr>
        <p:spPr>
          <a:xfrm>
            <a:off x="3491880" y="1484784"/>
            <a:ext cx="1800200" cy="360040"/>
          </a:xfrm>
          <a:prstGeom prst="wedgeRoundRectCallout">
            <a:avLst>
              <a:gd name="adj1" fmla="val 37037"/>
              <a:gd name="adj2" fmla="val 14589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i="1" dirty="0" smtClean="0"/>
              <a:t>n=50  m=10</a:t>
            </a:r>
            <a:endParaRPr kumimoji="1" lang="ja-JP" alt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525963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600" dirty="0" smtClean="0"/>
              <a:t>Reconstructs a 3D representation with a set of images from different viewpoints</a:t>
            </a:r>
          </a:p>
          <a:p>
            <a:endParaRPr lang="en-MY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WHAT is 3D reconstruction?</a:t>
            </a:r>
          </a:p>
        </p:txBody>
      </p:sp>
      <p:pic>
        <p:nvPicPr>
          <p:cNvPr id="15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2564904"/>
            <a:ext cx="1883485" cy="1412612"/>
          </a:xfrm>
          <a:prstGeom prst="rect">
            <a:avLst/>
          </a:prstGeom>
          <a:noFill/>
        </p:spPr>
      </p:pic>
      <p:pic>
        <p:nvPicPr>
          <p:cNvPr id="16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71600" y="2924944"/>
            <a:ext cx="1883483" cy="1412610"/>
          </a:xfrm>
          <a:prstGeom prst="rect">
            <a:avLst/>
          </a:prstGeom>
          <a:noFill/>
        </p:spPr>
      </p:pic>
      <p:pic>
        <p:nvPicPr>
          <p:cNvPr id="33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887098" cy="1417528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148064" y="5737106"/>
            <a:ext cx="333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Reconstructed 3D Model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4860032" y="4653136"/>
            <a:ext cx="648073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0" name="TextBox 39"/>
          <p:cNvSpPr txBox="1"/>
          <p:nvPr/>
        </p:nvSpPr>
        <p:spPr>
          <a:xfrm>
            <a:off x="1526722" y="5733256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pic>
        <p:nvPicPr>
          <p:cNvPr id="6150" name="Picture 6" descr="\\home\safwan\Datasets\bunny_data\bunny_data\visualize-jpeg\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068960"/>
            <a:ext cx="1920214" cy="1440160"/>
          </a:xfrm>
          <a:prstGeom prst="rect">
            <a:avLst/>
          </a:prstGeom>
          <a:noFill/>
        </p:spPr>
      </p:pic>
      <p:pic>
        <p:nvPicPr>
          <p:cNvPr id="6151" name="Picture 7" descr="\\home\safwan\Datasets\bunny_data\bunny_data\visualize-jpeg\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284984"/>
            <a:ext cx="1920214" cy="1440160"/>
          </a:xfrm>
          <a:prstGeom prst="rect">
            <a:avLst/>
          </a:prstGeom>
          <a:noFill/>
        </p:spPr>
      </p:pic>
      <p:pic>
        <p:nvPicPr>
          <p:cNvPr id="6153" name="Picture 9" descr="\\home\safwan\Datasets\bunny_data\bunny_data\visualize-jpeg\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3645024"/>
            <a:ext cx="1920214" cy="1440160"/>
          </a:xfrm>
          <a:prstGeom prst="rect">
            <a:avLst/>
          </a:prstGeom>
          <a:noFill/>
        </p:spPr>
      </p:pic>
      <p:pic>
        <p:nvPicPr>
          <p:cNvPr id="6152" name="Picture 8" descr="\\home\safwan\Datasets\bunny_data\bunny_data\visualize-jpeg\0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3933056"/>
            <a:ext cx="1920214" cy="1440160"/>
          </a:xfrm>
          <a:prstGeom prst="rect">
            <a:avLst/>
          </a:prstGeom>
          <a:noFill/>
        </p:spPr>
      </p:pic>
      <p:pic>
        <p:nvPicPr>
          <p:cNvPr id="26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11760" y="4293096"/>
            <a:ext cx="1872208" cy="1404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30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\\home\safwan\bundler-v0.4-source_RandomizeKernel_BundlerPMVSRecompiled\examples\pmvs_wood_box_500k\IMG_2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340767"/>
            <a:ext cx="3672408" cy="2448273"/>
          </a:xfrm>
          <a:prstGeom prst="rect">
            <a:avLst/>
          </a:prstGeom>
          <a:noFill/>
        </p:spPr>
      </p:pic>
      <p:pic>
        <p:nvPicPr>
          <p:cNvPr id="3076" name="Picture 4" descr="\\home\safwan\bundler-v0.4-source_RandomizeKernel_BundlerPMVSRecompiled\examples\pmvs_wood_box_500k\IMG_2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648165" cy="2432110"/>
          </a:xfrm>
          <a:prstGeom prst="rect">
            <a:avLst/>
          </a:prstGeom>
          <a:noFill/>
        </p:spPr>
      </p:pic>
      <p:pic>
        <p:nvPicPr>
          <p:cNvPr id="3077" name="Picture 5" descr="\\home\safwan\Result\original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4680520" cy="4758624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Wooden Box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23528" y="476672"/>
            <a:ext cx="3168352" cy="1080120"/>
          </a:xfrm>
          <a:prstGeom prst="wedgeRoundRectCallout">
            <a:avLst>
              <a:gd name="adj1" fmla="val -1019"/>
              <a:gd name="adj2" fmla="val 877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Conventional 3D Model</a:t>
            </a:r>
            <a:endParaRPr lang="en-MY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31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1340768"/>
            <a:ext cx="296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Conventional Method</a:t>
            </a:r>
            <a:endParaRPr lang="en-MY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1340768"/>
            <a:ext cx="24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Proposed Method</a:t>
            </a:r>
            <a:endParaRPr lang="en-MY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\\home\safwan\Result\original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1" y="2060848"/>
            <a:ext cx="5478518" cy="5569938"/>
          </a:xfrm>
          <a:prstGeom prst="rect">
            <a:avLst/>
          </a:prstGeom>
          <a:noFill/>
        </p:spPr>
      </p:pic>
      <p:pic>
        <p:nvPicPr>
          <p:cNvPr id="4099" name="Picture 3" descr="\\home\safwan\Result\wood_box_a_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027" y="2060848"/>
            <a:ext cx="5478517" cy="5569938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Wooden Box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32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C:\Users\Mahad1\Desktop\OPU\CVIM\Presentation\original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36" y="38512"/>
            <a:ext cx="4427984" cy="3370440"/>
          </a:xfrm>
          <a:prstGeom prst="rect">
            <a:avLst/>
          </a:prstGeom>
          <a:noFill/>
        </p:spPr>
      </p:pic>
      <p:pic>
        <p:nvPicPr>
          <p:cNvPr id="9221" name="Picture 5" descr="C:\Users\Mahad1\Desktop\OPU\CVIM\Presentation\wood_box_a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37" y="3432968"/>
            <a:ext cx="4427984" cy="33704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32040" y="1844824"/>
            <a:ext cx="296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Conventional Method</a:t>
            </a:r>
            <a:endParaRPr lang="en-MY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4797152"/>
            <a:ext cx="24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Proposed Method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Wooden Box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33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8070039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80112" y="1844824"/>
            <a:ext cx="296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Conventional Method</a:t>
            </a:r>
            <a:endParaRPr lang="en-MY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4797152"/>
            <a:ext cx="24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Proposed Method</a:t>
            </a:r>
            <a:endParaRPr lang="en-MY" sz="2400" b="1" dirty="0">
              <a:solidFill>
                <a:srgbClr val="0070C0"/>
              </a:solidFill>
            </a:endParaRPr>
          </a:p>
        </p:txBody>
      </p:sp>
      <p:pic>
        <p:nvPicPr>
          <p:cNvPr id="8196" name="Picture 4" descr="C:\Users\Mahad1\Desktop\OPU\CVIM\Presentation\original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292080" cy="3057687"/>
          </a:xfrm>
          <a:prstGeom prst="rect">
            <a:avLst/>
          </a:prstGeom>
          <a:noFill/>
        </p:spPr>
      </p:pic>
      <p:pic>
        <p:nvPicPr>
          <p:cNvPr id="8197" name="Picture 5" descr="C:\Users\Mahad1\Desktop\OPU\CVIM\Presentation\wood_box_a_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39665"/>
            <a:ext cx="5292080" cy="305768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685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Wooden Box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74" y="4594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Outline</a:t>
            </a:r>
            <a:endParaRPr lang="en-MY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1. Background Study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2. Conventional Method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3. Proposed Method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4. Experiments</a:t>
            </a:r>
          </a:p>
          <a:p>
            <a:pPr>
              <a:buNone/>
            </a:pPr>
            <a:r>
              <a:rPr lang="en-US" dirty="0" smtClean="0"/>
              <a:t>5. Conclusion</a:t>
            </a:r>
          </a:p>
          <a:p>
            <a:endParaRPr lang="en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34</a:t>
            </a:fld>
            <a:endParaRPr lang="en-MY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2072516" y="4286244"/>
            <a:ext cx="5144306" cy="794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35</a:t>
            </a:fld>
            <a:endParaRPr lang="en-MY"/>
          </a:p>
        </p:txBody>
      </p:sp>
      <p:sp>
        <p:nvSpPr>
          <p:cNvPr id="7" name="TextBox 6"/>
          <p:cNvSpPr txBox="1"/>
          <p:nvPr/>
        </p:nvSpPr>
        <p:spPr>
          <a:xfrm>
            <a:off x="1471285" y="1358092"/>
            <a:ext cx="144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PROBLEM</a:t>
            </a:r>
            <a:endParaRPr lang="en-MY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49024" y="2857496"/>
            <a:ext cx="115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DUE TO</a:t>
            </a:r>
            <a:endParaRPr lang="en-MY" sz="2400" b="1" dirty="0"/>
          </a:p>
        </p:txBody>
      </p:sp>
      <p:cxnSp>
        <p:nvCxnSpPr>
          <p:cNvPr id="14" name="Straight Arrow Connector 13"/>
          <p:cNvCxnSpPr>
            <a:endCxn id="8" idx="0"/>
          </p:cNvCxnSpPr>
          <p:nvPr/>
        </p:nvCxnSpPr>
        <p:spPr>
          <a:xfrm rot="5400000">
            <a:off x="4742582" y="2214554"/>
            <a:ext cx="714380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92153" y="4358488"/>
            <a:ext cx="161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CAUSED BY</a:t>
            </a:r>
            <a:endParaRPr lang="en-MY" sz="2400" b="1" dirty="0"/>
          </a:p>
        </p:txBody>
      </p:sp>
      <p:cxnSp>
        <p:nvCxnSpPr>
          <p:cNvPr id="19" name="Straight Arrow Connector 18"/>
          <p:cNvCxnSpPr>
            <a:endCxn id="16" idx="0"/>
          </p:cNvCxnSpPr>
          <p:nvPr/>
        </p:nvCxnSpPr>
        <p:spPr>
          <a:xfrm rot="5400000">
            <a:off x="4750595" y="3715546"/>
            <a:ext cx="714380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063789" y="5572140"/>
            <a:ext cx="4071966" cy="1071570"/>
          </a:xfrm>
          <a:prstGeom prst="roundRect">
            <a:avLst/>
          </a:prstGeom>
          <a:noFill/>
          <a:ln w="476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2" name="TextBox 21"/>
          <p:cNvSpPr txBox="1"/>
          <p:nvPr/>
        </p:nvSpPr>
        <p:spPr>
          <a:xfrm>
            <a:off x="3104733" y="5572934"/>
            <a:ext cx="4034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Convoluting images with randomized</a:t>
            </a:r>
          </a:p>
          <a:p>
            <a:pPr algn="ctr"/>
            <a:r>
              <a:rPr lang="en-US" sz="2000" dirty="0" smtClean="0"/>
              <a:t>kernels to increase the complexity of</a:t>
            </a:r>
          </a:p>
          <a:p>
            <a:pPr algn="ctr"/>
            <a:r>
              <a:rPr lang="en-US" sz="2000" dirty="0" smtClean="0"/>
              <a:t>Images</a:t>
            </a:r>
            <a:endParaRPr lang="en-MY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920649" y="5857892"/>
            <a:ext cx="1991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IMPROVED BY</a:t>
            </a:r>
            <a:endParaRPr lang="en-MY" sz="2400" b="1" dirty="0"/>
          </a:p>
        </p:txBody>
      </p:sp>
      <p:cxnSp>
        <p:nvCxnSpPr>
          <p:cNvPr id="24" name="Straight Arrow Connector 23"/>
          <p:cNvCxnSpPr>
            <a:endCxn id="21" idx="0"/>
          </p:cNvCxnSpPr>
          <p:nvPr/>
        </p:nvCxnSpPr>
        <p:spPr>
          <a:xfrm rot="5400000">
            <a:off x="4742582" y="5214950"/>
            <a:ext cx="714380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063789" y="1072340"/>
            <a:ext cx="4071966" cy="107157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3707904" y="1184722"/>
            <a:ext cx="2923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many gaps in the 3D</a:t>
            </a:r>
          </a:p>
          <a:p>
            <a:pPr algn="ctr"/>
            <a:r>
              <a:rPr lang="en-US" sz="2400" dirty="0" smtClean="0"/>
              <a:t>Reconstructed model</a:t>
            </a:r>
            <a:endParaRPr lang="en-MY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063789" y="2571744"/>
            <a:ext cx="4071966" cy="107157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/>
          <p:cNvSpPr txBox="1"/>
          <p:nvPr/>
        </p:nvSpPr>
        <p:spPr>
          <a:xfrm>
            <a:off x="3491880" y="2857496"/>
            <a:ext cx="3267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Lack of correspondences</a:t>
            </a:r>
            <a:endParaRPr lang="en-MY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3071802" y="4072736"/>
            <a:ext cx="4071966" cy="107157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TextBox 16"/>
          <p:cNvSpPr txBox="1"/>
          <p:nvPr/>
        </p:nvSpPr>
        <p:spPr>
          <a:xfrm>
            <a:off x="3145379" y="4036128"/>
            <a:ext cx="3946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SIFT &amp; Harris being incapable of </a:t>
            </a:r>
          </a:p>
          <a:p>
            <a:pPr algn="ctr"/>
            <a:r>
              <a:rPr lang="en-US" sz="2200" dirty="0" smtClean="0"/>
              <a:t>extracting features from less</a:t>
            </a:r>
          </a:p>
          <a:p>
            <a:pPr algn="ctr"/>
            <a:r>
              <a:rPr lang="en-US" sz="2200" dirty="0" smtClean="0"/>
              <a:t>textured regions</a:t>
            </a:r>
            <a:endParaRPr lang="en-MY" sz="22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472017" y="3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7466045" y="392103"/>
            <a:ext cx="785794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36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3568" y="2492896"/>
            <a:ext cx="7776864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500" dirty="0" smtClean="0">
                <a:solidFill>
                  <a:schemeClr val="accent6"/>
                </a:solidFill>
              </a:rPr>
              <a:t>Thank you for your attention!</a:t>
            </a:r>
          </a:p>
          <a:p>
            <a:pPr lvl="0" algn="ctr">
              <a:spcBef>
                <a:spcPct val="0"/>
              </a:spcBef>
            </a:pPr>
            <a:endParaRPr kumimoji="0" lang="en-US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Title:</a:t>
            </a:r>
            <a:r>
              <a:rPr kumimoji="0" lang="en-US" sz="35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Denser Feature Correspondences for 3D Reconstruction</a:t>
            </a:r>
            <a:endParaRPr kumimoji="0" lang="en-MY" sz="35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ounded Rectangle 64"/>
          <p:cNvSpPr/>
          <p:nvPr/>
        </p:nvSpPr>
        <p:spPr>
          <a:xfrm>
            <a:off x="4062252" y="4408765"/>
            <a:ext cx="5039544" cy="2376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4" name="Rounded Rectangle 63"/>
          <p:cNvSpPr/>
          <p:nvPr/>
        </p:nvSpPr>
        <p:spPr>
          <a:xfrm>
            <a:off x="70340" y="4408765"/>
            <a:ext cx="3923928" cy="19442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-1666056" y="6356350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37</a:t>
            </a:fld>
            <a:endParaRPr lang="en-MY" dirty="0"/>
          </a:p>
        </p:txBody>
      </p:sp>
      <p:cxnSp>
        <p:nvCxnSpPr>
          <p:cNvPr id="53" name="Straight Connector 52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Conventional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40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425476"/>
            <a:ext cx="1883485" cy="1412612"/>
          </a:xfrm>
          <a:prstGeom prst="rect">
            <a:avLst/>
          </a:prstGeom>
          <a:noFill/>
        </p:spPr>
      </p:pic>
      <p:pic>
        <p:nvPicPr>
          <p:cNvPr id="7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1785516"/>
            <a:ext cx="1883483" cy="1412610"/>
          </a:xfrm>
          <a:prstGeom prst="rect">
            <a:avLst/>
          </a:prstGeom>
          <a:noFill/>
        </p:spPr>
      </p:pic>
      <p:pic>
        <p:nvPicPr>
          <p:cNvPr id="8" name="Picture 6" descr="\\home\safwan\Datasets\bunny_data\bunny_data\visualize-jpeg\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29532"/>
            <a:ext cx="1920214" cy="1440160"/>
          </a:xfrm>
          <a:prstGeom prst="rect">
            <a:avLst/>
          </a:prstGeom>
          <a:noFill/>
        </p:spPr>
      </p:pic>
      <p:pic>
        <p:nvPicPr>
          <p:cNvPr id="9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7584" y="2145556"/>
            <a:ext cx="1872208" cy="140415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08569" y="3513708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25192" y="2217564"/>
            <a:ext cx="478656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75856" y="2073548"/>
            <a:ext cx="14401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Bundler</a:t>
            </a:r>
            <a:endParaRPr lang="en-MY" sz="24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33700" y="2721620"/>
            <a:ext cx="2846412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605512" y="2073548"/>
            <a:ext cx="1440160" cy="864096"/>
          </a:xfrm>
          <a:prstGeom prst="rect">
            <a:avLst/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PMVS2</a:t>
            </a:r>
            <a:endParaRPr lang="en-MY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41416" y="2217564"/>
            <a:ext cx="838696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3275856" y="1196752"/>
            <a:ext cx="2583904" cy="720080"/>
          </a:xfrm>
          <a:prstGeom prst="wedgeRoundRectCallout">
            <a:avLst>
              <a:gd name="adj1" fmla="val 21285"/>
              <a:gd name="adj2" fmla="val 8815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Relative Estimated Camera location</a:t>
            </a:r>
            <a:endParaRPr lang="en-MY" sz="2400" dirty="0"/>
          </a:p>
        </p:txBody>
      </p:sp>
      <p:pic>
        <p:nvPicPr>
          <p:cNvPr id="20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4952" y="1520116"/>
            <a:ext cx="887098" cy="1417528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>
            <a:off x="7045672" y="2505596"/>
            <a:ext cx="64807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20880" y="2865636"/>
            <a:ext cx="2019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Reconstructed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3779912" y="3573016"/>
            <a:ext cx="504056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38" name="Group 37"/>
          <p:cNvGrpSpPr/>
          <p:nvPr/>
        </p:nvGrpSpPr>
        <p:grpSpPr>
          <a:xfrm>
            <a:off x="393868" y="4984829"/>
            <a:ext cx="1080120" cy="910387"/>
            <a:chOff x="179512" y="4308103"/>
            <a:chExt cx="2520280" cy="2124234"/>
          </a:xfrm>
        </p:grpSpPr>
        <p:pic>
          <p:nvPicPr>
            <p:cNvPr id="28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79512" y="4308103"/>
              <a:ext cx="1883485" cy="1412612"/>
            </a:xfrm>
            <a:prstGeom prst="rect">
              <a:avLst/>
            </a:prstGeom>
            <a:noFill/>
          </p:spPr>
        </p:pic>
        <p:pic>
          <p:nvPicPr>
            <p:cNvPr id="29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95536" y="4668143"/>
              <a:ext cx="1883483" cy="1412610"/>
            </a:xfrm>
            <a:prstGeom prst="rect">
              <a:avLst/>
            </a:prstGeom>
            <a:noFill/>
          </p:spPr>
        </p:pic>
        <p:pic>
          <p:nvPicPr>
            <p:cNvPr id="30" name="Picture 6" descr="\\home\safwan\Datasets\bunny_data\bunny_data\visualize-jpeg\00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4812159"/>
              <a:ext cx="1920214" cy="1440160"/>
            </a:xfrm>
            <a:prstGeom prst="rect">
              <a:avLst/>
            </a:prstGeom>
            <a:noFill/>
          </p:spPr>
        </p:pic>
        <p:pic>
          <p:nvPicPr>
            <p:cNvPr id="31" name="Picture 30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27584" y="5028183"/>
              <a:ext cx="1872208" cy="1404154"/>
            </a:xfrm>
            <a:prstGeom prst="rect">
              <a:avLst/>
            </a:prstGeom>
            <a:noFill/>
          </p:spPr>
        </p:pic>
      </p:grpSp>
      <p:sp>
        <p:nvSpPr>
          <p:cNvPr id="32" name="TextBox 31"/>
          <p:cNvSpPr txBox="1"/>
          <p:nvPr/>
        </p:nvSpPr>
        <p:spPr>
          <a:xfrm>
            <a:off x="105836" y="5891316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499388" y="5547603"/>
            <a:ext cx="478656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050052" y="5403587"/>
            <a:ext cx="108012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Bundler</a:t>
            </a:r>
            <a:endParaRPr lang="en-MY" sz="2000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436096" y="5538261"/>
            <a:ext cx="533860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008436" y="5244514"/>
            <a:ext cx="969632" cy="581779"/>
          </a:xfrm>
          <a:prstGeom prst="rect">
            <a:avLst/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PMVS2</a:t>
            </a:r>
            <a:endParaRPr lang="en-MY" sz="2000" b="1" dirty="0"/>
          </a:p>
        </p:txBody>
      </p:sp>
      <p:pic>
        <p:nvPicPr>
          <p:cNvPr id="42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6136" y="4552781"/>
            <a:ext cx="887098" cy="1417528"/>
          </a:xfrm>
          <a:prstGeom prst="rect">
            <a:avLst/>
          </a:prstGeom>
          <a:noFill/>
        </p:spPr>
      </p:pic>
      <p:cxnSp>
        <p:nvCxnSpPr>
          <p:cNvPr id="43" name="Straight Arrow Connector 42"/>
          <p:cNvCxnSpPr/>
          <p:nvPr/>
        </p:nvCxnSpPr>
        <p:spPr>
          <a:xfrm>
            <a:off x="6996856" y="5538261"/>
            <a:ext cx="64807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72064" y="5898301"/>
            <a:ext cx="2019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Reconstructed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78612" y="5488885"/>
            <a:ext cx="1080120" cy="910387"/>
            <a:chOff x="179512" y="4308103"/>
            <a:chExt cx="2520280" cy="2124234"/>
          </a:xfrm>
        </p:grpSpPr>
        <p:pic>
          <p:nvPicPr>
            <p:cNvPr id="57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79512" y="4308103"/>
              <a:ext cx="1883485" cy="1412612"/>
            </a:xfrm>
            <a:prstGeom prst="rect">
              <a:avLst/>
            </a:prstGeom>
            <a:noFill/>
          </p:spPr>
        </p:pic>
        <p:pic>
          <p:nvPicPr>
            <p:cNvPr id="58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95536" y="4668143"/>
              <a:ext cx="1883483" cy="1412610"/>
            </a:xfrm>
            <a:prstGeom prst="rect">
              <a:avLst/>
            </a:prstGeom>
            <a:noFill/>
          </p:spPr>
        </p:pic>
        <p:pic>
          <p:nvPicPr>
            <p:cNvPr id="59" name="Picture 6" descr="\\home\safwan\Datasets\bunny_data\bunny_data\visualize-jpeg\00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4812159"/>
              <a:ext cx="1920214" cy="1440160"/>
            </a:xfrm>
            <a:prstGeom prst="rect">
              <a:avLst/>
            </a:prstGeom>
            <a:noFill/>
          </p:spPr>
        </p:pic>
        <p:pic>
          <p:nvPicPr>
            <p:cNvPr id="60" name="Picture 59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27584" y="5028183"/>
              <a:ext cx="1872208" cy="1404154"/>
            </a:xfrm>
            <a:prstGeom prst="rect">
              <a:avLst/>
            </a:prstGeom>
            <a:noFill/>
          </p:spPr>
        </p:pic>
      </p:grpSp>
      <p:sp>
        <p:nvSpPr>
          <p:cNvPr id="63" name="TextBox 62"/>
          <p:cNvSpPr txBox="1"/>
          <p:nvPr/>
        </p:nvSpPr>
        <p:spPr>
          <a:xfrm>
            <a:off x="4192945" y="6351711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83568" y="3962860"/>
            <a:ext cx="277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Bundler Component</a:t>
            </a:r>
            <a:endParaRPr lang="en-MY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5342905" y="3962860"/>
            <a:ext cx="268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PMVS2 Component</a:t>
            </a:r>
            <a:endParaRPr lang="en-MY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38</a:t>
            </a:fld>
            <a:endParaRPr lang="en-MY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Randomized kernel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8576"/>
            <a:ext cx="1368152" cy="13778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角丸四角形吹き出し 2"/>
          <p:cNvSpPr/>
          <p:nvPr/>
        </p:nvSpPr>
        <p:spPr>
          <a:xfrm>
            <a:off x="2818905" y="1848536"/>
            <a:ext cx="5112568" cy="720080"/>
          </a:xfrm>
          <a:prstGeom prst="wedgeRoundRectCallout">
            <a:avLst>
              <a:gd name="adj1" fmla="val -66894"/>
              <a:gd name="adj2" fmla="val 110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The value of each cell is…</a:t>
            </a:r>
            <a:endParaRPr kumimoji="1" lang="ja-JP" altLang="en-US" sz="24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81128"/>
            <a:ext cx="1368152" cy="13778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下矢印 7"/>
          <p:cNvSpPr/>
          <p:nvPr/>
        </p:nvSpPr>
        <p:spPr>
          <a:xfrm>
            <a:off x="1115616" y="3775015"/>
            <a:ext cx="360040" cy="734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75656" y="3929811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Normalization</a:t>
            </a:r>
            <a:endParaRPr kumimoji="1" lang="ja-JP" altLang="en-US" sz="2400" dirty="0"/>
          </a:p>
        </p:txBody>
      </p:sp>
      <p:sp>
        <p:nvSpPr>
          <p:cNvPr id="25" name="角丸四角形吹き出し 24"/>
          <p:cNvSpPr/>
          <p:nvPr/>
        </p:nvSpPr>
        <p:spPr>
          <a:xfrm>
            <a:off x="4067944" y="3339584"/>
            <a:ext cx="4437080" cy="1385560"/>
          </a:xfrm>
          <a:prstGeom prst="wedgeRoundRectCallout">
            <a:avLst>
              <a:gd name="adj1" fmla="val -66894"/>
              <a:gd name="adj2" fmla="val 110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………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128264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39</a:t>
            </a:fld>
            <a:endParaRPr lang="en-MY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Proposed Method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-118864" y="1268760"/>
            <a:ext cx="9011344" cy="5589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	2. Reason for using </a:t>
            </a:r>
            <a:r>
              <a:rPr lang="en-US" sz="2600" b="1" dirty="0" smtClean="0"/>
              <a:t>randomized kernels</a:t>
            </a:r>
          </a:p>
          <a:p>
            <a:pPr>
              <a:buNone/>
            </a:pPr>
            <a:endParaRPr lang="en-US" sz="2600" b="1" dirty="0" smtClean="0"/>
          </a:p>
          <a:p>
            <a:pPr>
              <a:buNone/>
            </a:pPr>
            <a:endParaRPr lang="en-US" sz="2600" b="1" dirty="0" smtClean="0"/>
          </a:p>
          <a:p>
            <a:pPr>
              <a:buNone/>
            </a:pPr>
            <a:endParaRPr lang="en-US" sz="2600" b="1" dirty="0" smtClean="0"/>
          </a:p>
          <a:p>
            <a:pPr>
              <a:buNone/>
            </a:pPr>
            <a:endParaRPr lang="en-US" sz="2600" b="1" dirty="0" smtClean="0"/>
          </a:p>
          <a:p>
            <a:pPr lvl="1">
              <a:buFont typeface="Courier New" pitchFamily="49" charset="0"/>
              <a:buChar char="o"/>
            </a:pP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Creating a coded aperture for the sole purpose of extracting more features is not easy.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Randomized kernels allow images to be convoluted in many different ways. </a:t>
            </a:r>
          </a:p>
          <a:p>
            <a:pPr lvl="1">
              <a:buFont typeface="Courier New" pitchFamily="49" charset="0"/>
              <a:buChar char="o"/>
            </a:pPr>
            <a:endParaRPr lang="en-MY" sz="26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1043608" y="1772816"/>
            <a:ext cx="3245321" cy="1800200"/>
            <a:chOff x="777633" y="1840839"/>
            <a:chExt cx="4304622" cy="23878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2818197"/>
              <a:ext cx="621783" cy="1152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9912" y="2674181"/>
              <a:ext cx="1152128" cy="155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7980" y="3082495"/>
              <a:ext cx="757454" cy="77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619672" y="2891471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*</a:t>
              </a:r>
              <a:endParaRPr lang="en-MY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12128" y="2818197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=</a:t>
              </a:r>
              <a:endParaRPr lang="en-MY" sz="6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7633" y="1850759"/>
              <a:ext cx="1000594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Original</a:t>
              </a:r>
            </a:p>
            <a:p>
              <a:pPr algn="ctr"/>
              <a:r>
                <a:rPr lang="en-US" sz="2000" dirty="0" smtClean="0"/>
                <a:t>Image</a:t>
              </a:r>
              <a:endParaRPr lang="en-MY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5540" y="1850761"/>
              <a:ext cx="1342629" cy="866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Coded</a:t>
              </a:r>
            </a:p>
            <a:p>
              <a:pPr algn="ctr"/>
              <a:r>
                <a:rPr lang="en-US" sz="2000" dirty="0" smtClean="0"/>
                <a:t>aperture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7905" y="1840839"/>
              <a:ext cx="1374350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Convoluted</a:t>
              </a:r>
            </a:p>
            <a:p>
              <a:pPr algn="ctr"/>
              <a:r>
                <a:rPr lang="en-US" sz="2000" dirty="0" smtClean="0"/>
                <a:t>Image</a:t>
              </a:r>
              <a:endParaRPr lang="en-MY" sz="2000" dirty="0"/>
            </a:p>
          </p:txBody>
        </p:sp>
      </p:grpSp>
      <p:pic>
        <p:nvPicPr>
          <p:cNvPr id="8194" name="Picture 2" descr="K:\Donald-Trump-prune-fa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645024"/>
            <a:ext cx="2173419" cy="1449930"/>
          </a:xfrm>
          <a:prstGeom prst="rect">
            <a:avLst/>
          </a:prstGeom>
          <a:noFill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05064"/>
            <a:ext cx="571056" cy="58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257602" y="3861048"/>
            <a:ext cx="428061" cy="76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*</a:t>
            </a:r>
            <a:endParaRPr lang="en-MY" sz="6000" dirty="0"/>
          </a:p>
        </p:txBody>
      </p:sp>
      <p:sp>
        <p:nvSpPr>
          <p:cNvPr id="22" name="TextBox 21"/>
          <p:cNvSpPr txBox="1"/>
          <p:nvPr/>
        </p:nvSpPr>
        <p:spPr>
          <a:xfrm>
            <a:off x="4427984" y="3671388"/>
            <a:ext cx="428061" cy="76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</a:t>
            </a:r>
            <a:endParaRPr lang="en-MY" sz="6000" dirty="0"/>
          </a:p>
        </p:txBody>
      </p:sp>
    </p:spTree>
    <p:extLst>
      <p:ext uri="{BB962C8B-B14F-4D97-AF65-F5344CB8AC3E}">
        <p14:creationId xmlns:p14="http://schemas.microsoft.com/office/powerpoint/2010/main" xmlns="" val="117311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</a:t>
            </a:fld>
            <a:endParaRPr lang="en-MY"/>
          </a:p>
        </p:txBody>
      </p:sp>
      <p:pic>
        <p:nvPicPr>
          <p:cNvPr id="6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4509120"/>
            <a:ext cx="1521276" cy="1140956"/>
          </a:xfrm>
          <a:prstGeom prst="rect">
            <a:avLst/>
          </a:prstGeom>
          <a:noFill/>
        </p:spPr>
      </p:pic>
      <p:pic>
        <p:nvPicPr>
          <p:cNvPr id="7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1" y="4797152"/>
            <a:ext cx="1521275" cy="1140954"/>
          </a:xfrm>
          <a:prstGeom prst="rect">
            <a:avLst/>
          </a:prstGeom>
          <a:noFill/>
        </p:spPr>
      </p:pic>
      <p:pic>
        <p:nvPicPr>
          <p:cNvPr id="8" name="Picture 6" descr="\\home\safwan\Datasets\bunny_data\bunny_data\visualize-jpeg\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941168"/>
            <a:ext cx="1550942" cy="1163206"/>
          </a:xfrm>
          <a:prstGeom prst="rect">
            <a:avLst/>
          </a:prstGeom>
          <a:noFill/>
        </p:spPr>
      </p:pic>
      <p:pic>
        <p:nvPicPr>
          <p:cNvPr id="9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5" y="5157192"/>
            <a:ext cx="1512168" cy="11341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0496" y="6237312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1896" y="4509120"/>
            <a:ext cx="2162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Camera Location Estimation</a:t>
            </a:r>
            <a:endParaRPr lang="en-MY" sz="2200" b="1" dirty="0"/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Standard Approach</a:t>
            </a:r>
          </a:p>
        </p:txBody>
      </p:sp>
      <p:pic>
        <p:nvPicPr>
          <p:cNvPr id="28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6872" y="4099704"/>
            <a:ext cx="887098" cy="1417528"/>
          </a:xfrm>
          <a:prstGeom prst="rect">
            <a:avLst/>
          </a:prstGeom>
          <a:noFill/>
        </p:spPr>
      </p:pic>
      <p:grpSp>
        <p:nvGrpSpPr>
          <p:cNvPr id="29" name="Group 78"/>
          <p:cNvGrpSpPr/>
          <p:nvPr/>
        </p:nvGrpSpPr>
        <p:grpSpPr>
          <a:xfrm>
            <a:off x="7407607" y="2792843"/>
            <a:ext cx="1673856" cy="1122274"/>
            <a:chOff x="1069641" y="898003"/>
            <a:chExt cx="1424558" cy="1122274"/>
          </a:xfrm>
        </p:grpSpPr>
        <p:sp>
          <p:nvSpPr>
            <p:cNvPr id="30" name="Rounded Rectangle 29"/>
            <p:cNvSpPr/>
            <p:nvPr/>
          </p:nvSpPr>
          <p:spPr>
            <a:xfrm>
              <a:off x="1107695" y="958096"/>
              <a:ext cx="1320919" cy="77182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1763687" y="1660237"/>
              <a:ext cx="360040" cy="36004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9641" y="898003"/>
              <a:ext cx="14245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Object with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</a:rPr>
                <a:t>rich texture</a:t>
              </a:r>
              <a:endParaRPr lang="en-MY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164288" y="5445224"/>
            <a:ext cx="2019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Reconstructed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67544" y="1556792"/>
            <a:ext cx="3456384" cy="2529061"/>
            <a:chOff x="467544" y="1556792"/>
            <a:chExt cx="3456384" cy="2529061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67544" y="1556792"/>
              <a:ext cx="3456384" cy="2529061"/>
            </a:xfrm>
            <a:prstGeom prst="wedgeRoundRectCallout">
              <a:avLst>
                <a:gd name="adj1" fmla="val 21554"/>
                <a:gd name="adj2" fmla="val 65981"/>
                <a:gd name="adj3" fmla="val 16667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buFont typeface="Courier New" pitchFamily="49" charset="0"/>
                <a:buChar char="o"/>
              </a:pPr>
              <a:endParaRPr lang="en-US" sz="2200" b="1" dirty="0" smtClean="0"/>
            </a:p>
          </p:txBody>
        </p:sp>
        <p:pic>
          <p:nvPicPr>
            <p:cNvPr id="6146" name="Picture 2" descr="C:\Users\Mahad1\Desktop\OPU\CVIM\Presentation\Bunny_3D_reconstructio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7584" y="1628800"/>
              <a:ext cx="2781968" cy="2400361"/>
            </a:xfrm>
            <a:prstGeom prst="rect">
              <a:avLst/>
            </a:prstGeom>
            <a:noFill/>
          </p:spPr>
        </p:pic>
      </p:grpSp>
      <p:sp>
        <p:nvSpPr>
          <p:cNvPr id="35" name="Rounded Rectangle 34"/>
          <p:cNvSpPr/>
          <p:nvPr/>
        </p:nvSpPr>
        <p:spPr>
          <a:xfrm>
            <a:off x="2483768" y="5301208"/>
            <a:ext cx="2160240" cy="360040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(Bundler)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20072" y="4509120"/>
            <a:ext cx="2033640" cy="792088"/>
          </a:xfrm>
          <a:prstGeom prst="rect">
            <a:avLst/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Dense point</a:t>
            </a:r>
          </a:p>
          <a:p>
            <a:pPr algn="ctr"/>
            <a:r>
              <a:rPr lang="en-US" sz="2200" b="1" dirty="0" smtClean="0"/>
              <a:t>cloud generator</a:t>
            </a:r>
            <a:endParaRPr lang="en-MY" sz="22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5220072" y="5301208"/>
            <a:ext cx="2016224" cy="360040"/>
          </a:xfrm>
          <a:prstGeom prst="roundRect">
            <a:avLst/>
          </a:prstGeom>
          <a:noFill/>
          <a:ln w="34925">
            <a:solidFill>
              <a:srgbClr val="FF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2166"/>
                </a:solidFill>
              </a:rPr>
              <a:t>(PMVS2)</a:t>
            </a:r>
            <a:endParaRPr lang="en-MY" sz="2400" b="1" dirty="0">
              <a:solidFill>
                <a:srgbClr val="FF2166"/>
              </a:solidFill>
            </a:endParaRPr>
          </a:p>
        </p:txBody>
      </p:sp>
      <p:sp>
        <p:nvSpPr>
          <p:cNvPr id="37" name="Right Arrow 8"/>
          <p:cNvSpPr/>
          <p:nvPr/>
        </p:nvSpPr>
        <p:spPr>
          <a:xfrm>
            <a:off x="1988395" y="4905164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9" name="Right Arrow 8"/>
          <p:cNvSpPr/>
          <p:nvPr/>
        </p:nvSpPr>
        <p:spPr>
          <a:xfrm>
            <a:off x="4724698" y="4896456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2" name="Right Arrow 8"/>
          <p:cNvSpPr/>
          <p:nvPr/>
        </p:nvSpPr>
        <p:spPr>
          <a:xfrm>
            <a:off x="7316986" y="4905164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34" name="Group 33"/>
          <p:cNvGrpSpPr/>
          <p:nvPr/>
        </p:nvGrpSpPr>
        <p:grpSpPr>
          <a:xfrm>
            <a:off x="4211960" y="1628800"/>
            <a:ext cx="2916832" cy="2304256"/>
            <a:chOff x="4211960" y="1628800"/>
            <a:chExt cx="2916832" cy="2304256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4211960" y="1628800"/>
              <a:ext cx="2916832" cy="2304256"/>
            </a:xfrm>
            <a:prstGeom prst="wedgeRoundRectCallout">
              <a:avLst>
                <a:gd name="adj1" fmla="val 19154"/>
                <a:gd name="adj2" fmla="val 73859"/>
                <a:gd name="adj3" fmla="val 16667"/>
              </a:avLst>
            </a:prstGeom>
            <a:noFill/>
            <a:ln w="47625">
              <a:solidFill>
                <a:srgbClr val="FF2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2200" dirty="0" smtClean="0"/>
            </a:p>
          </p:txBody>
        </p:sp>
        <p:pic>
          <p:nvPicPr>
            <p:cNvPr id="33" name="Picture 3" descr="C:\Users\Mahad1\Desktop\OPU\CVIM\Poster\bunny_transparent_3DModel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2080" y="2060848"/>
              <a:ext cx="887098" cy="14175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fwan\Desktop\results_3D_30.1.2016\snapshot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59632" y="1071311"/>
            <a:ext cx="3600400" cy="5786689"/>
          </a:xfrm>
          <a:prstGeom prst="rect">
            <a:avLst/>
          </a:prstGeom>
          <a:noFill/>
        </p:spPr>
      </p:pic>
      <p:pic>
        <p:nvPicPr>
          <p:cNvPr id="6147" name="Picture 3" descr="C:\Users\safwan\Desktop\results_3D_30.1.2016\snapshot06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52783" y="1412776"/>
            <a:ext cx="3411705" cy="5344347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165" y="1629961"/>
            <a:ext cx="296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Conventional Method</a:t>
            </a:r>
            <a:endParaRPr lang="en-MY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1629961"/>
            <a:ext cx="24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Proposed Method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96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Plant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40</a:t>
            </a:fld>
            <a:endParaRPr lang="en-MY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41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84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1340768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Conventional Method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1340768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Proposed Method</a:t>
            </a:r>
            <a:endParaRPr lang="en-MY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C:\Users\Mahad1\Desktop\OPU\CVIM\Presentation\original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327572" cy="3284984"/>
          </a:xfrm>
          <a:prstGeom prst="rect">
            <a:avLst/>
          </a:prstGeom>
          <a:noFill/>
        </p:spPr>
      </p:pic>
      <p:pic>
        <p:nvPicPr>
          <p:cNvPr id="10243" name="Picture 3" descr="C:\Users\Mahad1\Desktop\OPU\CVIM\Presentation\wood_box_a_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327572" cy="32849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162800" y="6492240"/>
            <a:ext cx="1981200" cy="365760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42</a:t>
            </a:fld>
            <a:endParaRPr lang="en-MY" dirty="0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51731" y="543662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-35722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186704" y="3687030"/>
            <a:ext cx="1014113" cy="93610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626529" y="4011977"/>
            <a:ext cx="0" cy="497623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0340" y="1268760"/>
            <a:ext cx="2048825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Set of images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172592" y="3445638"/>
            <a:ext cx="2078717" cy="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278826" y="2909253"/>
            <a:ext cx="1560173" cy="936104"/>
          </a:xfrm>
          <a:prstGeom prst="rect">
            <a:avLst/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PMVS2</a:t>
            </a:r>
            <a:endParaRPr lang="en-MY" sz="24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740019" y="3065270"/>
            <a:ext cx="511290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ular Callout 29"/>
          <p:cNvSpPr/>
          <p:nvPr/>
        </p:nvSpPr>
        <p:spPr>
          <a:xfrm>
            <a:off x="3647897" y="1959389"/>
            <a:ext cx="2799229" cy="780087"/>
          </a:xfrm>
          <a:prstGeom prst="wedgeRoundRectCallout">
            <a:avLst>
              <a:gd name="adj1" fmla="val -10934"/>
              <a:gd name="adj2" fmla="val 8815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Relative Estimated Camera location</a:t>
            </a:r>
            <a:endParaRPr lang="en-MY" sz="2400" dirty="0"/>
          </a:p>
        </p:txBody>
      </p:sp>
      <p:pic>
        <p:nvPicPr>
          <p:cNvPr id="31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4052" y="2309701"/>
            <a:ext cx="961023" cy="1535656"/>
          </a:xfrm>
          <a:prstGeom prst="rect">
            <a:avLst/>
          </a:prstGeom>
          <a:noFill/>
        </p:spPr>
      </p:pic>
      <p:cxnSp>
        <p:nvCxnSpPr>
          <p:cNvPr id="32" name="Straight Arrow Connector 31"/>
          <p:cNvCxnSpPr/>
          <p:nvPr/>
        </p:nvCxnSpPr>
        <p:spPr>
          <a:xfrm>
            <a:off x="6838999" y="3377305"/>
            <a:ext cx="702078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920474" y="3767349"/>
            <a:ext cx="2188030" cy="900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Reconstructed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910340" y="1814821"/>
            <a:ext cx="2661377" cy="2243161"/>
            <a:chOff x="179512" y="4308103"/>
            <a:chExt cx="2520280" cy="2124234"/>
          </a:xfrm>
        </p:grpSpPr>
        <p:pic>
          <p:nvPicPr>
            <p:cNvPr id="52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79512" y="4308103"/>
              <a:ext cx="1883485" cy="1412612"/>
            </a:xfrm>
            <a:prstGeom prst="rect">
              <a:avLst/>
            </a:prstGeom>
            <a:noFill/>
          </p:spPr>
        </p:pic>
        <p:pic>
          <p:nvPicPr>
            <p:cNvPr id="53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95536" y="4668143"/>
              <a:ext cx="1883483" cy="1412610"/>
            </a:xfrm>
            <a:prstGeom prst="rect">
              <a:avLst/>
            </a:prstGeom>
            <a:noFill/>
          </p:spPr>
        </p:pic>
        <p:pic>
          <p:nvPicPr>
            <p:cNvPr id="54" name="Picture 6" descr="\\home\safwan\Datasets\bunny_data\bunny_data\visualize-jpeg\000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4812159"/>
              <a:ext cx="1920214" cy="1440160"/>
            </a:xfrm>
            <a:prstGeom prst="rect">
              <a:avLst/>
            </a:prstGeom>
            <a:noFill/>
          </p:spPr>
        </p:pic>
        <p:pic>
          <p:nvPicPr>
            <p:cNvPr id="55" name="Picture 54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27584" y="5028183"/>
              <a:ext cx="1872208" cy="1404154"/>
            </a:xfrm>
            <a:prstGeom prst="rect">
              <a:avLst/>
            </a:prstGeom>
            <a:noFill/>
          </p:spPr>
        </p:pic>
      </p:grpSp>
      <p:sp>
        <p:nvSpPr>
          <p:cNvPr id="65" name="TextBox 64"/>
          <p:cNvSpPr txBox="1"/>
          <p:nvPr/>
        </p:nvSpPr>
        <p:spPr>
          <a:xfrm>
            <a:off x="2567847" y="3965667"/>
            <a:ext cx="1738462" cy="466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200" b="1" dirty="0" smtClean="0"/>
              <a:t>Convolution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910340" y="4533676"/>
            <a:ext cx="5587997" cy="2351708"/>
            <a:chOff x="1331640" y="4354537"/>
            <a:chExt cx="3960440" cy="1666751"/>
          </a:xfrm>
        </p:grpSpPr>
        <p:grpSp>
          <p:nvGrpSpPr>
            <p:cNvPr id="124" name="Group 123"/>
            <p:cNvGrpSpPr/>
            <p:nvPr/>
          </p:nvGrpSpPr>
          <p:grpSpPr>
            <a:xfrm>
              <a:off x="1331640" y="4354537"/>
              <a:ext cx="3960440" cy="1080120"/>
              <a:chOff x="1331640" y="4354537"/>
              <a:chExt cx="3960440" cy="1080120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1331640" y="4354537"/>
                <a:ext cx="3960440" cy="108012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539280" y="4426545"/>
                <a:ext cx="1080120" cy="910387"/>
                <a:chOff x="1539280" y="4426545"/>
                <a:chExt cx="1080120" cy="910387"/>
              </a:xfrm>
            </p:grpSpPr>
            <p:pic>
              <p:nvPicPr>
                <p:cNvPr id="74" name="Picture 6" descr="C:\Personal Rack\OPU\Research\Research Lab Presentation\M2_sem2_29th October Presentation 2015\h1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539280" y="4426545"/>
                  <a:ext cx="807208" cy="6054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7" descr="C:\Personal Rack\OPU\Research\Research Lab Presentation\M2_sem2_29th October Presentation 2015\h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631862" y="4580848"/>
                  <a:ext cx="807207" cy="605405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6" descr="\\home\safwan\Datasets\bunny_data\bunny_data\visualize-jpeg\0006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1724443" y="4642569"/>
                  <a:ext cx="822949" cy="617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76" descr="C:\Personal Rack\OPU\Research\Research Lab Presentation\M2_sem2_29th October Presentation 2015\h3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817025" y="4735151"/>
                  <a:ext cx="802375" cy="601781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p:spPr>
            </p:pic>
          </p:grpSp>
          <p:grpSp>
            <p:nvGrpSpPr>
              <p:cNvPr id="79" name="Group 78"/>
              <p:cNvGrpSpPr/>
              <p:nvPr/>
            </p:nvGrpSpPr>
            <p:grpSpPr>
              <a:xfrm>
                <a:off x="2699792" y="4426545"/>
                <a:ext cx="1080120" cy="910387"/>
                <a:chOff x="179512" y="4308103"/>
                <a:chExt cx="2520280" cy="2124234"/>
              </a:xfrm>
            </p:grpSpPr>
            <p:pic>
              <p:nvPicPr>
                <p:cNvPr id="80" name="Picture 6" descr="C:\Personal Rack\OPU\Research\Research Lab Presentation\M2_sem2_29th October Presentation 2015\h1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79512" y="4308103"/>
                  <a:ext cx="1883485" cy="14126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7" descr="C:\Personal Rack\OPU\Research\Research Lab Presentation\M2_sem2_29th October Presentation 2015\h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395536" y="4668143"/>
                  <a:ext cx="1883483" cy="14126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6" descr="\\home\safwan\Datasets\bunny_data\bunny_data\visualize-jpeg\0006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611560" y="4812159"/>
                  <a:ext cx="1920214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82" descr="C:\Personal Rack\OPU\Research\Research Lab Presentation\M2_sem2_29th October Presentation 2015\h3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827584" y="5028183"/>
                  <a:ext cx="1872208" cy="1404154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84" name="Group 83"/>
              <p:cNvGrpSpPr/>
              <p:nvPr/>
            </p:nvGrpSpPr>
            <p:grpSpPr>
              <a:xfrm>
                <a:off x="4139952" y="4426545"/>
                <a:ext cx="1080120" cy="910387"/>
                <a:chOff x="179512" y="4308103"/>
                <a:chExt cx="2520280" cy="2124234"/>
              </a:xfrm>
            </p:grpSpPr>
            <p:pic>
              <p:nvPicPr>
                <p:cNvPr id="85" name="Picture 6" descr="C:\Personal Rack\OPU\Research\Research Lab Presentation\M2_sem2_29th October Presentation 2015\h1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79512" y="4308103"/>
                  <a:ext cx="1883485" cy="14126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6" name="Picture 7" descr="C:\Personal Rack\OPU\Research\Research Lab Presentation\M2_sem2_29th October Presentation 2015\h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395536" y="4668143"/>
                  <a:ext cx="1883483" cy="14126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" name="Picture 6" descr="\\home\safwan\Datasets\bunny_data\bunny_data\visualize-jpeg\0006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611560" y="4812159"/>
                  <a:ext cx="1920214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8" name="Picture 87" descr="C:\Personal Rack\OPU\Research\Research Lab Presentation\M2_sem2_29th October Presentation 2015\h3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827584" y="5028183"/>
                  <a:ext cx="1872208" cy="1404154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105" name="Left Brace 104"/>
            <p:cNvSpPr/>
            <p:nvPr/>
          </p:nvSpPr>
          <p:spPr>
            <a:xfrm rot="16200000">
              <a:off x="3273355" y="3718596"/>
              <a:ext cx="206654" cy="3667279"/>
            </a:xfrm>
            <a:prstGeom prst="leftBrace">
              <a:avLst>
                <a:gd name="adj1" fmla="val 57611"/>
                <a:gd name="adj2" fmla="val 50000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201162" y="5559623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400" b="1" i="1" dirty="0" smtClean="0">
                  <a:solidFill>
                    <a:srgbClr val="00B0F0"/>
                  </a:solidFill>
                </a:rPr>
                <a:t>m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622001" y="5593813"/>
            <a:ext cx="238031" cy="67435"/>
            <a:chOff x="2487891" y="5431054"/>
            <a:chExt cx="219721" cy="62248"/>
          </a:xfrm>
        </p:grpSpPr>
        <p:sp>
          <p:nvSpPr>
            <p:cNvPr id="93" name="Oval 92"/>
            <p:cNvSpPr/>
            <p:nvPr/>
          </p:nvSpPr>
          <p:spPr>
            <a:xfrm>
              <a:off x="2487891" y="5431576"/>
              <a:ext cx="60778" cy="607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4" name="Oval 93"/>
            <p:cNvSpPr/>
            <p:nvPr/>
          </p:nvSpPr>
          <p:spPr>
            <a:xfrm>
              <a:off x="2567006" y="5432524"/>
              <a:ext cx="60778" cy="607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8" name="Oval 107"/>
            <p:cNvSpPr/>
            <p:nvPr/>
          </p:nvSpPr>
          <p:spPr>
            <a:xfrm>
              <a:off x="2646834" y="5431054"/>
              <a:ext cx="60778" cy="607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283968" y="4689694"/>
            <a:ext cx="238031" cy="67435"/>
            <a:chOff x="2487891" y="5431054"/>
            <a:chExt cx="219721" cy="62248"/>
          </a:xfrm>
        </p:grpSpPr>
        <p:sp>
          <p:nvSpPr>
            <p:cNvPr id="112" name="Oval 111"/>
            <p:cNvSpPr/>
            <p:nvPr/>
          </p:nvSpPr>
          <p:spPr>
            <a:xfrm>
              <a:off x="2487891" y="5431576"/>
              <a:ext cx="60778" cy="607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3" name="Oval 112"/>
            <p:cNvSpPr/>
            <p:nvPr/>
          </p:nvSpPr>
          <p:spPr>
            <a:xfrm>
              <a:off x="2567006" y="5432524"/>
              <a:ext cx="60778" cy="607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4" name="Oval 113"/>
            <p:cNvSpPr/>
            <p:nvPr/>
          </p:nvSpPr>
          <p:spPr>
            <a:xfrm>
              <a:off x="2646834" y="5431054"/>
              <a:ext cx="60778" cy="607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xmlns="" val="16329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600" b="1" dirty="0" smtClean="0"/>
              <a:t>SIFT</a:t>
            </a:r>
          </a:p>
          <a:p>
            <a:r>
              <a:rPr lang="en-US" sz="2600" dirty="0" smtClean="0"/>
              <a:t>One of the ways to get correspondences between images is to use SIFT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SIFT is a method which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extracts unique </a:t>
            </a:r>
            <a:r>
              <a:rPr lang="en-US" sz="2600" dirty="0" err="1" smtClean="0"/>
              <a:t>keypoints</a:t>
            </a:r>
            <a:r>
              <a:rPr lang="en-US" sz="2600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or features from images to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be used for matching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purposes</a:t>
            </a:r>
          </a:p>
          <a:p>
            <a:pPr>
              <a:spcBef>
                <a:spcPts val="0"/>
              </a:spcBef>
              <a:buNone/>
            </a:pPr>
            <a:endParaRPr lang="en-US" sz="2600" dirty="0" smtClean="0"/>
          </a:p>
          <a:p>
            <a:pPr>
              <a:spcBef>
                <a:spcPts val="0"/>
              </a:spcBef>
              <a:buNone/>
            </a:pPr>
            <a:r>
              <a:rPr lang="en-US" sz="2600" b="1" dirty="0" smtClean="0"/>
              <a:t>Harris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Corner detector</a:t>
            </a:r>
          </a:p>
          <a:p>
            <a:pPr>
              <a:spcBef>
                <a:spcPts val="0"/>
              </a:spcBef>
              <a:buNone/>
            </a:pPr>
            <a:endParaRPr lang="en-US" sz="2600" dirty="0" smtClean="0"/>
          </a:p>
          <a:p>
            <a:pPr>
              <a:spcBef>
                <a:spcPts val="0"/>
              </a:spcBef>
              <a:buNone/>
            </a:pPr>
            <a:endParaRPr lang="en-US" sz="2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43</a:t>
            </a:fld>
            <a:endParaRPr lang="en-MY"/>
          </a:p>
        </p:txBody>
      </p:sp>
      <p:pic>
        <p:nvPicPr>
          <p:cNvPr id="5" name="Picture 3" descr="C:\Personal Rack\OPU\Research\Research Lab Presentation\M2_sem2_29th October Presentation 2015\sift_keypoi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64794"/>
            <a:ext cx="3926210" cy="29490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8230" y="5117122"/>
            <a:ext cx="406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Corbel" pitchFamily="34" charset="0"/>
                <a:cs typeface="Arial" pitchFamily="34" charset="0"/>
              </a:rPr>
              <a:t>Example of SIFT features extracted</a:t>
            </a:r>
            <a:endParaRPr lang="en-MY" sz="2000" b="1" dirty="0">
              <a:latin typeface="Corbe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407737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-672594" y="268616"/>
            <a:ext cx="87009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 Lowe : </a:t>
            </a:r>
            <a:r>
              <a:rPr lang="en-US" sz="4000" dirty="0" smtClean="0">
                <a:solidFill>
                  <a:schemeClr val="accent6"/>
                </a:solidFill>
              </a:rPr>
              <a:t>Scale-Invariant Feature Transform (SIFT)</a:t>
            </a:r>
            <a:r>
              <a:rPr lang="en-MY" sz="4000" dirty="0" smtClean="0">
                <a:solidFill>
                  <a:schemeClr val="accent6"/>
                </a:solidFill>
              </a:rPr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&amp; Harris</a:t>
            </a:r>
            <a:endParaRPr lang="en-MY" sz="4400" dirty="0" smtClean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877272"/>
            <a:ext cx="84969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300" b="1" dirty="0" smtClean="0"/>
              <a:t>Problem: Cannot extract features from regions with lack of texture.</a:t>
            </a:r>
            <a:endParaRPr lang="en-MY" sz="2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44</a:t>
            </a:fld>
            <a:endParaRPr lang="en-MY" dirty="0"/>
          </a:p>
        </p:txBody>
      </p:sp>
      <p:grpSp>
        <p:nvGrpSpPr>
          <p:cNvPr id="2" name="Group 7"/>
          <p:cNvGrpSpPr/>
          <p:nvPr/>
        </p:nvGrpSpPr>
        <p:grpSpPr>
          <a:xfrm>
            <a:off x="5507356" y="9524"/>
            <a:ext cx="255198" cy="593765"/>
            <a:chOff x="5490216" y="2653978"/>
            <a:chExt cx="255198" cy="593765"/>
          </a:xfrm>
        </p:grpSpPr>
        <p:sp>
          <p:nvSpPr>
            <p:cNvPr id="15" name="TextBox 14"/>
            <p:cNvSpPr txBox="1"/>
            <p:nvPr/>
          </p:nvSpPr>
          <p:spPr>
            <a:xfrm>
              <a:off x="5490216" y="265397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0216" y="273525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16" y="2816856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3635896" y="0"/>
            <a:ext cx="255198" cy="593765"/>
            <a:chOff x="5490216" y="2653978"/>
            <a:chExt cx="255198" cy="593765"/>
          </a:xfrm>
        </p:grpSpPr>
        <p:sp>
          <p:nvSpPr>
            <p:cNvPr id="35" name="TextBox 34"/>
            <p:cNvSpPr txBox="1"/>
            <p:nvPr/>
          </p:nvSpPr>
          <p:spPr>
            <a:xfrm>
              <a:off x="5490216" y="265397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90216" y="273525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0216" y="2816856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cxnSp>
        <p:nvCxnSpPr>
          <p:cNvPr id="40" name="Straight Connector 3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Convolution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903366" y="3532946"/>
            <a:ext cx="120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iterations</a:t>
            </a:r>
            <a:endParaRPr lang="en-MY" sz="20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1168" y="166974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Original image set</a:t>
            </a:r>
          </a:p>
        </p:txBody>
      </p:sp>
      <p:pic>
        <p:nvPicPr>
          <p:cNvPr id="60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4158" y="2101792"/>
            <a:ext cx="897897" cy="673422"/>
          </a:xfrm>
          <a:prstGeom prst="rect">
            <a:avLst/>
          </a:prstGeom>
          <a:noFill/>
        </p:spPr>
      </p:pic>
      <p:pic>
        <p:nvPicPr>
          <p:cNvPr id="61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6166" y="2173800"/>
            <a:ext cx="897896" cy="673421"/>
          </a:xfrm>
          <a:prstGeom prst="rect">
            <a:avLst/>
          </a:prstGeom>
          <a:noFill/>
        </p:spPr>
      </p:pic>
      <p:pic>
        <p:nvPicPr>
          <p:cNvPr id="62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02190" y="2440514"/>
            <a:ext cx="892521" cy="669390"/>
          </a:xfrm>
          <a:prstGeom prst="rect">
            <a:avLst/>
          </a:prstGeom>
          <a:noFill/>
        </p:spPr>
      </p:pic>
      <p:sp>
        <p:nvSpPr>
          <p:cNvPr id="51" name="Oval 50"/>
          <p:cNvSpPr/>
          <p:nvPr/>
        </p:nvSpPr>
        <p:spPr>
          <a:xfrm>
            <a:off x="1550262" y="267785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2" name="Oval 51"/>
          <p:cNvSpPr/>
          <p:nvPr/>
        </p:nvSpPr>
        <p:spPr>
          <a:xfrm>
            <a:off x="1118214" y="283025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3" name="Oval 52"/>
          <p:cNvSpPr/>
          <p:nvPr/>
        </p:nvSpPr>
        <p:spPr>
          <a:xfrm>
            <a:off x="1270614" y="253384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4" name="Oval 53"/>
          <p:cNvSpPr/>
          <p:nvPr/>
        </p:nvSpPr>
        <p:spPr>
          <a:xfrm>
            <a:off x="1406246" y="224580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6" name="Oval 55"/>
          <p:cNvSpPr/>
          <p:nvPr/>
        </p:nvSpPr>
        <p:spPr>
          <a:xfrm>
            <a:off x="686166" y="239820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7" name="Oval 56"/>
          <p:cNvSpPr/>
          <p:nvPr/>
        </p:nvSpPr>
        <p:spPr>
          <a:xfrm>
            <a:off x="838566" y="210179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9" name="Rounded Rectangle 78"/>
          <p:cNvSpPr/>
          <p:nvPr/>
        </p:nvSpPr>
        <p:spPr>
          <a:xfrm>
            <a:off x="2846406" y="1484784"/>
            <a:ext cx="4680520" cy="1728192"/>
          </a:xfrm>
          <a:prstGeom prst="round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0" name="Rounded Rectangle 79"/>
          <p:cNvSpPr/>
          <p:nvPr/>
        </p:nvSpPr>
        <p:spPr>
          <a:xfrm>
            <a:off x="254118" y="1597736"/>
            <a:ext cx="1944216" cy="1584176"/>
          </a:xfrm>
          <a:prstGeom prst="round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1" name="TextBox 80"/>
          <p:cNvSpPr txBox="1"/>
          <p:nvPr/>
        </p:nvSpPr>
        <p:spPr>
          <a:xfrm>
            <a:off x="2342350" y="2029784"/>
            <a:ext cx="404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MY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20618" y="1484784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Convoluted </a:t>
            </a:r>
          </a:p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image set 1</a:t>
            </a:r>
            <a:endParaRPr lang="en-US" altLang="ja-JP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3105196" y="2146504"/>
            <a:ext cx="1180553" cy="1008112"/>
            <a:chOff x="1093220" y="3597060"/>
            <a:chExt cx="1180553" cy="1008112"/>
          </a:xfrm>
        </p:grpSpPr>
        <p:pic>
          <p:nvPicPr>
            <p:cNvPr id="83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93220" y="3597060"/>
              <a:ext cx="897897" cy="673422"/>
            </a:xfrm>
            <a:prstGeom prst="rect">
              <a:avLst/>
            </a:prstGeom>
            <a:noFill/>
          </p:spPr>
        </p:pic>
        <p:pic>
          <p:nvPicPr>
            <p:cNvPr id="84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65228" y="3669068"/>
              <a:ext cx="897896" cy="673421"/>
            </a:xfrm>
            <a:prstGeom prst="rect">
              <a:avLst/>
            </a:prstGeom>
            <a:noFill/>
          </p:spPr>
        </p:pic>
        <p:pic>
          <p:nvPicPr>
            <p:cNvPr id="85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381252" y="3935782"/>
              <a:ext cx="892521" cy="669390"/>
            </a:xfrm>
            <a:prstGeom prst="rect">
              <a:avLst/>
            </a:prstGeom>
            <a:noFill/>
          </p:spPr>
        </p:pic>
        <p:sp>
          <p:nvSpPr>
            <p:cNvPr id="86" name="Oval 85"/>
            <p:cNvSpPr/>
            <p:nvPr/>
          </p:nvSpPr>
          <p:spPr>
            <a:xfrm>
              <a:off x="1484040" y="43734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7" name="Oval 86"/>
            <p:cNvSpPr/>
            <p:nvPr/>
          </p:nvSpPr>
          <p:spPr>
            <a:xfrm>
              <a:off x="1556048" y="415746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8" name="Oval 87"/>
            <p:cNvSpPr/>
            <p:nvPr/>
          </p:nvSpPr>
          <p:spPr>
            <a:xfrm>
              <a:off x="1916088" y="43734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9" name="Oval 88"/>
            <p:cNvSpPr/>
            <p:nvPr/>
          </p:nvSpPr>
          <p:spPr>
            <a:xfrm>
              <a:off x="1340024" y="37254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0" name="Oval 89"/>
            <p:cNvSpPr/>
            <p:nvPr/>
          </p:nvSpPr>
          <p:spPr>
            <a:xfrm>
              <a:off x="1268016" y="408545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1" name="Oval 90"/>
            <p:cNvSpPr/>
            <p:nvPr/>
          </p:nvSpPr>
          <p:spPr>
            <a:xfrm>
              <a:off x="1556048" y="37254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376416" y="1471136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Convoluted </a:t>
            </a:r>
          </a:p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image set 2</a:t>
            </a:r>
            <a:endParaRPr lang="en-US" altLang="ja-JP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460994" y="2132856"/>
            <a:ext cx="1180553" cy="1008112"/>
            <a:chOff x="1093220" y="3597060"/>
            <a:chExt cx="1180553" cy="1008112"/>
          </a:xfrm>
        </p:grpSpPr>
        <p:pic>
          <p:nvPicPr>
            <p:cNvPr id="72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93220" y="3597060"/>
              <a:ext cx="897897" cy="673422"/>
            </a:xfrm>
            <a:prstGeom prst="rect">
              <a:avLst/>
            </a:prstGeom>
            <a:noFill/>
          </p:spPr>
        </p:pic>
        <p:pic>
          <p:nvPicPr>
            <p:cNvPr id="73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65228" y="3669068"/>
              <a:ext cx="897896" cy="673421"/>
            </a:xfrm>
            <a:prstGeom prst="rect">
              <a:avLst/>
            </a:prstGeom>
            <a:noFill/>
          </p:spPr>
        </p:pic>
        <p:pic>
          <p:nvPicPr>
            <p:cNvPr id="74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381252" y="3935782"/>
              <a:ext cx="892521" cy="669390"/>
            </a:xfrm>
            <a:prstGeom prst="rect">
              <a:avLst/>
            </a:prstGeom>
            <a:noFill/>
          </p:spPr>
        </p:pic>
        <p:sp>
          <p:nvSpPr>
            <p:cNvPr id="75" name="Oval 74"/>
            <p:cNvSpPr/>
            <p:nvPr/>
          </p:nvSpPr>
          <p:spPr>
            <a:xfrm>
              <a:off x="2099386" y="41011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7" name="Oval 76"/>
            <p:cNvSpPr/>
            <p:nvPr/>
          </p:nvSpPr>
          <p:spPr>
            <a:xfrm>
              <a:off x="1667338" y="42451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8" name="Oval 77"/>
            <p:cNvSpPr/>
            <p:nvPr/>
          </p:nvSpPr>
          <p:spPr>
            <a:xfrm>
              <a:off x="1235290" y="40291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5" name="Oval 94"/>
            <p:cNvSpPr/>
            <p:nvPr/>
          </p:nvSpPr>
          <p:spPr>
            <a:xfrm>
              <a:off x="1883362" y="37254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104608" y="1484784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Convoluted </a:t>
            </a:r>
          </a:p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image set </a:t>
            </a:r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6189186" y="2146504"/>
            <a:ext cx="1180553" cy="1008112"/>
            <a:chOff x="1093220" y="3597060"/>
            <a:chExt cx="1180553" cy="1008112"/>
          </a:xfrm>
        </p:grpSpPr>
        <p:pic>
          <p:nvPicPr>
            <p:cNvPr id="109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093220" y="3597060"/>
              <a:ext cx="897897" cy="673422"/>
            </a:xfrm>
            <a:prstGeom prst="rect">
              <a:avLst/>
            </a:prstGeom>
            <a:noFill/>
          </p:spPr>
        </p:pic>
        <p:pic>
          <p:nvPicPr>
            <p:cNvPr id="110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65228" y="3669068"/>
              <a:ext cx="897896" cy="673421"/>
            </a:xfrm>
            <a:prstGeom prst="rect">
              <a:avLst/>
            </a:prstGeom>
            <a:noFill/>
          </p:spPr>
        </p:pic>
        <p:pic>
          <p:nvPicPr>
            <p:cNvPr id="111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381252" y="3935782"/>
              <a:ext cx="892521" cy="669390"/>
            </a:xfrm>
            <a:prstGeom prst="rect">
              <a:avLst/>
            </a:prstGeom>
            <a:noFill/>
          </p:spPr>
        </p:pic>
        <p:sp>
          <p:nvSpPr>
            <p:cNvPr id="112" name="Oval 111"/>
            <p:cNvSpPr/>
            <p:nvPr/>
          </p:nvSpPr>
          <p:spPr>
            <a:xfrm>
              <a:off x="1636274" y="39434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4" name="Oval 113"/>
            <p:cNvSpPr/>
            <p:nvPr/>
          </p:nvSpPr>
          <p:spPr>
            <a:xfrm>
              <a:off x="1636274" y="43755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5" name="Oval 114"/>
            <p:cNvSpPr/>
            <p:nvPr/>
          </p:nvSpPr>
          <p:spPr>
            <a:xfrm>
              <a:off x="1564266" y="372742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7" name="Oval 116"/>
            <p:cNvSpPr/>
            <p:nvPr/>
          </p:nvSpPr>
          <p:spPr>
            <a:xfrm>
              <a:off x="1276234" y="36554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5640204" y="2132856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MY" sz="4000" dirty="0"/>
          </a:p>
        </p:txBody>
      </p:sp>
      <p:grpSp>
        <p:nvGrpSpPr>
          <p:cNvPr id="132" name="Group 131"/>
          <p:cNvGrpSpPr/>
          <p:nvPr/>
        </p:nvGrpSpPr>
        <p:grpSpPr>
          <a:xfrm>
            <a:off x="257184" y="3703384"/>
            <a:ext cx="7272808" cy="1741840"/>
            <a:chOff x="439078" y="1543144"/>
            <a:chExt cx="7272808" cy="1741840"/>
          </a:xfrm>
        </p:grpSpPr>
        <p:sp>
          <p:nvSpPr>
            <p:cNvPr id="133" name="TextBox 132"/>
            <p:cNvSpPr txBox="1"/>
            <p:nvPr/>
          </p:nvSpPr>
          <p:spPr>
            <a:xfrm>
              <a:off x="442540" y="1741752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</a:rPr>
                <a:t>Original image set</a:t>
              </a:r>
            </a:p>
          </p:txBody>
        </p:sp>
        <p:pic>
          <p:nvPicPr>
            <p:cNvPr id="134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799118" y="2173800"/>
              <a:ext cx="897897" cy="673422"/>
            </a:xfrm>
            <a:prstGeom prst="rect">
              <a:avLst/>
            </a:prstGeom>
            <a:noFill/>
          </p:spPr>
        </p:pic>
        <p:pic>
          <p:nvPicPr>
            <p:cNvPr id="135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871126" y="2245808"/>
              <a:ext cx="897896" cy="673421"/>
            </a:xfrm>
            <a:prstGeom prst="rect">
              <a:avLst/>
            </a:prstGeom>
            <a:noFill/>
          </p:spPr>
        </p:pic>
        <p:pic>
          <p:nvPicPr>
            <p:cNvPr id="136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087150" y="2512522"/>
              <a:ext cx="892521" cy="669390"/>
            </a:xfrm>
            <a:prstGeom prst="rect">
              <a:avLst/>
            </a:prstGeom>
            <a:noFill/>
          </p:spPr>
        </p:pic>
        <p:sp>
          <p:nvSpPr>
            <p:cNvPr id="137" name="Oval 136"/>
            <p:cNvSpPr/>
            <p:nvPr/>
          </p:nvSpPr>
          <p:spPr>
            <a:xfrm>
              <a:off x="1735222" y="274986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38" name="Oval 137"/>
            <p:cNvSpPr/>
            <p:nvPr/>
          </p:nvSpPr>
          <p:spPr>
            <a:xfrm>
              <a:off x="1303174" y="290226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39" name="Oval 138"/>
            <p:cNvSpPr/>
            <p:nvPr/>
          </p:nvSpPr>
          <p:spPr>
            <a:xfrm>
              <a:off x="1455574" y="260584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0" name="Oval 139"/>
            <p:cNvSpPr/>
            <p:nvPr/>
          </p:nvSpPr>
          <p:spPr>
            <a:xfrm>
              <a:off x="1591206" y="23178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1" name="Oval 140"/>
            <p:cNvSpPr/>
            <p:nvPr/>
          </p:nvSpPr>
          <p:spPr>
            <a:xfrm>
              <a:off x="871126" y="24702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2" name="Oval 141"/>
            <p:cNvSpPr/>
            <p:nvPr/>
          </p:nvSpPr>
          <p:spPr>
            <a:xfrm>
              <a:off x="1023526" y="21738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031366" y="1556792"/>
              <a:ext cx="4680520" cy="1728192"/>
            </a:xfrm>
            <a:prstGeom prst="roundRect">
              <a:avLst/>
            </a:pr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439078" y="1669744"/>
              <a:ext cx="1944216" cy="1584176"/>
            </a:xfrm>
            <a:prstGeom prst="roundRect">
              <a:avLst/>
            </a:pr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527310" y="2101792"/>
              <a:ext cx="40427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i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MY" sz="3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205578" y="1556792"/>
              <a:ext cx="13067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</a:rPr>
                <a:t>Convoluted </a:t>
              </a:r>
            </a:p>
            <a:p>
              <a:pPr algn="ctr"/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image set 1</a:t>
              </a:r>
              <a:endParaRPr lang="en-US" altLang="ja-JP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" name="Group 91"/>
            <p:cNvGrpSpPr/>
            <p:nvPr/>
          </p:nvGrpSpPr>
          <p:grpSpPr>
            <a:xfrm>
              <a:off x="3290156" y="2218512"/>
              <a:ext cx="1180553" cy="1008112"/>
              <a:chOff x="1093220" y="3597060"/>
              <a:chExt cx="1180553" cy="1008112"/>
            </a:xfrm>
          </p:grpSpPr>
          <p:pic>
            <p:nvPicPr>
              <p:cNvPr id="167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>
                <a:off x="1093220" y="3597060"/>
                <a:ext cx="897897" cy="673422"/>
              </a:xfrm>
              <a:prstGeom prst="rect">
                <a:avLst/>
              </a:prstGeom>
              <a:noFill/>
            </p:spPr>
          </p:pic>
          <p:pic>
            <p:nvPicPr>
              <p:cNvPr id="168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165228" y="3669068"/>
                <a:ext cx="897896" cy="673421"/>
              </a:xfrm>
              <a:prstGeom prst="rect">
                <a:avLst/>
              </a:prstGeom>
              <a:noFill/>
            </p:spPr>
          </p:pic>
          <p:pic>
            <p:nvPicPr>
              <p:cNvPr id="169" name="Picture 8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1381252" y="3935782"/>
                <a:ext cx="892521" cy="669390"/>
              </a:xfrm>
              <a:prstGeom prst="rect">
                <a:avLst/>
              </a:prstGeom>
              <a:noFill/>
            </p:spPr>
          </p:pic>
          <p:sp>
            <p:nvSpPr>
              <p:cNvPr id="170" name="Oval 169"/>
              <p:cNvSpPr/>
              <p:nvPr/>
            </p:nvSpPr>
            <p:spPr>
              <a:xfrm>
                <a:off x="1595454" y="39434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811478" y="415947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2099510" y="415947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307422" y="3871444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1595454" y="379943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883486" y="379943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4561376" y="1543144"/>
              <a:ext cx="13067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</a:rPr>
                <a:t>Convoluted </a:t>
              </a:r>
            </a:p>
            <a:p>
              <a:pPr algn="ctr"/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image set 2</a:t>
              </a:r>
              <a:endParaRPr lang="en-US" altLang="ja-JP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Group 67"/>
            <p:cNvGrpSpPr/>
            <p:nvPr/>
          </p:nvGrpSpPr>
          <p:grpSpPr>
            <a:xfrm>
              <a:off x="4645954" y="2204864"/>
              <a:ext cx="1180553" cy="1008112"/>
              <a:chOff x="1093220" y="3597060"/>
              <a:chExt cx="1180553" cy="1008112"/>
            </a:xfrm>
          </p:grpSpPr>
          <p:pic>
            <p:nvPicPr>
              <p:cNvPr id="160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>
                <a:off x="1093220" y="3597060"/>
                <a:ext cx="897897" cy="673422"/>
              </a:xfrm>
              <a:prstGeom prst="rect">
                <a:avLst/>
              </a:prstGeom>
              <a:noFill/>
            </p:spPr>
          </p:pic>
          <p:pic>
            <p:nvPicPr>
              <p:cNvPr id="161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165228" y="3669068"/>
                <a:ext cx="897896" cy="673421"/>
              </a:xfrm>
              <a:prstGeom prst="rect">
                <a:avLst/>
              </a:prstGeom>
              <a:noFill/>
            </p:spPr>
          </p:pic>
          <p:pic>
            <p:nvPicPr>
              <p:cNvPr id="162" name="Picture 8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1381252" y="3935782"/>
                <a:ext cx="892521" cy="669390"/>
              </a:xfrm>
              <a:prstGeom prst="rect">
                <a:avLst/>
              </a:prstGeom>
              <a:noFill/>
            </p:spPr>
          </p:pic>
          <p:sp>
            <p:nvSpPr>
              <p:cNvPr id="163" name="Oval 162"/>
              <p:cNvSpPr/>
              <p:nvPr/>
            </p:nvSpPr>
            <p:spPr>
              <a:xfrm>
                <a:off x="1607808" y="4317140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895840" y="438914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1235290" y="402910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1883362" y="372541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6289568" y="1556792"/>
              <a:ext cx="13067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</a:rPr>
                <a:t>Convoluted </a:t>
              </a:r>
            </a:p>
            <a:p>
              <a:pPr algn="ctr"/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image set </a:t>
              </a:r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grpSp>
          <p:nvGrpSpPr>
            <p:cNvPr id="151" name="Group 107"/>
            <p:cNvGrpSpPr/>
            <p:nvPr/>
          </p:nvGrpSpPr>
          <p:grpSpPr>
            <a:xfrm>
              <a:off x="6374146" y="2218512"/>
              <a:ext cx="1180553" cy="1008112"/>
              <a:chOff x="1093220" y="3597060"/>
              <a:chExt cx="1180553" cy="1008112"/>
            </a:xfrm>
          </p:grpSpPr>
          <p:pic>
            <p:nvPicPr>
              <p:cNvPr id="153" name="Picture 6" descr="C:\Personal Rack\OPU\Research\Research Lab Presentation\M2_sem2_29th October Presentation 2015\h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>
                <a:off x="1093220" y="3597060"/>
                <a:ext cx="897897" cy="673422"/>
              </a:xfrm>
              <a:prstGeom prst="rect">
                <a:avLst/>
              </a:prstGeom>
              <a:noFill/>
            </p:spPr>
          </p:pic>
          <p:pic>
            <p:nvPicPr>
              <p:cNvPr id="154" name="Picture 7" descr="C:\Personal Rack\OPU\Research\Research Lab Presentation\M2_sem2_29th October Presentation 2015\h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1165228" y="3669068"/>
                <a:ext cx="897896" cy="673421"/>
              </a:xfrm>
              <a:prstGeom prst="rect">
                <a:avLst/>
              </a:prstGeom>
              <a:noFill/>
            </p:spPr>
          </p:pic>
          <p:pic>
            <p:nvPicPr>
              <p:cNvPr id="155" name="Picture 8" descr="C:\Personal Rack\OPU\Research\Research Lab Presentation\M2_sem2_29th October Presentation 2015\h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1381252" y="3935782"/>
                <a:ext cx="892521" cy="669390"/>
              </a:xfrm>
              <a:prstGeom prst="rect">
                <a:avLst/>
              </a:prstGeom>
              <a:noFill/>
            </p:spPr>
          </p:pic>
          <p:sp>
            <p:nvSpPr>
              <p:cNvPr id="156" name="Oval 155"/>
              <p:cNvSpPr/>
              <p:nvPr/>
            </p:nvSpPr>
            <p:spPr>
              <a:xfrm>
                <a:off x="2039856" y="444750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391784" y="4015460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175760" y="3655420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679816" y="372742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5825164" y="2204864"/>
              <a:ext cx="53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…</a:t>
              </a:r>
              <a:endParaRPr lang="en-MY" sz="4000" dirty="0"/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799110" y="3165631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MY" sz="4000" dirty="0"/>
          </a:p>
        </p:txBody>
      </p:sp>
      <p:sp>
        <p:nvSpPr>
          <p:cNvPr id="177" name="TextBox 176"/>
          <p:cNvSpPr txBox="1"/>
          <p:nvPr/>
        </p:nvSpPr>
        <p:spPr>
          <a:xfrm rot="16200000">
            <a:off x="3720374" y="3165632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MY" sz="4000" dirty="0"/>
          </a:p>
        </p:txBody>
      </p:sp>
      <p:sp>
        <p:nvSpPr>
          <p:cNvPr id="178" name="TextBox 177"/>
          <p:cNvSpPr txBox="1"/>
          <p:nvPr/>
        </p:nvSpPr>
        <p:spPr>
          <a:xfrm>
            <a:off x="8028384" y="3172906"/>
            <a:ext cx="3882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86" name="Right Brace 185"/>
          <p:cNvSpPr/>
          <p:nvPr/>
        </p:nvSpPr>
        <p:spPr>
          <a:xfrm rot="5400000">
            <a:off x="5162849" y="1184789"/>
            <a:ext cx="134157" cy="4258352"/>
          </a:xfrm>
          <a:prstGeom prst="rightBrace">
            <a:avLst>
              <a:gd name="adj1" fmla="val 68983"/>
              <a:gd name="adj2" fmla="val 50000"/>
            </a:avLst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4" name="Right Brace 193"/>
          <p:cNvSpPr/>
          <p:nvPr/>
        </p:nvSpPr>
        <p:spPr>
          <a:xfrm>
            <a:off x="7685236" y="1484784"/>
            <a:ext cx="360040" cy="3960440"/>
          </a:xfrm>
          <a:prstGeom prst="rightBrace">
            <a:avLst>
              <a:gd name="adj1" fmla="val 68983"/>
              <a:gd name="adj2" fmla="val 5000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9" name="Oval 198"/>
          <p:cNvSpPr/>
          <p:nvPr/>
        </p:nvSpPr>
        <p:spPr>
          <a:xfrm>
            <a:off x="6524600" y="235726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00" name="Oval 199"/>
          <p:cNvSpPr/>
          <p:nvPr/>
        </p:nvSpPr>
        <p:spPr>
          <a:xfrm>
            <a:off x="5220072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02" name="TextBox 201"/>
          <p:cNvSpPr txBox="1"/>
          <p:nvPr/>
        </p:nvSpPr>
        <p:spPr>
          <a:xfrm>
            <a:off x="5004048" y="3209642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solidFill>
                  <a:srgbClr val="00B0F0"/>
                </a:solidFill>
              </a:rPr>
              <a:t>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had1\Desktop\OPU\CVIM\Presentation\conventionalMethod_screen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059" y="1340768"/>
            <a:ext cx="5340941" cy="252028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45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Conventional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40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ounded Rectangle 64"/>
          <p:cNvSpPr/>
          <p:nvPr/>
        </p:nvSpPr>
        <p:spPr>
          <a:xfrm>
            <a:off x="3906512" y="1844824"/>
            <a:ext cx="5057976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2" name="Rounded Rectangle 61"/>
          <p:cNvSpPr/>
          <p:nvPr/>
        </p:nvSpPr>
        <p:spPr>
          <a:xfrm>
            <a:off x="179512" y="1844824"/>
            <a:ext cx="3528392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46</a:t>
            </a:fld>
            <a:endParaRPr lang="en-MY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-35722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WHY is it needed? (Motivation)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813820" y="1484784"/>
            <a:ext cx="0" cy="5184576"/>
          </a:xfrm>
          <a:prstGeom prst="line">
            <a:avLst/>
          </a:prstGeom>
          <a:ln w="444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36512" y="6456238"/>
            <a:ext cx="38751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>
              <a:buFont typeface="Arial" charset="0"/>
              <a:buChar char="•"/>
            </a:pPr>
            <a:r>
              <a:rPr lang="en-US" sz="2100" b="1" dirty="0" smtClean="0"/>
              <a:t> 3D models are almost complete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06680" y="6454497"/>
            <a:ext cx="4265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>
              <a:buFont typeface="Arial" charset="0"/>
              <a:buChar char="•"/>
            </a:pPr>
            <a:r>
              <a:rPr lang="en-US" sz="2200" b="1" dirty="0" smtClean="0"/>
              <a:t> 3D models have many gaps/holes</a:t>
            </a:r>
          </a:p>
        </p:txBody>
      </p:sp>
      <p:grpSp>
        <p:nvGrpSpPr>
          <p:cNvPr id="4" name="Group 55"/>
          <p:cNvGrpSpPr/>
          <p:nvPr/>
        </p:nvGrpSpPr>
        <p:grpSpPr>
          <a:xfrm>
            <a:off x="-36512" y="1124744"/>
            <a:ext cx="8280920" cy="830997"/>
            <a:chOff x="-10202" y="1301859"/>
            <a:chExt cx="8280920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-10202" y="1301859"/>
              <a:ext cx="39012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400" b="1" dirty="0" smtClean="0">
                  <a:solidFill>
                    <a:schemeClr val="accent6"/>
                  </a:solidFill>
                </a:rPr>
                <a:t>Successful 3D Reconstruction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8710" y="1301859"/>
              <a:ext cx="33520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400" b="1" dirty="0" smtClean="0">
                  <a:solidFill>
                    <a:schemeClr val="accent6"/>
                  </a:solidFill>
                </a:rPr>
                <a:t>Failed 3D Reconstruction</a:t>
              </a:r>
            </a:p>
            <a:p>
              <a:pPr marL="0" lvl="2" algn="ctr"/>
              <a:endParaRPr lang="en-US" sz="2400" b="1" dirty="0" smtClean="0">
                <a:solidFill>
                  <a:schemeClr val="accent6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9895" y="1988840"/>
            <a:ext cx="1733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000" b="1" dirty="0" smtClean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97227" y="198884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000" b="1" dirty="0" smtClean="0">
                <a:solidFill>
                  <a:schemeClr val="bg1"/>
                </a:solidFill>
              </a:rPr>
              <a:t>3D Model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11417" y="1988840"/>
            <a:ext cx="1733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000" b="1" dirty="0" smtClean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99151" y="198884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000" b="1" dirty="0" smtClean="0">
                <a:solidFill>
                  <a:schemeClr val="bg1"/>
                </a:solidFill>
              </a:rPr>
              <a:t>3D Model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011887" y="2334529"/>
            <a:ext cx="4839649" cy="1935859"/>
          </a:xfrm>
          <a:prstGeom prst="roundRect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0" name="Rounded Rectangle 39"/>
          <p:cNvSpPr/>
          <p:nvPr/>
        </p:nvSpPr>
        <p:spPr>
          <a:xfrm>
            <a:off x="4011887" y="4270389"/>
            <a:ext cx="4839649" cy="1935859"/>
          </a:xfrm>
          <a:prstGeom prst="roundRect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2" name="Rounded Rectangle 41"/>
          <p:cNvSpPr/>
          <p:nvPr/>
        </p:nvSpPr>
        <p:spPr>
          <a:xfrm>
            <a:off x="285307" y="4270389"/>
            <a:ext cx="3318616" cy="1935859"/>
          </a:xfrm>
          <a:prstGeom prst="roundRect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6" name="Oval 45"/>
          <p:cNvSpPr/>
          <p:nvPr/>
        </p:nvSpPr>
        <p:spPr>
          <a:xfrm>
            <a:off x="354445" y="4339526"/>
            <a:ext cx="388535" cy="388535"/>
          </a:xfrm>
          <a:prstGeom prst="ellipse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1" name="Oval 50"/>
          <p:cNvSpPr/>
          <p:nvPr/>
        </p:nvSpPr>
        <p:spPr>
          <a:xfrm>
            <a:off x="4067944" y="4339526"/>
            <a:ext cx="388535" cy="388535"/>
          </a:xfrm>
          <a:prstGeom prst="ellipse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2" name="TextBox 51"/>
          <p:cNvSpPr txBox="1"/>
          <p:nvPr/>
        </p:nvSpPr>
        <p:spPr>
          <a:xfrm>
            <a:off x="4095228" y="4296314"/>
            <a:ext cx="332756" cy="45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2</a:t>
            </a:r>
            <a:endParaRPr lang="en-MY" sz="2500" dirty="0"/>
          </a:p>
        </p:txBody>
      </p:sp>
      <p:sp>
        <p:nvSpPr>
          <p:cNvPr id="41" name="Rounded Rectangle 40"/>
          <p:cNvSpPr/>
          <p:nvPr/>
        </p:nvSpPr>
        <p:spPr>
          <a:xfrm>
            <a:off x="285307" y="2334529"/>
            <a:ext cx="3318616" cy="1935859"/>
          </a:xfrm>
          <a:prstGeom prst="roundRect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2" descr="C:\Users\Mahad1\Desktop\OPU\CVIM\Poster\bunny_or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858" y="4609922"/>
            <a:ext cx="968548" cy="1496240"/>
          </a:xfrm>
          <a:prstGeom prst="rect">
            <a:avLst/>
          </a:prstGeom>
          <a:noFill/>
        </p:spPr>
      </p:pic>
      <p:pic>
        <p:nvPicPr>
          <p:cNvPr id="5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304" y="4719582"/>
            <a:ext cx="887098" cy="1417528"/>
          </a:xfrm>
          <a:prstGeom prst="rect">
            <a:avLst/>
          </a:prstGeom>
          <a:noFill/>
        </p:spPr>
      </p:pic>
      <p:sp>
        <p:nvSpPr>
          <p:cNvPr id="18" name="Right Arrow 17"/>
          <p:cNvSpPr/>
          <p:nvPr/>
        </p:nvSpPr>
        <p:spPr>
          <a:xfrm>
            <a:off x="1737202" y="5370439"/>
            <a:ext cx="414827" cy="2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TextBox 31"/>
          <p:cNvSpPr txBox="1"/>
          <p:nvPr/>
        </p:nvSpPr>
        <p:spPr>
          <a:xfrm>
            <a:off x="1114961" y="4264233"/>
            <a:ext cx="1910834" cy="413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200" b="1" dirty="0" smtClean="0"/>
              <a:t>Stanford Bunny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0653" y="4296314"/>
            <a:ext cx="332756" cy="45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2</a:t>
            </a:r>
            <a:endParaRPr lang="en-MY" sz="2500" dirty="0"/>
          </a:p>
        </p:txBody>
      </p:sp>
      <p:pic>
        <p:nvPicPr>
          <p:cNvPr id="4099" name="Picture 3" descr="C:\Users\Mahad1\Desktop\OPU\CVIM\Poster\roman_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834" y="2502631"/>
            <a:ext cx="1127676" cy="1720063"/>
          </a:xfrm>
          <a:prstGeom prst="rect">
            <a:avLst/>
          </a:prstGeom>
          <a:noFill/>
        </p:spPr>
      </p:pic>
      <p:pic>
        <p:nvPicPr>
          <p:cNvPr id="4098" name="Picture 2" descr="C:\Users\Mahad1\Desktop\OPU\CVIM\Poster\roman_or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812" y="2636912"/>
            <a:ext cx="1038588" cy="1584176"/>
          </a:xfrm>
          <a:prstGeom prst="rect">
            <a:avLst/>
          </a:prstGeom>
          <a:noFill/>
        </p:spPr>
      </p:pic>
      <p:sp>
        <p:nvSpPr>
          <p:cNvPr id="55" name="Right Arrow 54"/>
          <p:cNvSpPr/>
          <p:nvPr/>
        </p:nvSpPr>
        <p:spPr>
          <a:xfrm>
            <a:off x="1852917" y="3212976"/>
            <a:ext cx="414827" cy="2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0" name="TextBox 59"/>
          <p:cNvSpPr txBox="1"/>
          <p:nvPr/>
        </p:nvSpPr>
        <p:spPr>
          <a:xfrm>
            <a:off x="1045823" y="2296332"/>
            <a:ext cx="1816333" cy="413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200" b="1" dirty="0" smtClean="0"/>
              <a:t>Roman Soldier</a:t>
            </a:r>
          </a:p>
        </p:txBody>
      </p:sp>
      <p:grpSp>
        <p:nvGrpSpPr>
          <p:cNvPr id="6" name="Group 44"/>
          <p:cNvGrpSpPr/>
          <p:nvPr/>
        </p:nvGrpSpPr>
        <p:grpSpPr>
          <a:xfrm>
            <a:off x="354445" y="2360455"/>
            <a:ext cx="388535" cy="458039"/>
            <a:chOff x="251520" y="2375882"/>
            <a:chExt cx="404664" cy="477054"/>
          </a:xfrm>
        </p:grpSpPr>
        <p:sp>
          <p:nvSpPr>
            <p:cNvPr id="43" name="Oval 42"/>
            <p:cNvSpPr/>
            <p:nvPr/>
          </p:nvSpPr>
          <p:spPr>
            <a:xfrm>
              <a:off x="251520" y="2420888"/>
              <a:ext cx="404664" cy="404664"/>
            </a:xfrm>
            <a:prstGeom prst="ellipse">
              <a:avLst/>
            </a:pr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8816" y="2375882"/>
              <a:ext cx="3465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1</a:t>
              </a:r>
              <a:endParaRPr lang="en-MY" sz="2500" dirty="0"/>
            </a:p>
          </p:txBody>
        </p:sp>
      </p:grpSp>
      <p:pic>
        <p:nvPicPr>
          <p:cNvPr id="1028" name="Picture 4" descr="C:\Users\Mahad1\Desktop\OPU\CVIM\Poster\original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494" y="4735009"/>
            <a:ext cx="1889766" cy="1371419"/>
          </a:xfrm>
          <a:prstGeom prst="rect">
            <a:avLst/>
          </a:prstGeom>
          <a:noFill/>
        </p:spPr>
      </p:pic>
      <p:pic>
        <p:nvPicPr>
          <p:cNvPr id="1029" name="Picture 5" descr="C:\Users\Mahad1\Desktop\OPU\CVIM\Presentation\failure_plant_3dMode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8263" y="2420888"/>
            <a:ext cx="2010049" cy="1735661"/>
          </a:xfrm>
          <a:prstGeom prst="rect">
            <a:avLst/>
          </a:prstGeom>
          <a:noFill/>
        </p:spPr>
      </p:pic>
      <p:pic>
        <p:nvPicPr>
          <p:cNvPr id="1030" name="Picture 6" descr="C:\Users\Mahad1\Desktop\OPU\CVIM\Presentation\failure_plant_or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0996" y="2852935"/>
            <a:ext cx="1947455" cy="1307195"/>
          </a:xfrm>
          <a:prstGeom prst="rect">
            <a:avLst/>
          </a:prstGeom>
          <a:noFill/>
        </p:spPr>
      </p:pic>
      <p:pic>
        <p:nvPicPr>
          <p:cNvPr id="1031" name="Picture 7" descr="C:\Users\Mahad1\Desktop\OPU\CVIM\Presentation\failure_woodenBox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74396" y="4735009"/>
            <a:ext cx="2095997" cy="1402101"/>
          </a:xfrm>
          <a:prstGeom prst="rect">
            <a:avLst/>
          </a:prstGeom>
          <a:noFill/>
        </p:spPr>
      </p:pic>
      <p:sp>
        <p:nvSpPr>
          <p:cNvPr id="23" name="Right Arrow 22"/>
          <p:cNvSpPr/>
          <p:nvPr/>
        </p:nvSpPr>
        <p:spPr>
          <a:xfrm>
            <a:off x="6339530" y="5288112"/>
            <a:ext cx="414827" cy="2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" name="Right Arrow 23"/>
          <p:cNvSpPr/>
          <p:nvPr/>
        </p:nvSpPr>
        <p:spPr>
          <a:xfrm>
            <a:off x="6293436" y="3264926"/>
            <a:ext cx="414827" cy="2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3" name="TextBox 32"/>
          <p:cNvSpPr txBox="1"/>
          <p:nvPr/>
        </p:nvSpPr>
        <p:spPr>
          <a:xfrm>
            <a:off x="5740333" y="4270389"/>
            <a:ext cx="1611140" cy="413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200" b="1" dirty="0" smtClean="0"/>
              <a:t>Wooden Box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30419" y="2295568"/>
            <a:ext cx="758103" cy="413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200" b="1" dirty="0" smtClean="0"/>
              <a:t>Plant</a:t>
            </a:r>
          </a:p>
        </p:txBody>
      </p:sp>
      <p:grpSp>
        <p:nvGrpSpPr>
          <p:cNvPr id="7" name="Group 47"/>
          <p:cNvGrpSpPr/>
          <p:nvPr/>
        </p:nvGrpSpPr>
        <p:grpSpPr>
          <a:xfrm>
            <a:off x="4081025" y="2360455"/>
            <a:ext cx="388535" cy="458039"/>
            <a:chOff x="251520" y="2375882"/>
            <a:chExt cx="404664" cy="477054"/>
          </a:xfrm>
        </p:grpSpPr>
        <p:sp>
          <p:nvSpPr>
            <p:cNvPr id="49" name="Oval 48"/>
            <p:cNvSpPr/>
            <p:nvPr/>
          </p:nvSpPr>
          <p:spPr>
            <a:xfrm>
              <a:off x="251520" y="2420888"/>
              <a:ext cx="404664" cy="404664"/>
            </a:xfrm>
            <a:prstGeom prst="ellipse">
              <a:avLst/>
            </a:pr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8816" y="2375882"/>
              <a:ext cx="3465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1</a:t>
              </a:r>
              <a:endParaRPr lang="en-MY" sz="2500" dirty="0"/>
            </a:p>
          </p:txBody>
        </p:sp>
      </p:grpSp>
      <p:grpSp>
        <p:nvGrpSpPr>
          <p:cNvPr id="9" name="Group 78"/>
          <p:cNvGrpSpPr/>
          <p:nvPr/>
        </p:nvGrpSpPr>
        <p:grpSpPr>
          <a:xfrm>
            <a:off x="467544" y="1484784"/>
            <a:ext cx="2880320" cy="634424"/>
            <a:chOff x="467544" y="1484784"/>
            <a:chExt cx="2880320" cy="634424"/>
          </a:xfrm>
        </p:grpSpPr>
        <p:sp>
          <p:nvSpPr>
            <p:cNvPr id="58" name="Rounded Rectangle 57"/>
            <p:cNvSpPr/>
            <p:nvPr/>
          </p:nvSpPr>
          <p:spPr>
            <a:xfrm>
              <a:off x="467544" y="1498432"/>
              <a:ext cx="2880320" cy="36004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7" name="Down Arrow 76"/>
            <p:cNvSpPr/>
            <p:nvPr/>
          </p:nvSpPr>
          <p:spPr>
            <a:xfrm>
              <a:off x="1763688" y="1759168"/>
              <a:ext cx="360040" cy="36004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5784" y="1484784"/>
              <a:ext cx="2778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Objects with rich in texture</a:t>
              </a:r>
              <a:endParaRPr lang="en-MY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79"/>
          <p:cNvGrpSpPr/>
          <p:nvPr/>
        </p:nvGrpSpPr>
        <p:grpSpPr>
          <a:xfrm>
            <a:off x="5004048" y="1484784"/>
            <a:ext cx="2884075" cy="648072"/>
            <a:chOff x="5004048" y="1484784"/>
            <a:chExt cx="2884075" cy="648072"/>
          </a:xfrm>
        </p:grpSpPr>
        <p:sp>
          <p:nvSpPr>
            <p:cNvPr id="67" name="Rounded Rectangle 66"/>
            <p:cNvSpPr/>
            <p:nvPr/>
          </p:nvSpPr>
          <p:spPr>
            <a:xfrm>
              <a:off x="5004048" y="1498432"/>
              <a:ext cx="2880320" cy="36004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072288" y="1484784"/>
              <a:ext cx="2815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Objects with lack of texture</a:t>
              </a:r>
              <a:endParaRPr lang="en-MY" dirty="0">
                <a:solidFill>
                  <a:schemeClr val="bg1"/>
                </a:solidFill>
              </a:endParaRPr>
            </a:p>
          </p:txBody>
        </p:sp>
        <p:sp>
          <p:nvSpPr>
            <p:cNvPr id="78" name="Down Arrow 77"/>
            <p:cNvSpPr/>
            <p:nvPr/>
          </p:nvSpPr>
          <p:spPr>
            <a:xfrm>
              <a:off x="6300192" y="1772816"/>
              <a:ext cx="360040" cy="36004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had1\Desktop\OPU\CVIM\Presentation\roman_Head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221088"/>
            <a:ext cx="1908026" cy="1853952"/>
          </a:xfrm>
          <a:prstGeom prst="rect">
            <a:avLst/>
          </a:prstGeom>
          <a:noFill/>
        </p:spPr>
      </p:pic>
      <p:pic>
        <p:nvPicPr>
          <p:cNvPr id="22" name="Picture 3" descr="C:\Personal Rack\OPU\Research\Research Lab Presentation\M2_sem2_29th October Presentation 2015\h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0658" y="4273407"/>
            <a:ext cx="1509814" cy="1623268"/>
          </a:xfrm>
          <a:prstGeom prst="rect">
            <a:avLst/>
          </a:prstGeom>
          <a:noFill/>
        </p:spPr>
      </p:pic>
      <p:pic>
        <p:nvPicPr>
          <p:cNvPr id="23" name="Picture 4" descr="C:\Personal Rack\OPU\Research\Research Lab Presentation\M2_sem2_29th October Presentation 2015\h4_highlight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6877" y="4293096"/>
            <a:ext cx="1509814" cy="1623268"/>
          </a:xfrm>
          <a:prstGeom prst="rect">
            <a:avLst/>
          </a:prstGeom>
          <a:noFill/>
        </p:spPr>
      </p:pic>
      <p:sp>
        <p:nvSpPr>
          <p:cNvPr id="24" name="Right Arrow 23"/>
          <p:cNvSpPr/>
          <p:nvPr/>
        </p:nvSpPr>
        <p:spPr>
          <a:xfrm>
            <a:off x="6948264" y="4969423"/>
            <a:ext cx="494838" cy="245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Right Arrow 24"/>
          <p:cNvSpPr/>
          <p:nvPr/>
        </p:nvSpPr>
        <p:spPr>
          <a:xfrm>
            <a:off x="5076056" y="4969423"/>
            <a:ext cx="494838" cy="245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1115616" y="6310481"/>
            <a:ext cx="16964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Input images</a:t>
            </a:r>
            <a:endParaRPr lang="en-MY" sz="2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89989" y="5834856"/>
            <a:ext cx="1714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Reconstructed</a:t>
            </a:r>
          </a:p>
          <a:p>
            <a:pPr algn="ctr"/>
            <a:r>
              <a:rPr lang="en-US" sz="2000" b="1" dirty="0" smtClean="0"/>
              <a:t>3D Model</a:t>
            </a:r>
            <a:endParaRPr lang="en-MY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7040" y="5832648"/>
            <a:ext cx="2010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Areas to improve</a:t>
            </a:r>
          </a:p>
          <a:p>
            <a:pPr algn="ctr"/>
            <a:r>
              <a:rPr lang="en-US" sz="2000" b="1" dirty="0" smtClean="0"/>
              <a:t>(Red region)</a:t>
            </a:r>
            <a:endParaRPr lang="en-MY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22437" y="5877272"/>
            <a:ext cx="1714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Ideal final </a:t>
            </a:r>
          </a:p>
          <a:p>
            <a:pPr algn="ctr"/>
            <a:r>
              <a:rPr lang="en-US" sz="2000" b="1" dirty="0" smtClean="0"/>
              <a:t>Reconstructed</a:t>
            </a:r>
          </a:p>
          <a:p>
            <a:pPr algn="ctr"/>
            <a:r>
              <a:rPr lang="en-US" sz="2000" b="1" dirty="0" smtClean="0"/>
              <a:t>3D Model</a:t>
            </a:r>
            <a:endParaRPr lang="en-MY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2880320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3D reconstructed representation have many missing parts or holes which can be further improved</a:t>
            </a:r>
          </a:p>
          <a:p>
            <a:r>
              <a:rPr lang="en-US" sz="2200" dirty="0" smtClean="0"/>
              <a:t>The research focuses on </a:t>
            </a:r>
          </a:p>
          <a:p>
            <a:pPr lvl="1">
              <a:buFont typeface="Courier New" pitchFamily="49" charset="0"/>
              <a:buChar char="o"/>
            </a:pPr>
            <a:r>
              <a:rPr lang="en-US" sz="2200" dirty="0" smtClean="0"/>
              <a:t>reducing the holes</a:t>
            </a:r>
          </a:p>
          <a:p>
            <a:pPr lvl="1">
              <a:buFont typeface="Courier New" pitchFamily="49" charset="0"/>
              <a:buChar char="o"/>
            </a:pPr>
            <a:r>
              <a:rPr lang="en-US" sz="2200" dirty="0" smtClean="0"/>
              <a:t>Getting a much more complete reconstructed 3D representation of an object</a:t>
            </a:r>
          </a:p>
          <a:p>
            <a:r>
              <a:rPr lang="en-US" sz="2200" dirty="0" smtClean="0"/>
              <a:t>Research Objective : Obtain more correspondences between images with additional features.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-1548680" y="6356350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47</a:t>
            </a:fld>
            <a:endParaRPr lang="en-MY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/>
                </a:solidFill>
              </a:rPr>
              <a:t>Objective of Research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:\Users\Mahad1\Desktop\OPU\CVIM\Presentation\roman_Head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366265"/>
            <a:ext cx="959008" cy="1456814"/>
          </a:xfrm>
          <a:prstGeom prst="rect">
            <a:avLst/>
          </a:prstGeom>
          <a:noFill/>
        </p:spPr>
      </p:pic>
      <p:pic>
        <p:nvPicPr>
          <p:cNvPr id="1027" name="Picture 3" descr="C:\Users\Mahad1\Desktop\OPU\CVIM\Presentation\roman_Head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582289"/>
            <a:ext cx="944367" cy="1442173"/>
          </a:xfrm>
          <a:prstGeom prst="rect">
            <a:avLst/>
          </a:prstGeom>
          <a:noFill/>
        </p:spPr>
      </p:pic>
      <p:pic>
        <p:nvPicPr>
          <p:cNvPr id="1026" name="Picture 2" descr="C:\Users\Mahad1\Desktop\OPU\CVIM\Presentation\roman_Head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4870321"/>
            <a:ext cx="937046" cy="143485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945804" y="4404365"/>
            <a:ext cx="260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.</a:t>
            </a:r>
            <a:endParaRPr lang="en-MY" sz="2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007736" y="4463673"/>
            <a:ext cx="260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.</a:t>
            </a:r>
            <a:endParaRPr lang="en-MY" sz="2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068612" y="4514473"/>
            <a:ext cx="260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.</a:t>
            </a:r>
            <a:endParaRPr lang="en-MY" sz="2200" b="1" dirty="0"/>
          </a:p>
        </p:txBody>
      </p:sp>
      <p:sp>
        <p:nvSpPr>
          <p:cNvPr id="30" name="Right Arrow 29"/>
          <p:cNvSpPr/>
          <p:nvPr/>
        </p:nvSpPr>
        <p:spPr>
          <a:xfrm>
            <a:off x="2843808" y="4979268"/>
            <a:ext cx="494838" cy="245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48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84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1340768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Conventional Method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1340768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Proposed Method</a:t>
            </a:r>
            <a:endParaRPr lang="en-MY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\\home\safwan\Result\original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98" y="1986180"/>
            <a:ext cx="4309586" cy="4381500"/>
          </a:xfrm>
          <a:prstGeom prst="rect">
            <a:avLst/>
          </a:prstGeom>
          <a:noFill/>
        </p:spPr>
      </p:pic>
      <p:pic>
        <p:nvPicPr>
          <p:cNvPr id="5123" name="Picture 3" descr="\\home\safwan\Result\wood_box_a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4309586" cy="4381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49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84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1340768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Conventional Method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1340768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Proposed Method</a:t>
            </a:r>
            <a:endParaRPr lang="en-MY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\\home\safwan\Result\original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16" y="1916832"/>
            <a:ext cx="4355307" cy="4427984"/>
          </a:xfrm>
          <a:prstGeom prst="rect">
            <a:avLst/>
          </a:prstGeom>
          <a:noFill/>
        </p:spPr>
      </p:pic>
      <p:pic>
        <p:nvPicPr>
          <p:cNvPr id="6147" name="Picture 3" descr="\\home\safwan\Result\wood_box_a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9181" y="1916832"/>
            <a:ext cx="4355307" cy="44279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</a:t>
            </a:fld>
            <a:endParaRPr lang="en-MY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-35722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6"/>
                </a:solidFill>
              </a:rPr>
              <a:t>Failed 3D Reconstruction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323528" y="1556792"/>
            <a:ext cx="5748603" cy="5009496"/>
            <a:chOff x="716935" y="1988840"/>
            <a:chExt cx="4839649" cy="4217408"/>
          </a:xfrm>
        </p:grpSpPr>
        <p:sp>
          <p:nvSpPr>
            <p:cNvPr id="27" name="TextBox 26"/>
            <p:cNvSpPr txBox="1"/>
            <p:nvPr/>
          </p:nvSpPr>
          <p:spPr>
            <a:xfrm>
              <a:off x="1016465" y="1988840"/>
              <a:ext cx="17336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000" b="1" dirty="0" smtClean="0">
                  <a:solidFill>
                    <a:schemeClr val="bg1"/>
                  </a:solidFill>
                </a:rPr>
                <a:t>Original Image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04199" y="1988840"/>
              <a:ext cx="1226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000" b="1" dirty="0" smtClean="0">
                  <a:solidFill>
                    <a:schemeClr val="bg1"/>
                  </a:solidFill>
                </a:rPr>
                <a:t>3D Model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16935" y="2334529"/>
              <a:ext cx="4839649" cy="1935859"/>
            </a:xfrm>
            <a:prstGeom prst="roundRect">
              <a:avLst/>
            </a:prstGeom>
            <a:solidFill>
              <a:schemeClr val="bg1"/>
            </a:solidFill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16935" y="4270389"/>
              <a:ext cx="4839649" cy="1935859"/>
            </a:xfrm>
            <a:prstGeom prst="roundRect">
              <a:avLst/>
            </a:prstGeom>
            <a:solidFill>
              <a:schemeClr val="bg1"/>
            </a:solidFill>
            <a:ln w="349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1" name="Oval 50"/>
            <p:cNvSpPr/>
            <p:nvPr/>
          </p:nvSpPr>
          <p:spPr>
            <a:xfrm>
              <a:off x="772992" y="4339526"/>
              <a:ext cx="388535" cy="388535"/>
            </a:xfrm>
            <a:prstGeom prst="ellipse">
              <a:avLst/>
            </a:pr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1660" y="4317698"/>
              <a:ext cx="332756" cy="458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2</a:t>
              </a:r>
              <a:endParaRPr lang="en-MY" sz="2500" dirty="0"/>
            </a:p>
          </p:txBody>
        </p:sp>
        <p:pic>
          <p:nvPicPr>
            <p:cNvPr id="1028" name="Picture 4" descr="C:\Users\Mahad1\Desktop\OPU\CVIM\Poster\original0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8542" y="4735009"/>
              <a:ext cx="1889766" cy="1371419"/>
            </a:xfrm>
            <a:prstGeom prst="rect">
              <a:avLst/>
            </a:prstGeom>
            <a:noFill/>
          </p:spPr>
        </p:pic>
        <p:pic>
          <p:nvPicPr>
            <p:cNvPr id="1029" name="Picture 5" descr="C:\Users\Mahad1\Desktop\OPU\CVIM\Presentation\failure_plant_3dMode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3311" y="2420888"/>
              <a:ext cx="2010049" cy="1735661"/>
            </a:xfrm>
            <a:prstGeom prst="rect">
              <a:avLst/>
            </a:prstGeom>
            <a:noFill/>
          </p:spPr>
        </p:pic>
        <p:pic>
          <p:nvPicPr>
            <p:cNvPr id="1030" name="Picture 6" descr="C:\Users\Mahad1\Desktop\OPU\CVIM\Presentation\failure_plant_or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6044" y="2852935"/>
              <a:ext cx="1947455" cy="1307195"/>
            </a:xfrm>
            <a:prstGeom prst="rect">
              <a:avLst/>
            </a:prstGeom>
            <a:noFill/>
          </p:spPr>
        </p:pic>
        <p:pic>
          <p:nvPicPr>
            <p:cNvPr id="1031" name="Picture 7" descr="C:\Users\Mahad1\Desktop\OPU\CVIM\Presentation\failure_woodenBox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9444" y="4735009"/>
              <a:ext cx="2095997" cy="1402101"/>
            </a:xfrm>
            <a:prstGeom prst="rect">
              <a:avLst/>
            </a:prstGeom>
            <a:noFill/>
          </p:spPr>
        </p:pic>
        <p:sp>
          <p:nvSpPr>
            <p:cNvPr id="23" name="Right Arrow 22"/>
            <p:cNvSpPr/>
            <p:nvPr/>
          </p:nvSpPr>
          <p:spPr>
            <a:xfrm>
              <a:off x="3044578" y="5288112"/>
              <a:ext cx="414827" cy="2765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2998484" y="3264926"/>
              <a:ext cx="414827" cy="2765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45381" y="4270389"/>
              <a:ext cx="1611140" cy="413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200" b="1" dirty="0" smtClean="0"/>
                <a:t>Wooden Box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35467" y="2295568"/>
              <a:ext cx="758103" cy="413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2" algn="ctr"/>
              <a:r>
                <a:rPr lang="en-US" sz="2200" b="1" dirty="0" smtClean="0"/>
                <a:t>Plant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86073" y="2381838"/>
              <a:ext cx="388535" cy="458039"/>
              <a:chOff x="251520" y="2398153"/>
              <a:chExt cx="404664" cy="477054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251520" y="2420888"/>
                <a:ext cx="404664" cy="404664"/>
              </a:xfrm>
              <a:prstGeom prst="ellipse">
                <a:avLst/>
              </a:prstGeom>
              <a:noFill/>
              <a:ln w="476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89952" y="2398153"/>
                <a:ext cx="346570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 smtClean="0"/>
                  <a:t>1</a:t>
                </a:r>
                <a:endParaRPr lang="en-MY" sz="2500" dirty="0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1115616" y="1196752"/>
            <a:ext cx="3744416" cy="698872"/>
            <a:chOff x="4644008" y="1433984"/>
            <a:chExt cx="3744416" cy="698872"/>
          </a:xfrm>
        </p:grpSpPr>
        <p:sp>
          <p:nvSpPr>
            <p:cNvPr id="67" name="Rounded Rectangle 66"/>
            <p:cNvSpPr/>
            <p:nvPr/>
          </p:nvSpPr>
          <p:spPr>
            <a:xfrm>
              <a:off x="4644008" y="1498432"/>
              <a:ext cx="3744416" cy="36004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682108" y="1433984"/>
              <a:ext cx="3699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Objects with lack of texture</a:t>
              </a:r>
              <a:endParaRPr lang="en-MY" sz="2400" dirty="0">
                <a:solidFill>
                  <a:schemeClr val="bg1"/>
                </a:solidFill>
              </a:endParaRPr>
            </a:p>
          </p:txBody>
        </p:sp>
        <p:sp>
          <p:nvSpPr>
            <p:cNvPr id="78" name="Down Arrow 77"/>
            <p:cNvSpPr/>
            <p:nvPr/>
          </p:nvSpPr>
          <p:spPr>
            <a:xfrm>
              <a:off x="6300192" y="1772816"/>
              <a:ext cx="360040" cy="36004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81" name="Rounded Rectangular Callout 80"/>
          <p:cNvSpPr/>
          <p:nvPr/>
        </p:nvSpPr>
        <p:spPr>
          <a:xfrm>
            <a:off x="6228184" y="2348880"/>
            <a:ext cx="2664296" cy="1224136"/>
          </a:xfrm>
          <a:prstGeom prst="wedgeRoundRectCallout">
            <a:avLst>
              <a:gd name="adj1" fmla="val -40712"/>
              <a:gd name="adj2" fmla="val 21935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Caused by lack of feature correspondences</a:t>
            </a:r>
            <a:endParaRPr lang="en-MY" sz="2400" b="1" dirty="0"/>
          </a:p>
        </p:txBody>
      </p:sp>
      <p:grpSp>
        <p:nvGrpSpPr>
          <p:cNvPr id="88" name="Group 87"/>
          <p:cNvGrpSpPr/>
          <p:nvPr/>
        </p:nvGrpSpPr>
        <p:grpSpPr>
          <a:xfrm>
            <a:off x="6444208" y="3933056"/>
            <a:ext cx="2448272" cy="1224136"/>
            <a:chOff x="6444208" y="3933056"/>
            <a:chExt cx="2448272" cy="1224136"/>
          </a:xfrm>
        </p:grpSpPr>
        <p:sp>
          <p:nvSpPr>
            <p:cNvPr id="83" name="Rounded Rectangular Callout 82"/>
            <p:cNvSpPr/>
            <p:nvPr/>
          </p:nvSpPr>
          <p:spPr>
            <a:xfrm>
              <a:off x="6516216" y="3933056"/>
              <a:ext cx="2376264" cy="1224136"/>
            </a:xfrm>
            <a:prstGeom prst="wedgeRoundRectCallout">
              <a:avLst>
                <a:gd name="adj1" fmla="val -132911"/>
                <a:gd name="adj2" fmla="val -62100"/>
                <a:gd name="adj3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lvl="2"/>
              <a:r>
                <a:rPr lang="en-US" sz="2200" b="1" dirty="0" smtClean="0">
                  <a:solidFill>
                    <a:schemeClr val="tx1"/>
                  </a:solidFill>
                </a:rPr>
                <a:t>3D models have many gaps/holes</a:t>
              </a:r>
            </a:p>
          </p:txBody>
        </p:sp>
        <p:sp>
          <p:nvSpPr>
            <p:cNvPr id="84" name="Rounded Rectangular Callout 83"/>
            <p:cNvSpPr/>
            <p:nvPr/>
          </p:nvSpPr>
          <p:spPr>
            <a:xfrm>
              <a:off x="6516216" y="3933056"/>
              <a:ext cx="2376264" cy="1224136"/>
            </a:xfrm>
            <a:prstGeom prst="wedgeRoundRectCallout">
              <a:avLst>
                <a:gd name="adj1" fmla="val -99241"/>
                <a:gd name="adj2" fmla="val 37497"/>
                <a:gd name="adj3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lvl="2" algn="ctr"/>
              <a:r>
                <a:rPr lang="en-US" sz="2200" b="1" dirty="0" smtClean="0">
                  <a:solidFill>
                    <a:schemeClr val="tx1"/>
                  </a:solidFill>
                </a:rPr>
                <a:t>3D models have many gaps/holes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444208" y="4149080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494060" y="4225280"/>
              <a:ext cx="59308" cy="203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50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84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1340768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Conventional Method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1340768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Proposed Method</a:t>
            </a:r>
            <a:endParaRPr lang="en-MY" b="1" dirty="0">
              <a:solidFill>
                <a:srgbClr val="0070C0"/>
              </a:solidFill>
            </a:endParaRPr>
          </a:p>
        </p:txBody>
      </p:sp>
      <p:pic>
        <p:nvPicPr>
          <p:cNvPr id="7172" name="Picture 4" descr="C:\Users\Mahad1\Desktop\OPU\CVIM\Presentation\original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3" y="2564904"/>
            <a:ext cx="4471878" cy="3068829"/>
          </a:xfrm>
          <a:prstGeom prst="rect">
            <a:avLst/>
          </a:prstGeom>
          <a:noFill/>
        </p:spPr>
      </p:pic>
      <p:pic>
        <p:nvPicPr>
          <p:cNvPr id="7173" name="Picture 5" descr="C:\Users\Mahad1\Desktop\OPU\CVIM\Presentation\wood_box_a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618" y="2564904"/>
            <a:ext cx="4471878" cy="30688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04952"/>
            <a:ext cx="8229600" cy="5281634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Input image sets are convoluted with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MY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sz="2400" dirty="0" smtClean="0">
                <a:latin typeface="Times New Roman" pitchFamily="18" charset="0"/>
                <a:cs typeface="Times New Roman" pitchFamily="18" charset="0"/>
              </a:rPr>
              <a:t>random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kernels</a:t>
            </a:r>
            <a:endParaRPr lang="en-US" sz="2400" dirty="0" smtClean="0"/>
          </a:p>
          <a:p>
            <a:r>
              <a:rPr lang="en-US" sz="2400" dirty="0" smtClean="0"/>
              <a:t>Correspondences of all convoluted and original (</a:t>
            </a:r>
            <a:r>
              <a:rPr lang="en-US" sz="2400" dirty="0" err="1" smtClean="0"/>
              <a:t>unconvoluted</a:t>
            </a:r>
            <a:r>
              <a:rPr lang="en-US" sz="2400" dirty="0" smtClean="0"/>
              <a:t>) sets are combined</a:t>
            </a:r>
          </a:p>
          <a:p>
            <a:r>
              <a:rPr lang="en-US" sz="2400" dirty="0" smtClean="0"/>
              <a:t>Kernels are generated randomly with values ranging from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400" dirty="0" smtClean="0"/>
              <a:t>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buNone/>
            </a:pPr>
            <a:endParaRPr lang="en-MY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51</a:t>
            </a:fld>
            <a:endParaRPr lang="en-MY"/>
          </a:p>
        </p:txBody>
      </p:sp>
      <p:grpSp>
        <p:nvGrpSpPr>
          <p:cNvPr id="2" name="Group 7"/>
          <p:cNvGrpSpPr/>
          <p:nvPr/>
        </p:nvGrpSpPr>
        <p:grpSpPr>
          <a:xfrm>
            <a:off x="5507356" y="3275646"/>
            <a:ext cx="255198" cy="593765"/>
            <a:chOff x="5490216" y="2653978"/>
            <a:chExt cx="255198" cy="593765"/>
          </a:xfrm>
        </p:grpSpPr>
        <p:sp>
          <p:nvSpPr>
            <p:cNvPr id="15" name="TextBox 14"/>
            <p:cNvSpPr txBox="1"/>
            <p:nvPr/>
          </p:nvSpPr>
          <p:spPr>
            <a:xfrm>
              <a:off x="5490216" y="265397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0216" y="273525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16" y="2816856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5" name="Group 22"/>
          <p:cNvGrpSpPr/>
          <p:nvPr/>
        </p:nvGrpSpPr>
        <p:grpSpPr>
          <a:xfrm>
            <a:off x="4705587" y="1643050"/>
            <a:ext cx="3920474" cy="449265"/>
            <a:chOff x="3388034" y="1643050"/>
            <a:chExt cx="3920474" cy="44926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88034" y="1660625"/>
              <a:ext cx="428628" cy="43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3929058" y="1643050"/>
              <a:ext cx="33794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= Convoluted </a:t>
              </a:r>
              <a:r>
                <a:rPr lang="en-US" altLang="ja-JP" sz="2200" dirty="0" smtClean="0">
                  <a:latin typeface="Arial" pitchFamily="34" charset="0"/>
                  <a:cs typeface="Arial" pitchFamily="34" charset="0"/>
                </a:rPr>
                <a:t>image set</a:t>
              </a:r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675107" y="2786058"/>
            <a:ext cx="3909997" cy="441047"/>
            <a:chOff x="3500430" y="2255830"/>
            <a:chExt cx="3909997" cy="44104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0430" y="2255830"/>
              <a:ext cx="428628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4030976" y="2265990"/>
              <a:ext cx="33794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= Convoluted </a:t>
              </a:r>
              <a:r>
                <a:rPr lang="en-US" altLang="ja-JP" sz="2200" dirty="0" smtClean="0">
                  <a:latin typeface="Arial" pitchFamily="34" charset="0"/>
                  <a:cs typeface="Arial" pitchFamily="34" charset="0"/>
                </a:rPr>
                <a:t>image set</a:t>
              </a:r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4685585" y="4140046"/>
            <a:ext cx="3958381" cy="462959"/>
            <a:chOff x="3571868" y="3551238"/>
            <a:chExt cx="3958381" cy="462959"/>
          </a:xfrm>
        </p:grpSpPr>
        <p:sp>
          <p:nvSpPr>
            <p:cNvPr id="27" name="TextBox 26"/>
            <p:cNvSpPr txBox="1"/>
            <p:nvPr/>
          </p:nvSpPr>
          <p:spPr>
            <a:xfrm>
              <a:off x="4072251" y="3551238"/>
              <a:ext cx="34579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= Convoluted </a:t>
              </a:r>
              <a:r>
                <a:rPr lang="en-US" altLang="ja-JP" sz="2200" dirty="0" smtClean="0">
                  <a:latin typeface="Arial" pitchFamily="34" charset="0"/>
                  <a:cs typeface="Arial" pitchFamily="34" charset="0"/>
                </a:rPr>
                <a:t>image set</a:t>
              </a:r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68" y="3588566"/>
              <a:ext cx="428628" cy="425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TextBox 29"/>
          <p:cNvSpPr txBox="1"/>
          <p:nvPr/>
        </p:nvSpPr>
        <p:spPr>
          <a:xfrm>
            <a:off x="4458108" y="202739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Kernel 1</a:t>
            </a:r>
            <a:endParaRPr lang="en-MY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33"/>
          <p:cNvGrpSpPr/>
          <p:nvPr/>
        </p:nvGrpSpPr>
        <p:grpSpPr>
          <a:xfrm>
            <a:off x="2147494" y="3266122"/>
            <a:ext cx="255198" cy="593765"/>
            <a:chOff x="5490216" y="2653978"/>
            <a:chExt cx="255198" cy="593765"/>
          </a:xfrm>
        </p:grpSpPr>
        <p:sp>
          <p:nvSpPr>
            <p:cNvPr id="35" name="TextBox 34"/>
            <p:cNvSpPr txBox="1"/>
            <p:nvPr/>
          </p:nvSpPr>
          <p:spPr>
            <a:xfrm>
              <a:off x="5490216" y="265397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90216" y="273525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0216" y="2816856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288073" y="17144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MY" dirty="0"/>
          </a:p>
        </p:txBody>
      </p:sp>
      <p:sp>
        <p:nvSpPr>
          <p:cNvPr id="46" name="TextBox 45"/>
          <p:cNvSpPr txBox="1"/>
          <p:nvPr/>
        </p:nvSpPr>
        <p:spPr>
          <a:xfrm>
            <a:off x="4256451" y="27739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MY" dirty="0"/>
          </a:p>
        </p:txBody>
      </p:sp>
      <p:sp>
        <p:nvSpPr>
          <p:cNvPr id="47" name="TextBox 46"/>
          <p:cNvSpPr txBox="1"/>
          <p:nvPr/>
        </p:nvSpPr>
        <p:spPr>
          <a:xfrm>
            <a:off x="4277595" y="42148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MY" dirty="0"/>
          </a:p>
        </p:txBody>
      </p:sp>
      <p:sp>
        <p:nvSpPr>
          <p:cNvPr id="38" name="TextBox 37"/>
          <p:cNvSpPr txBox="1"/>
          <p:nvPr/>
        </p:nvSpPr>
        <p:spPr>
          <a:xfrm>
            <a:off x="4426808" y="313110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Kernel 2</a:t>
            </a:r>
            <a:endParaRPr lang="en-MY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40002" y="451558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Kernel n</a:t>
            </a:r>
            <a:endParaRPr lang="en-MY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Convolution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97042" y="2132856"/>
            <a:ext cx="22108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Input Image set</a:t>
            </a:r>
            <a:endParaRPr lang="en-US" altLang="ja-JP" sz="2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4348" y="1541132"/>
            <a:ext cx="897897" cy="673422"/>
          </a:xfrm>
          <a:prstGeom prst="rect">
            <a:avLst/>
          </a:prstGeom>
          <a:noFill/>
        </p:spPr>
      </p:pic>
      <p:pic>
        <p:nvPicPr>
          <p:cNvPr id="58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57356" y="1541132"/>
            <a:ext cx="897896" cy="673421"/>
          </a:xfrm>
          <a:prstGeom prst="rect">
            <a:avLst/>
          </a:prstGeom>
          <a:noFill/>
        </p:spPr>
      </p:pic>
      <p:pic>
        <p:nvPicPr>
          <p:cNvPr id="59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00364" y="1541132"/>
            <a:ext cx="892521" cy="669390"/>
          </a:xfrm>
          <a:prstGeom prst="rect">
            <a:avLst/>
          </a:prstGeom>
          <a:noFill/>
        </p:spPr>
      </p:pic>
      <p:pic>
        <p:nvPicPr>
          <p:cNvPr id="60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50521" y="2571744"/>
            <a:ext cx="897897" cy="673422"/>
          </a:xfrm>
          <a:prstGeom prst="rect">
            <a:avLst/>
          </a:prstGeom>
          <a:noFill/>
        </p:spPr>
      </p:pic>
      <p:pic>
        <p:nvPicPr>
          <p:cNvPr id="61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3529" y="2571744"/>
            <a:ext cx="897896" cy="673421"/>
          </a:xfrm>
          <a:prstGeom prst="rect">
            <a:avLst/>
          </a:prstGeom>
          <a:noFill/>
        </p:spPr>
      </p:pic>
      <p:pic>
        <p:nvPicPr>
          <p:cNvPr id="62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36537" y="2571744"/>
            <a:ext cx="892521" cy="669390"/>
          </a:xfrm>
          <a:prstGeom prst="rect">
            <a:avLst/>
          </a:prstGeom>
          <a:noFill/>
        </p:spPr>
      </p:pic>
      <p:pic>
        <p:nvPicPr>
          <p:cNvPr id="63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49574" y="3948158"/>
            <a:ext cx="897897" cy="673422"/>
          </a:xfrm>
          <a:prstGeom prst="rect">
            <a:avLst/>
          </a:prstGeom>
          <a:noFill/>
        </p:spPr>
      </p:pic>
      <p:pic>
        <p:nvPicPr>
          <p:cNvPr id="64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2582" y="3948158"/>
            <a:ext cx="897896" cy="673421"/>
          </a:xfrm>
          <a:prstGeom prst="rect">
            <a:avLst/>
          </a:prstGeom>
          <a:noFill/>
        </p:spPr>
      </p:pic>
      <p:pic>
        <p:nvPicPr>
          <p:cNvPr id="65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35590" y="3948158"/>
            <a:ext cx="892521" cy="669390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1425034" y="3214137"/>
            <a:ext cx="22108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Input Image set</a:t>
            </a:r>
            <a:endParaRPr lang="en-US" altLang="ja-JP" sz="2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5034" y="4582289"/>
            <a:ext cx="22108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Input Image set</a:t>
            </a:r>
            <a:endParaRPr lang="en-US" altLang="ja-JP" sz="22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600" b="1" dirty="0" smtClean="0"/>
              <a:t>1. Convolution</a:t>
            </a:r>
          </a:p>
          <a:p>
            <a:pPr lvl="2">
              <a:buFont typeface="Courier New" pitchFamily="49" charset="0"/>
              <a:buChar char="o"/>
            </a:pPr>
            <a:r>
              <a:rPr lang="en-US" sz="2600" dirty="0" smtClean="0"/>
              <a:t>Capable of making an image much more complex</a:t>
            </a:r>
          </a:p>
          <a:p>
            <a:pPr lvl="2">
              <a:buFont typeface="Courier New" pitchFamily="49" charset="0"/>
              <a:buChar char="o"/>
            </a:pPr>
            <a:r>
              <a:rPr lang="en-US" sz="2600" dirty="0" smtClean="0"/>
              <a:t>A complex image allows more features to be extracted</a:t>
            </a:r>
            <a:endParaRPr lang="en-MY" sz="2600" dirty="0" smtClean="0"/>
          </a:p>
          <a:p>
            <a:pPr>
              <a:buNone/>
            </a:pPr>
            <a:endParaRPr lang="en-MY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52</a:t>
            </a:fld>
            <a:endParaRPr lang="en-MY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000" dirty="0" smtClean="0">
                <a:solidFill>
                  <a:schemeClr val="accent6"/>
                </a:solidFill>
              </a:rPr>
              <a:t>Proposed Method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>
          <a:xfrm rot="10800000" flipV="1">
            <a:off x="7510011" y="2956093"/>
            <a:ext cx="990608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53</a:t>
            </a:fld>
            <a:endParaRPr lang="en-MY"/>
          </a:p>
        </p:txBody>
      </p:sp>
      <p:grpSp>
        <p:nvGrpSpPr>
          <p:cNvPr id="2" name="Group 49"/>
          <p:cNvGrpSpPr/>
          <p:nvPr/>
        </p:nvGrpSpPr>
        <p:grpSpPr>
          <a:xfrm>
            <a:off x="540674" y="1487065"/>
            <a:ext cx="8145318" cy="4933172"/>
            <a:chOff x="540674" y="1285860"/>
            <a:chExt cx="8145318" cy="493317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3675058" y="2774308"/>
              <a:ext cx="571504" cy="158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>
              <a:off x="7572873" y="4468500"/>
              <a:ext cx="928694" cy="158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522981" y="1285860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Features &amp;</a:t>
              </a:r>
            </a:p>
            <a:p>
              <a:pPr algn="ctr"/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Correspondences</a:t>
              </a:r>
            </a:p>
          </p:txBody>
        </p:sp>
        <p:pic>
          <p:nvPicPr>
            <p:cNvPr id="32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40674" y="1428736"/>
              <a:ext cx="1378877" cy="1034157"/>
            </a:xfrm>
            <a:prstGeom prst="rect">
              <a:avLst/>
            </a:prstGeom>
            <a:noFill/>
          </p:spPr>
        </p:pic>
        <p:pic>
          <p:nvPicPr>
            <p:cNvPr id="33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000232" y="2143116"/>
              <a:ext cx="1378875" cy="1034155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5426644" y="5388035"/>
              <a:ext cx="24577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3D reconstructed</a:t>
              </a:r>
            </a:p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representation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30396" y="2182484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SIFT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>
              <a:off x="7644314" y="3611246"/>
              <a:ext cx="1715304" cy="79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44182" y="3468368"/>
              <a:ext cx="29386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Set of images with </a:t>
              </a:r>
            </a:p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different perspective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pic>
          <p:nvPicPr>
            <p:cNvPr id="42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71472" y="2500306"/>
              <a:ext cx="1370620" cy="1027964"/>
            </a:xfrm>
            <a:prstGeom prst="rect">
              <a:avLst/>
            </a:prstGeom>
            <a:noFill/>
          </p:spPr>
        </p:pic>
        <p:cxnSp>
          <p:nvCxnSpPr>
            <p:cNvPr id="43" name="Straight Connector 42"/>
            <p:cNvCxnSpPr/>
            <p:nvPr/>
          </p:nvCxnSpPr>
          <p:spPr>
            <a:xfrm rot="10800000">
              <a:off x="4643438" y="2753988"/>
              <a:ext cx="3214710" cy="16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5144298" y="2365755"/>
              <a:ext cx="714380" cy="15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990282" y="2761765"/>
              <a:ext cx="571504" cy="158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057964" y="2003659"/>
              <a:ext cx="2628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3D Reconstruction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sp>
          <p:nvSpPr>
            <p:cNvPr id="36" name="Flowchart: Predefined Process 35"/>
            <p:cNvSpPr/>
            <p:nvPr/>
          </p:nvSpPr>
          <p:spPr>
            <a:xfrm>
              <a:off x="4287520" y="2539674"/>
              <a:ext cx="1000132" cy="500066"/>
            </a:xfrm>
            <a:prstGeom prst="flowChartPredefined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Flowchart: Predefined Process 24"/>
            <p:cNvSpPr/>
            <p:nvPr/>
          </p:nvSpPr>
          <p:spPr>
            <a:xfrm>
              <a:off x="6572264" y="2500306"/>
              <a:ext cx="1500198" cy="571504"/>
            </a:xfrm>
            <a:prstGeom prst="flowChartPredefined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4098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2692" y="3699322"/>
            <a:ext cx="1571636" cy="1961926"/>
          </a:xfrm>
          <a:prstGeom prst="rect">
            <a:avLst/>
          </a:prstGeom>
          <a:noFill/>
        </p:spPr>
      </p:pic>
      <p:cxnSp>
        <p:nvCxnSpPr>
          <p:cNvPr id="53" name="Straight Connector 52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Conventional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40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162800" y="6492240"/>
            <a:ext cx="1981200" cy="365760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54</a:t>
            </a:fld>
            <a:endParaRPr lang="en-MY" dirty="0"/>
          </a:p>
        </p:txBody>
      </p:sp>
      <p:sp>
        <p:nvSpPr>
          <p:cNvPr id="11" name="TextBox 10"/>
          <p:cNvSpPr txBox="1"/>
          <p:nvPr/>
        </p:nvSpPr>
        <p:spPr>
          <a:xfrm>
            <a:off x="416204" y="1149120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Set of images with </a:t>
            </a:r>
          </a:p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different perspective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53097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Convolution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428992" y="1571612"/>
            <a:ext cx="5500726" cy="2857520"/>
          </a:xfrm>
          <a:prstGeom prst="round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5" name="Rounded Rectangle 74"/>
          <p:cNvSpPr/>
          <p:nvPr/>
        </p:nvSpPr>
        <p:spPr>
          <a:xfrm rot="5400000">
            <a:off x="5643570" y="3143248"/>
            <a:ext cx="4857784" cy="1714512"/>
          </a:xfrm>
          <a:prstGeom prst="round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6" name="Rectangle 75"/>
          <p:cNvSpPr/>
          <p:nvPr/>
        </p:nvSpPr>
        <p:spPr>
          <a:xfrm>
            <a:off x="7286644" y="3214686"/>
            <a:ext cx="141100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7" name="Rectangle 76"/>
          <p:cNvSpPr/>
          <p:nvPr/>
        </p:nvSpPr>
        <p:spPr>
          <a:xfrm rot="16200000">
            <a:off x="6301911" y="2372829"/>
            <a:ext cx="154083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8" name="Rectangle 77"/>
          <p:cNvSpPr/>
          <p:nvPr/>
        </p:nvSpPr>
        <p:spPr>
          <a:xfrm rot="16200000">
            <a:off x="6251111" y="2413469"/>
            <a:ext cx="154083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9" name="Rectangle 78"/>
          <p:cNvSpPr/>
          <p:nvPr/>
        </p:nvSpPr>
        <p:spPr>
          <a:xfrm>
            <a:off x="6572264" y="1840244"/>
            <a:ext cx="2286016" cy="257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2" name="TextBox 81"/>
          <p:cNvSpPr txBox="1"/>
          <p:nvPr/>
        </p:nvSpPr>
        <p:spPr>
          <a:xfrm>
            <a:off x="6839988" y="1215781"/>
            <a:ext cx="2161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70C0"/>
                </a:solidFill>
                <a:latin typeface="Corbel" pitchFamily="34" charset="0"/>
                <a:cs typeface="Arial" pitchFamily="34" charset="0"/>
              </a:rPr>
              <a:t>Proposed Method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643702" y="1591932"/>
            <a:ext cx="1622754" cy="39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7" name="Rectangle 56"/>
          <p:cNvSpPr/>
          <p:nvPr/>
        </p:nvSpPr>
        <p:spPr>
          <a:xfrm>
            <a:off x="4071934" y="1928802"/>
            <a:ext cx="2928958" cy="157163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/>
          <p:cNvSpPr txBox="1"/>
          <p:nvPr/>
        </p:nvSpPr>
        <p:spPr>
          <a:xfrm>
            <a:off x="7000892" y="1678392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Convoluted</a:t>
            </a:r>
          </a:p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Images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7323157" y="2320917"/>
            <a:ext cx="428628" cy="3587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14078" y="6036980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3D reconstructed</a:t>
            </a:r>
          </a:p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representation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rot="10800000">
            <a:off x="2697270" y="5738297"/>
            <a:ext cx="3089176" cy="19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250432" y="3643314"/>
            <a:ext cx="1536410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375202" y="3429000"/>
            <a:ext cx="1536410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TextBox 40"/>
          <p:cNvSpPr txBox="1"/>
          <p:nvPr/>
        </p:nvSpPr>
        <p:spPr>
          <a:xfrm>
            <a:off x="7199793" y="4391577"/>
            <a:ext cx="1467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More </a:t>
            </a:r>
          </a:p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Features &amp;</a:t>
            </a:r>
          </a:p>
          <a:p>
            <a:pPr algn="ctr"/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Correspon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dences</a:t>
            </a:r>
            <a:endParaRPr lang="en-US" altLang="ja-JP" sz="2000" i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7679555" y="4750605"/>
            <a:ext cx="192882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7285850" y="5712693"/>
            <a:ext cx="1358117" cy="23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6"/>
          <p:cNvGrpSpPr/>
          <p:nvPr/>
        </p:nvGrpSpPr>
        <p:grpSpPr>
          <a:xfrm>
            <a:off x="4564082" y="1987335"/>
            <a:ext cx="2228257" cy="1515362"/>
            <a:chOff x="4564082" y="1987335"/>
            <a:chExt cx="2228257" cy="1515362"/>
          </a:xfrm>
        </p:grpSpPr>
        <p:sp>
          <p:nvSpPr>
            <p:cNvPr id="90" name="TextBox 89"/>
            <p:cNvSpPr txBox="1"/>
            <p:nvPr/>
          </p:nvSpPr>
          <p:spPr>
            <a:xfrm>
              <a:off x="4572000" y="2569485"/>
              <a:ext cx="293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altLang="ja-JP" sz="22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564082" y="3071810"/>
              <a:ext cx="293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altLang="ja-JP" sz="22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95"/>
            <p:cNvGrpSpPr/>
            <p:nvPr/>
          </p:nvGrpSpPr>
          <p:grpSpPr>
            <a:xfrm>
              <a:off x="4572000" y="1987335"/>
              <a:ext cx="2220339" cy="1466154"/>
              <a:chOff x="4572000" y="1987335"/>
              <a:chExt cx="2220339" cy="1466154"/>
            </a:xfrm>
          </p:grpSpPr>
          <p:grpSp>
            <p:nvGrpSpPr>
              <p:cNvPr id="5" name="Group 94"/>
              <p:cNvGrpSpPr/>
              <p:nvPr/>
            </p:nvGrpSpPr>
            <p:grpSpPr>
              <a:xfrm>
                <a:off x="4572000" y="1987335"/>
                <a:ext cx="2220339" cy="1466154"/>
                <a:chOff x="4572000" y="1987335"/>
                <a:chExt cx="2220339" cy="1466154"/>
              </a:xfrm>
            </p:grpSpPr>
            <p:grpSp>
              <p:nvGrpSpPr>
                <p:cNvPr id="6" name="Group 55"/>
                <p:cNvGrpSpPr/>
                <p:nvPr/>
              </p:nvGrpSpPr>
              <p:grpSpPr>
                <a:xfrm>
                  <a:off x="4572000" y="1987335"/>
                  <a:ext cx="2220339" cy="1466154"/>
                  <a:chOff x="4572000" y="1987335"/>
                  <a:chExt cx="2220339" cy="1466154"/>
                </a:xfrm>
              </p:grpSpPr>
              <p:pic>
                <p:nvPicPr>
                  <p:cNvPr id="205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4970148" y="1987335"/>
                    <a:ext cx="428628" cy="4316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205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4974455" y="2511102"/>
                    <a:ext cx="428628" cy="4286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572000" y="2069419"/>
                    <a:ext cx="29367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Arial" pitchFamily="34" charset="0"/>
                        <a:cs typeface="Arial" pitchFamily="34" charset="0"/>
                      </a:rPr>
                      <a:t>*</a:t>
                    </a:r>
                    <a:endParaRPr lang="en-US" altLang="ja-JP" sz="2200" i="1" dirty="0" smtClean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572132" y="2990530"/>
                    <a:ext cx="122020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Arial" pitchFamily="34" charset="0"/>
                        <a:cs typeface="Arial" pitchFamily="34" charset="0"/>
                      </a:rPr>
                      <a:t>Kernel </a:t>
                    </a:r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n</a:t>
                    </a:r>
                  </a:p>
                </p:txBody>
              </p:sp>
              <p:pic>
                <p:nvPicPr>
                  <p:cNvPr id="205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974456" y="3027858"/>
                    <a:ext cx="428628" cy="4256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004155" y="2571744"/>
                    <a:ext cx="25519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214942" y="2428868"/>
                    <a:ext cx="25519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p:txBody>
              </p:sp>
            </p:grpSp>
            <p:sp>
              <p:nvSpPr>
                <p:cNvPr id="88" name="TextBox 87"/>
                <p:cNvSpPr txBox="1"/>
                <p:nvPr/>
              </p:nvSpPr>
              <p:spPr>
                <a:xfrm>
                  <a:off x="5572132" y="2500306"/>
                  <a:ext cx="122020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Arial" pitchFamily="34" charset="0"/>
                      <a:cs typeface="Arial" pitchFamily="34" charset="0"/>
                    </a:rPr>
                    <a:t>Kernel </a:t>
                  </a:r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5572132" y="2000240"/>
                  <a:ext cx="122020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Arial" pitchFamily="34" charset="0"/>
                      <a:cs typeface="Arial" pitchFamily="34" charset="0"/>
                    </a:rPr>
                    <a:t>Kernel </a:t>
                  </a:r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6004155" y="2643182"/>
                  <a:ext cx="2551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6000760" y="2712361"/>
                <a:ext cx="2551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200" i="1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7929586" y="319743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SIFT</a:t>
            </a:r>
          </a:p>
        </p:txBody>
      </p:sp>
      <p:sp>
        <p:nvSpPr>
          <p:cNvPr id="12" name="Flowchart: Predefined Process 11"/>
          <p:cNvSpPr/>
          <p:nvPr/>
        </p:nvSpPr>
        <p:spPr>
          <a:xfrm>
            <a:off x="7823644" y="3571876"/>
            <a:ext cx="1000132" cy="500066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88034" y="3857628"/>
            <a:ext cx="4398676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>
            <a:off x="7009945" y="2723673"/>
            <a:ext cx="35719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57" idx="1"/>
          </p:cNvCxnSpPr>
          <p:nvPr/>
        </p:nvCxnSpPr>
        <p:spPr>
          <a:xfrm>
            <a:off x="3786182" y="2714620"/>
            <a:ext cx="285752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3214680" y="3286124"/>
            <a:ext cx="1143006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3572729" y="4000394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Original Images (</a:t>
            </a:r>
            <a:r>
              <a:rPr lang="en-US" altLang="ja-JP" i="1" dirty="0" err="1" smtClean="0">
                <a:latin typeface="Arial" pitchFamily="34" charset="0"/>
                <a:cs typeface="Arial" pitchFamily="34" charset="0"/>
              </a:rPr>
              <a:t>unconvoluted</a:t>
            </a:r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 images)</a:t>
            </a: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5464975" y="4010050"/>
            <a:ext cx="214314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16200000" flipH="1">
            <a:off x="6786579" y="3286124"/>
            <a:ext cx="114300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34" y="2571744"/>
            <a:ext cx="1378877" cy="1034157"/>
          </a:xfrm>
          <a:prstGeom prst="rect">
            <a:avLst/>
          </a:prstGeom>
          <a:noFill/>
        </p:spPr>
      </p:pic>
      <p:pic>
        <p:nvPicPr>
          <p:cNvPr id="81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59592" y="2084787"/>
            <a:ext cx="1378875" cy="1034155"/>
          </a:xfrm>
          <a:prstGeom prst="rect">
            <a:avLst/>
          </a:prstGeom>
          <a:noFill/>
        </p:spPr>
      </p:pic>
      <p:pic>
        <p:nvPicPr>
          <p:cNvPr id="83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28794" y="3143248"/>
            <a:ext cx="1370620" cy="1027964"/>
          </a:xfrm>
          <a:prstGeom prst="rect">
            <a:avLst/>
          </a:prstGeom>
          <a:noFill/>
        </p:spPr>
      </p:pic>
      <p:pic>
        <p:nvPicPr>
          <p:cNvPr id="84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4214818"/>
            <a:ext cx="1571636" cy="1961926"/>
          </a:xfrm>
          <a:prstGeom prst="rect">
            <a:avLst/>
          </a:prstGeom>
          <a:noFill/>
        </p:spPr>
      </p:pic>
      <p:sp>
        <p:nvSpPr>
          <p:cNvPr id="72" name="Rounded Rectangle 71"/>
          <p:cNvSpPr/>
          <p:nvPr/>
        </p:nvSpPr>
        <p:spPr>
          <a:xfrm>
            <a:off x="3286116" y="4429132"/>
            <a:ext cx="3929090" cy="2286016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2" name="TextBox 91"/>
          <p:cNvSpPr txBox="1"/>
          <p:nvPr/>
        </p:nvSpPr>
        <p:spPr>
          <a:xfrm>
            <a:off x="4474389" y="4384853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Corbel" pitchFamily="34" charset="0"/>
                <a:cs typeface="Arial" pitchFamily="34" charset="0"/>
              </a:rPr>
              <a:t>Conventional Method</a:t>
            </a:r>
          </a:p>
        </p:txBody>
      </p:sp>
      <p:sp>
        <p:nvSpPr>
          <p:cNvPr id="65" name="Flowchart: Predefined Process 64"/>
          <p:cNvSpPr/>
          <p:nvPr/>
        </p:nvSpPr>
        <p:spPr>
          <a:xfrm>
            <a:off x="3635896" y="5085184"/>
            <a:ext cx="3489144" cy="1440160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3" name="TextBox 72"/>
          <p:cNvSpPr txBox="1"/>
          <p:nvPr/>
        </p:nvSpPr>
        <p:spPr>
          <a:xfrm>
            <a:off x="4139952" y="4653136"/>
            <a:ext cx="2580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3D Reconstruction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12648" y="6357958"/>
            <a:ext cx="1981200" cy="365760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55</a:t>
            </a:fld>
            <a:endParaRPr lang="en-MY" dirty="0"/>
          </a:p>
        </p:txBody>
      </p:sp>
      <p:sp>
        <p:nvSpPr>
          <p:cNvPr id="11" name="TextBox 10"/>
          <p:cNvSpPr txBox="1"/>
          <p:nvPr/>
        </p:nvSpPr>
        <p:spPr>
          <a:xfrm>
            <a:off x="416204" y="1149120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Set of images with </a:t>
            </a:r>
          </a:p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different perspective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53097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Convolution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428992" y="1571612"/>
            <a:ext cx="5500726" cy="2857520"/>
          </a:xfrm>
          <a:prstGeom prst="round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5" name="Rounded Rectangle 74"/>
          <p:cNvSpPr/>
          <p:nvPr/>
        </p:nvSpPr>
        <p:spPr>
          <a:xfrm rot="5400000">
            <a:off x="5643570" y="3143248"/>
            <a:ext cx="4857784" cy="1714512"/>
          </a:xfrm>
          <a:prstGeom prst="round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6" name="Rectangle 75"/>
          <p:cNvSpPr/>
          <p:nvPr/>
        </p:nvSpPr>
        <p:spPr>
          <a:xfrm>
            <a:off x="7286644" y="3214686"/>
            <a:ext cx="141100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7" name="Rectangle 76"/>
          <p:cNvSpPr/>
          <p:nvPr/>
        </p:nvSpPr>
        <p:spPr>
          <a:xfrm rot="16200000">
            <a:off x="6301911" y="2372829"/>
            <a:ext cx="154083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8" name="Rectangle 77"/>
          <p:cNvSpPr/>
          <p:nvPr/>
        </p:nvSpPr>
        <p:spPr>
          <a:xfrm rot="16200000">
            <a:off x="6251111" y="2413469"/>
            <a:ext cx="154083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9" name="Rectangle 78"/>
          <p:cNvSpPr/>
          <p:nvPr/>
        </p:nvSpPr>
        <p:spPr>
          <a:xfrm>
            <a:off x="6572264" y="1840244"/>
            <a:ext cx="2286016" cy="257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2" name="TextBox 81"/>
          <p:cNvSpPr txBox="1"/>
          <p:nvPr/>
        </p:nvSpPr>
        <p:spPr>
          <a:xfrm>
            <a:off x="6839988" y="1215781"/>
            <a:ext cx="2161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70C0"/>
                </a:solidFill>
                <a:latin typeface="Corbel" pitchFamily="34" charset="0"/>
                <a:cs typeface="Arial" pitchFamily="34" charset="0"/>
              </a:rPr>
              <a:t>Proposed Method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643702" y="1591932"/>
            <a:ext cx="1622754" cy="39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7" name="Rectangle 56"/>
          <p:cNvSpPr/>
          <p:nvPr/>
        </p:nvSpPr>
        <p:spPr>
          <a:xfrm>
            <a:off x="4071934" y="1928802"/>
            <a:ext cx="2928958" cy="157163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/>
          <p:cNvSpPr txBox="1"/>
          <p:nvPr/>
        </p:nvSpPr>
        <p:spPr>
          <a:xfrm>
            <a:off x="7000892" y="171448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Convoluted</a:t>
            </a:r>
          </a:p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Images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7323157" y="2320917"/>
            <a:ext cx="428628" cy="35877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23796" y="6039169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3D reconstructed representation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rot="10800000">
            <a:off x="2697270" y="5459061"/>
            <a:ext cx="3089176" cy="19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Predefined Process 60"/>
          <p:cNvSpPr/>
          <p:nvPr/>
        </p:nvSpPr>
        <p:spPr>
          <a:xfrm>
            <a:off x="4584070" y="5144148"/>
            <a:ext cx="2468962" cy="571504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3" name="TextBox 62"/>
          <p:cNvSpPr txBox="1"/>
          <p:nvPr/>
        </p:nvSpPr>
        <p:spPr>
          <a:xfrm>
            <a:off x="4584070" y="4725144"/>
            <a:ext cx="2580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3D Reconstruction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250432" y="3643314"/>
            <a:ext cx="1536410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375202" y="3429000"/>
            <a:ext cx="1536410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TextBox 40"/>
          <p:cNvSpPr txBox="1"/>
          <p:nvPr/>
        </p:nvSpPr>
        <p:spPr>
          <a:xfrm>
            <a:off x="7199793" y="4151447"/>
            <a:ext cx="1467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More </a:t>
            </a:r>
          </a:p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Features &amp;</a:t>
            </a:r>
          </a:p>
          <a:p>
            <a:pPr algn="ctr"/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Correspon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dences</a:t>
            </a:r>
            <a:endParaRPr lang="en-US" altLang="ja-JP" sz="2000" i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7786711" y="4643447"/>
            <a:ext cx="171451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7285850" y="5473543"/>
            <a:ext cx="1358117" cy="23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4564082" y="1987335"/>
            <a:ext cx="2228257" cy="1515362"/>
            <a:chOff x="4564082" y="1987335"/>
            <a:chExt cx="2228257" cy="1515362"/>
          </a:xfrm>
        </p:grpSpPr>
        <p:sp>
          <p:nvSpPr>
            <p:cNvPr id="90" name="TextBox 89"/>
            <p:cNvSpPr txBox="1"/>
            <p:nvPr/>
          </p:nvSpPr>
          <p:spPr>
            <a:xfrm>
              <a:off x="4572000" y="2569485"/>
              <a:ext cx="293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altLang="ja-JP" sz="22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564082" y="3071810"/>
              <a:ext cx="293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altLang="ja-JP" sz="22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572000" y="1987335"/>
              <a:ext cx="2220339" cy="1466154"/>
              <a:chOff x="4572000" y="1987335"/>
              <a:chExt cx="2220339" cy="1466154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4572000" y="1987335"/>
                <a:ext cx="2220339" cy="1466154"/>
                <a:chOff x="4572000" y="1987335"/>
                <a:chExt cx="2220339" cy="1466154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4572000" y="1987335"/>
                  <a:ext cx="2220339" cy="1466154"/>
                  <a:chOff x="4572000" y="1987335"/>
                  <a:chExt cx="2220339" cy="1466154"/>
                </a:xfrm>
              </p:grpSpPr>
              <p:pic>
                <p:nvPicPr>
                  <p:cNvPr id="205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4970148" y="1987335"/>
                    <a:ext cx="428628" cy="4316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205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4974455" y="2511102"/>
                    <a:ext cx="428628" cy="4286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572000" y="2069419"/>
                    <a:ext cx="29367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Arial" pitchFamily="34" charset="0"/>
                        <a:cs typeface="Arial" pitchFamily="34" charset="0"/>
                      </a:rPr>
                      <a:t>*</a:t>
                    </a:r>
                    <a:endParaRPr lang="en-US" altLang="ja-JP" sz="2200" i="1" dirty="0" smtClean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572132" y="2990530"/>
                    <a:ext cx="122020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Arial" pitchFamily="34" charset="0"/>
                        <a:cs typeface="Arial" pitchFamily="34" charset="0"/>
                      </a:rPr>
                      <a:t>Kernel </a:t>
                    </a:r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n</a:t>
                    </a:r>
                  </a:p>
                </p:txBody>
              </p:sp>
              <p:pic>
                <p:nvPicPr>
                  <p:cNvPr id="205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974456" y="3027858"/>
                    <a:ext cx="428628" cy="4256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004155" y="2571744"/>
                    <a:ext cx="25519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214942" y="2428868"/>
                    <a:ext cx="25519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p:txBody>
              </p:sp>
            </p:grpSp>
            <p:sp>
              <p:nvSpPr>
                <p:cNvPr id="88" name="TextBox 87"/>
                <p:cNvSpPr txBox="1"/>
                <p:nvPr/>
              </p:nvSpPr>
              <p:spPr>
                <a:xfrm>
                  <a:off x="5572132" y="2500306"/>
                  <a:ext cx="122020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Arial" pitchFamily="34" charset="0"/>
                      <a:cs typeface="Arial" pitchFamily="34" charset="0"/>
                    </a:rPr>
                    <a:t>Kernel </a:t>
                  </a:r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5572132" y="2000240"/>
                  <a:ext cx="122020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Arial" pitchFamily="34" charset="0"/>
                      <a:cs typeface="Arial" pitchFamily="34" charset="0"/>
                    </a:rPr>
                    <a:t>Kernel </a:t>
                  </a:r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6004155" y="2643182"/>
                  <a:ext cx="2551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6000760" y="2712361"/>
                <a:ext cx="2551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200" i="1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7929586" y="319743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SIFT</a:t>
            </a:r>
          </a:p>
        </p:txBody>
      </p:sp>
      <p:sp>
        <p:nvSpPr>
          <p:cNvPr id="12" name="Flowchart: Predefined Process 11"/>
          <p:cNvSpPr/>
          <p:nvPr/>
        </p:nvSpPr>
        <p:spPr>
          <a:xfrm>
            <a:off x="7823644" y="3571876"/>
            <a:ext cx="1000132" cy="500066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88034" y="3857628"/>
            <a:ext cx="4398676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>
            <a:off x="7009945" y="2723673"/>
            <a:ext cx="35719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57" idx="1"/>
          </p:cNvCxnSpPr>
          <p:nvPr/>
        </p:nvCxnSpPr>
        <p:spPr>
          <a:xfrm>
            <a:off x="3786182" y="2714620"/>
            <a:ext cx="285752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3214680" y="3286124"/>
            <a:ext cx="1143006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771770" y="3988362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Original Images</a:t>
            </a: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5464975" y="4010050"/>
            <a:ext cx="214314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16200000" flipH="1">
            <a:off x="6786579" y="3286124"/>
            <a:ext cx="114300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34" y="2571744"/>
            <a:ext cx="1378877" cy="1034157"/>
          </a:xfrm>
          <a:prstGeom prst="rect">
            <a:avLst/>
          </a:prstGeom>
          <a:noFill/>
        </p:spPr>
      </p:pic>
      <p:pic>
        <p:nvPicPr>
          <p:cNvPr id="81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59592" y="2084787"/>
            <a:ext cx="1378875" cy="1034155"/>
          </a:xfrm>
          <a:prstGeom prst="rect">
            <a:avLst/>
          </a:prstGeom>
          <a:noFill/>
        </p:spPr>
      </p:pic>
      <p:pic>
        <p:nvPicPr>
          <p:cNvPr id="83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28794" y="3143248"/>
            <a:ext cx="1370620" cy="1027964"/>
          </a:xfrm>
          <a:prstGeom prst="rect">
            <a:avLst/>
          </a:prstGeom>
          <a:noFill/>
        </p:spPr>
      </p:pic>
      <p:pic>
        <p:nvPicPr>
          <p:cNvPr id="84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4214818"/>
            <a:ext cx="1571636" cy="19619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The 3D reconstructed representation have many missing parts or holes which can be further improved.</a:t>
            </a:r>
          </a:p>
          <a:p>
            <a:r>
              <a:rPr lang="en-US" sz="2200" dirty="0" smtClean="0"/>
              <a:t>The research focuses on </a:t>
            </a:r>
          </a:p>
          <a:p>
            <a:pPr lvl="1">
              <a:buFont typeface="Courier New" pitchFamily="49" charset="0"/>
              <a:buChar char="o"/>
            </a:pPr>
            <a:r>
              <a:rPr lang="en-US" sz="2200" dirty="0" smtClean="0"/>
              <a:t>reducing the holes</a:t>
            </a:r>
          </a:p>
          <a:p>
            <a:pPr lvl="1">
              <a:buFont typeface="Courier New" pitchFamily="49" charset="0"/>
              <a:buChar char="o"/>
            </a:pPr>
            <a:r>
              <a:rPr lang="en-US" sz="2200" dirty="0" smtClean="0"/>
              <a:t>Getting a much more complete reconstructed 3D representation of an object.</a:t>
            </a:r>
          </a:p>
          <a:p>
            <a:endParaRPr lang="en-MY" sz="2200" dirty="0" smtClean="0"/>
          </a:p>
          <a:p>
            <a:endParaRPr lang="en-MY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56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/>
                </a:solidFill>
              </a:rPr>
              <a:t>Objective of Research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539552" y="3366110"/>
            <a:ext cx="8164816" cy="3491890"/>
            <a:chOff x="550588" y="1285860"/>
            <a:chExt cx="8164816" cy="3491890"/>
          </a:xfrm>
        </p:grpSpPr>
        <p:pic>
          <p:nvPicPr>
            <p:cNvPr id="7" name="Picture 2" descr="C:\Personal Rack\OPU\Research\Research Lab Presentation\M2_sem2_29th October Presentation 2015\Untitled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232" y="1285860"/>
              <a:ext cx="6715172" cy="3491890"/>
            </a:xfrm>
            <a:prstGeom prst="rect">
              <a:avLst/>
            </a:prstGeom>
            <a:noFill/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857356" y="2071678"/>
              <a:ext cx="1428760" cy="158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857356" y="3000372"/>
              <a:ext cx="331017" cy="158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0588" y="1857364"/>
              <a:ext cx="13067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3D Model</a:t>
              </a:r>
              <a:endParaRPr lang="en-MY" sz="2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472" y="2750832"/>
              <a:ext cx="12675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2D Image</a:t>
              </a:r>
              <a:endParaRPr lang="en-MY" sz="22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794971" y="3678540"/>
              <a:ext cx="331017" cy="158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2165" y="3429000"/>
              <a:ext cx="106375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Camera</a:t>
              </a:r>
              <a:endParaRPr lang="en-MY" sz="2200" dirty="0"/>
            </a:p>
          </p:txBody>
        </p:sp>
      </p:grpSp>
      <p:sp>
        <p:nvSpPr>
          <p:cNvPr id="17" name="Multiply 16"/>
          <p:cNvSpPr/>
          <p:nvPr/>
        </p:nvSpPr>
        <p:spPr>
          <a:xfrm>
            <a:off x="4500562" y="3714752"/>
            <a:ext cx="857256" cy="857256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5" name="Group 17"/>
          <p:cNvGrpSpPr/>
          <p:nvPr/>
        </p:nvGrpSpPr>
        <p:grpSpPr>
          <a:xfrm>
            <a:off x="8135833" y="3955239"/>
            <a:ext cx="508133" cy="393402"/>
            <a:chOff x="8350147" y="1643050"/>
            <a:chExt cx="508133" cy="393402"/>
          </a:xfrm>
        </p:grpSpPr>
        <p:cxnSp>
          <p:nvCxnSpPr>
            <p:cNvPr id="19" name="Straight Connector 18"/>
            <p:cNvCxnSpPr/>
            <p:nvPr/>
          </p:nvCxnSpPr>
          <p:spPr>
            <a:xfrm rot="5400000" flipH="1" flipV="1">
              <a:off x="8501090" y="1643050"/>
              <a:ext cx="357190" cy="357190"/>
            </a:xfrm>
            <a:prstGeom prst="line">
              <a:avLst/>
            </a:prstGeom>
            <a:ln w="1428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8350147" y="1822138"/>
              <a:ext cx="214314" cy="214314"/>
            </a:xfrm>
            <a:prstGeom prst="line">
              <a:avLst/>
            </a:prstGeom>
            <a:ln w="1428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158" y="1260491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goal of Multi-view stereo is to reconstruct a 3D representation.</a:t>
            </a:r>
          </a:p>
          <a:p>
            <a:r>
              <a:rPr lang="en-US" sz="2600" dirty="0" smtClean="0"/>
              <a:t>The Multi-View Stereo requires Camera parameters as input in order to reconstruct a 3D representation.</a:t>
            </a:r>
            <a:endParaRPr lang="en-MY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57</a:t>
            </a:fld>
            <a:endParaRPr lang="en-MY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Conventional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Multi-View Stereo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rot="10800000" flipV="1">
            <a:off x="7429520" y="3804295"/>
            <a:ext cx="990608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357158" y="2784329"/>
            <a:ext cx="8469819" cy="3975098"/>
            <a:chOff x="437649" y="1895903"/>
            <a:chExt cx="8469819" cy="3975098"/>
          </a:xfrm>
        </p:grpSpPr>
        <p:pic>
          <p:nvPicPr>
            <p:cNvPr id="52" name="Picture 9" descr="C:\Personal Rack\OPU\Research\Research Lab Presentation\M2_sem2_29th October Presentation 2015\h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2022" y="3223574"/>
              <a:ext cx="1773142" cy="1906581"/>
            </a:xfrm>
            <a:prstGeom prst="rect">
              <a:avLst/>
            </a:prstGeom>
            <a:noFill/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3675058" y="2886014"/>
              <a:ext cx="571504" cy="158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0800000">
              <a:off x="7572873" y="4468500"/>
              <a:ext cx="928694" cy="158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932830" y="1996229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i="1" dirty="0" smtClean="0">
                  <a:latin typeface="Arial" pitchFamily="34" charset="0"/>
                  <a:cs typeface="Arial" pitchFamily="34" charset="0"/>
                </a:rPr>
                <a:t>Features &amp;</a:t>
              </a:r>
            </a:p>
            <a:p>
              <a:pPr algn="ctr"/>
              <a:r>
                <a:rPr lang="en-US" altLang="ja-JP" i="1" dirty="0" smtClean="0">
                  <a:latin typeface="Arial" pitchFamily="34" charset="0"/>
                  <a:cs typeface="Arial" pitchFamily="34" charset="0"/>
                </a:rPr>
                <a:t>Correspondences</a:t>
              </a:r>
            </a:p>
          </p:txBody>
        </p:sp>
        <p:sp>
          <p:nvSpPr>
            <p:cNvPr id="56" name="Flowchart: Predefined Process 55"/>
            <p:cNvSpPr/>
            <p:nvPr/>
          </p:nvSpPr>
          <p:spPr>
            <a:xfrm>
              <a:off x="6045162" y="4182748"/>
              <a:ext cx="1500198" cy="571504"/>
            </a:xfrm>
            <a:prstGeom prst="flowChartPredefined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86346" y="3388042"/>
              <a:ext cx="2539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Multi-view Stereo</a:t>
              </a:r>
              <a:b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</a:br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(PMVS2)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pic>
          <p:nvPicPr>
            <p:cNvPr id="58" name="Picture 6" descr="C:\Personal Rack\OPU\Research\Research Lab Presentation\M2_sem2_29th October Presentation 2015\h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40674" y="2598903"/>
              <a:ext cx="1378877" cy="1034157"/>
            </a:xfrm>
            <a:prstGeom prst="rect">
              <a:avLst/>
            </a:prstGeom>
            <a:noFill/>
          </p:spPr>
        </p:pic>
        <p:pic>
          <p:nvPicPr>
            <p:cNvPr id="59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000232" y="2612012"/>
              <a:ext cx="1378875" cy="1034155"/>
            </a:xfrm>
            <a:prstGeom prst="rect">
              <a:avLst/>
            </a:prstGeom>
            <a:noFill/>
          </p:spPr>
        </p:pic>
        <p:cxnSp>
          <p:nvCxnSpPr>
            <p:cNvPr id="60" name="Straight Arrow Connector 59"/>
            <p:cNvCxnSpPr/>
            <p:nvPr/>
          </p:nvCxnSpPr>
          <p:spPr>
            <a:xfrm rot="10800000">
              <a:off x="5144776" y="4467178"/>
              <a:ext cx="785818" cy="291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480651" y="5040004"/>
              <a:ext cx="24577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3D reconstructed</a:t>
              </a:r>
            </a:p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representation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188637" y="2276084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SIFT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5400000">
              <a:off x="7720093" y="3679244"/>
              <a:ext cx="1571529" cy="85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437649" y="4638535"/>
              <a:ext cx="29386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Set of images with </a:t>
              </a:r>
            </a:p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different perspective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pic>
          <p:nvPicPr>
            <p:cNvPr id="65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71472" y="3670473"/>
              <a:ext cx="1370620" cy="1027964"/>
            </a:xfrm>
            <a:prstGeom prst="rect">
              <a:avLst/>
            </a:prstGeom>
            <a:noFill/>
          </p:spPr>
        </p:pic>
        <p:cxnSp>
          <p:nvCxnSpPr>
            <p:cNvPr id="66" name="Straight Connector 65"/>
            <p:cNvCxnSpPr/>
            <p:nvPr/>
          </p:nvCxnSpPr>
          <p:spPr>
            <a:xfrm rot="10800000">
              <a:off x="4643438" y="2865694"/>
              <a:ext cx="3214710" cy="16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719535" y="2678924"/>
              <a:ext cx="285752" cy="905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990282" y="2867284"/>
              <a:ext cx="571504" cy="158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908005" y="1895903"/>
              <a:ext cx="13163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200" b="1" dirty="0" err="1" smtClean="0">
                  <a:latin typeface="Corbel" pitchFamily="34" charset="0"/>
                  <a:cs typeface="Arial" pitchFamily="34" charset="0"/>
                </a:rPr>
                <a:t>SfM</a:t>
              </a:r>
              <a:endParaRPr lang="en-US" altLang="ja-JP" sz="2200" b="1" dirty="0" smtClean="0">
                <a:latin typeface="Corbel" pitchFamily="34" charset="0"/>
                <a:cs typeface="Arial" pitchFamily="34" charset="0"/>
              </a:endParaRPr>
            </a:p>
            <a:p>
              <a:pPr algn="r"/>
              <a:r>
                <a:rPr lang="en-US" altLang="ja-JP" sz="2200" b="1" dirty="0" smtClean="0">
                  <a:latin typeface="Corbel" pitchFamily="34" charset="0"/>
                  <a:cs typeface="Arial" pitchFamily="34" charset="0"/>
                </a:rPr>
                <a:t>(Bundler)</a:t>
              </a:r>
              <a:endParaRPr lang="en-MY" sz="2200" b="1" dirty="0">
                <a:latin typeface="Corbel" pitchFamily="34" charset="0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98722" y="4469400"/>
              <a:ext cx="1508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Camera</a:t>
              </a:r>
            </a:p>
            <a:p>
              <a:pPr algn="ctr"/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Parameters</a:t>
              </a:r>
            </a:p>
          </p:txBody>
        </p:sp>
        <p:sp>
          <p:nvSpPr>
            <p:cNvPr id="71" name="Flowchart: Predefined Process 70"/>
            <p:cNvSpPr/>
            <p:nvPr/>
          </p:nvSpPr>
          <p:spPr>
            <a:xfrm>
              <a:off x="4287520" y="2651380"/>
              <a:ext cx="1000132" cy="500066"/>
            </a:xfrm>
            <a:prstGeom prst="flowChartPredefined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2" name="Flowchart: Predefined Process 71"/>
            <p:cNvSpPr/>
            <p:nvPr/>
          </p:nvSpPr>
          <p:spPr>
            <a:xfrm>
              <a:off x="6572264" y="2612012"/>
              <a:ext cx="1500198" cy="571504"/>
            </a:xfrm>
            <a:prstGeom prst="flowChartPredefined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73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377" y="4049414"/>
            <a:ext cx="1571636" cy="19619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Structure from Motion (</a:t>
            </a:r>
            <a:r>
              <a:rPr lang="en-US" sz="2600" dirty="0" err="1" smtClean="0"/>
              <a:t>SfM</a:t>
            </a:r>
            <a:r>
              <a:rPr lang="en-US" sz="2600" dirty="0" smtClean="0"/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estimates 3D structures from 2D structures.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Computes 3D points from corresponding points.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58</a:t>
            </a:fld>
            <a:endParaRPr lang="en-MY"/>
          </a:p>
        </p:txBody>
      </p:sp>
      <p:pic>
        <p:nvPicPr>
          <p:cNvPr id="16386" name="Picture 2" descr="C:\Personal Rack\OPU\Research\Research Lab Presentation\M2_sem2_29th October Presentation 2015\sfm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143248"/>
            <a:ext cx="5143536" cy="28847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6357958"/>
            <a:ext cx="352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 smtClean="0"/>
              <a:t>http://michot.julien.free.fr/drupal/?q=content/research</a:t>
            </a:r>
            <a:endParaRPr lang="en-MY" sz="1200" dirty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Conventional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4000" dirty="0" smtClean="0">
                <a:solidFill>
                  <a:schemeClr val="accent6"/>
                </a:solidFill>
              </a:rPr>
              <a:t>Structure from Motion (</a:t>
            </a:r>
            <a:r>
              <a:rPr lang="en-US" sz="4000" dirty="0" err="1" smtClean="0">
                <a:solidFill>
                  <a:schemeClr val="accent6"/>
                </a:solidFill>
              </a:rPr>
              <a:t>SfM</a:t>
            </a:r>
            <a:r>
              <a:rPr lang="en-US" sz="4000" dirty="0" smtClean="0">
                <a:solidFill>
                  <a:schemeClr val="accent6"/>
                </a:solidFill>
              </a:rPr>
              <a:t>)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59</a:t>
            </a:fld>
            <a:endParaRPr lang="en-MY"/>
          </a:p>
        </p:txBody>
      </p:sp>
      <p:pic>
        <p:nvPicPr>
          <p:cNvPr id="7170" name="Picture 2" descr="C:\Users\safwan\Desktop\results_3D_30.1.2016\snapshot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0127" y="-924375"/>
            <a:ext cx="6152355" cy="9286941"/>
          </a:xfrm>
          <a:prstGeom prst="rect">
            <a:avLst/>
          </a:prstGeom>
          <a:noFill/>
        </p:spPr>
      </p:pic>
      <p:pic>
        <p:nvPicPr>
          <p:cNvPr id="7171" name="Picture 3" descr="C:\Users\safwan\Desktop\results_3D_30.1.2016\snapshot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96153" y="-1023520"/>
            <a:ext cx="6152356" cy="9286942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5984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4596" y="1571612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Conventional Method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876" y="1571612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Proposed Method</a:t>
            </a:r>
            <a:endParaRPr lang="en-MY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/>
                </a:solidFill>
              </a:rPr>
              <a:t>Feature Correspondences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5868144" y="1988840"/>
            <a:ext cx="2808312" cy="2106232"/>
            <a:chOff x="4572000" y="3140968"/>
            <a:chExt cx="2808312" cy="2106232"/>
          </a:xfrm>
        </p:grpSpPr>
        <p:pic>
          <p:nvPicPr>
            <p:cNvPr id="9" name="Picture 8" descr="C:\Personal Rack\OPU\Research\Research Lab Presentation\M2_sem2_29th October Presentation 2015\h3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572000" y="3140968"/>
              <a:ext cx="2808312" cy="2106232"/>
            </a:xfrm>
            <a:prstGeom prst="rect">
              <a:avLst/>
            </a:prstGeom>
            <a:noFill/>
          </p:spPr>
        </p:pic>
        <p:sp>
          <p:nvSpPr>
            <p:cNvPr id="10" name="Oval 9"/>
            <p:cNvSpPr/>
            <p:nvPr/>
          </p:nvSpPr>
          <p:spPr>
            <a:xfrm>
              <a:off x="5855444" y="37170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Oval 11"/>
            <p:cNvSpPr/>
            <p:nvPr/>
          </p:nvSpPr>
          <p:spPr>
            <a:xfrm>
              <a:off x="5652120" y="414908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Oval 13"/>
            <p:cNvSpPr/>
            <p:nvPr/>
          </p:nvSpPr>
          <p:spPr>
            <a:xfrm>
              <a:off x="5868144" y="35010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95536" y="1988840"/>
            <a:ext cx="2825225" cy="2118916"/>
            <a:chOff x="2248647" y="3140968"/>
            <a:chExt cx="2825225" cy="2118916"/>
          </a:xfrm>
        </p:grpSpPr>
        <p:pic>
          <p:nvPicPr>
            <p:cNvPr id="8" name="Picture 7" descr="C:\Personal Rack\OPU\Research\Research Lab Presentation\M2_sem2_29th October Presentation 2015\h2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248647" y="3140968"/>
              <a:ext cx="2825225" cy="2118916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3904832" y="414908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3" name="Oval 12"/>
            <p:cNvSpPr/>
            <p:nvPr/>
          </p:nvSpPr>
          <p:spPr>
            <a:xfrm>
              <a:off x="3976840" y="37170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Oval 14"/>
            <p:cNvSpPr/>
            <p:nvPr/>
          </p:nvSpPr>
          <p:spPr>
            <a:xfrm>
              <a:off x="3832824" y="35010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58" name="Rounded Rectangular Callout 57"/>
          <p:cNvSpPr/>
          <p:nvPr/>
        </p:nvSpPr>
        <p:spPr>
          <a:xfrm>
            <a:off x="3419872" y="1484784"/>
            <a:ext cx="2245896" cy="720080"/>
          </a:xfrm>
          <a:prstGeom prst="wedgeRoundRectCallout">
            <a:avLst>
              <a:gd name="adj1" fmla="val 9203"/>
              <a:gd name="adj2" fmla="val 73986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Corresponding Features</a:t>
            </a:r>
            <a:endParaRPr lang="en-MY" sz="24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123729" y="2420888"/>
            <a:ext cx="5040559" cy="648072"/>
            <a:chOff x="2123729" y="2420888"/>
            <a:chExt cx="5040559" cy="648072"/>
          </a:xfrm>
        </p:grpSpPr>
        <p:cxnSp>
          <p:nvCxnSpPr>
            <p:cNvPr id="71" name="Straight Arrow Connector 70"/>
            <p:cNvCxnSpPr>
              <a:stCxn id="15" idx="6"/>
              <a:endCxn id="14" idx="2"/>
            </p:cNvCxnSpPr>
            <p:nvPr/>
          </p:nvCxnSpPr>
          <p:spPr>
            <a:xfrm>
              <a:off x="2123729" y="2420888"/>
              <a:ext cx="5040559" cy="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13" idx="6"/>
              <a:endCxn id="10" idx="2"/>
            </p:cNvCxnSpPr>
            <p:nvPr/>
          </p:nvCxnSpPr>
          <p:spPr>
            <a:xfrm>
              <a:off x="2267745" y="2636912"/>
              <a:ext cx="4883843" cy="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11" idx="6"/>
              <a:endCxn id="12" idx="2"/>
            </p:cNvCxnSpPr>
            <p:nvPr/>
          </p:nvCxnSpPr>
          <p:spPr>
            <a:xfrm>
              <a:off x="2195737" y="3068960"/>
              <a:ext cx="4752527" cy="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1979712" y="4365104"/>
            <a:ext cx="4794105" cy="2376264"/>
            <a:chOff x="1619672" y="4104456"/>
            <a:chExt cx="5319962" cy="2636912"/>
          </a:xfrm>
        </p:grpSpPr>
        <p:pic>
          <p:nvPicPr>
            <p:cNvPr id="5124" name="Picture 4" descr="C:\Users\Mahad1\Desktop\OPU\CVIM\Presentation\bunny_slunted_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9712" y="4419464"/>
              <a:ext cx="1877223" cy="2321903"/>
            </a:xfrm>
            <a:prstGeom prst="rect">
              <a:avLst/>
            </a:prstGeom>
            <a:noFill/>
          </p:spPr>
        </p:pic>
        <p:pic>
          <p:nvPicPr>
            <p:cNvPr id="5125" name="Picture 5" descr="C:\Users\Mahad1\Desktop\OPU\CVIM\Presentation\bunny_slunted_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4464496"/>
              <a:ext cx="1877223" cy="2276872"/>
            </a:xfrm>
            <a:prstGeom prst="rect">
              <a:avLst/>
            </a:prstGeom>
            <a:noFill/>
          </p:spPr>
        </p:pic>
        <p:pic>
          <p:nvPicPr>
            <p:cNvPr id="5126" name="Picture 6" descr="C:\Users\Mahad1\Desktop\OPU\CVIM\Presentation\Camera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19672" y="5976664"/>
              <a:ext cx="485775" cy="428625"/>
            </a:xfrm>
            <a:prstGeom prst="rect">
              <a:avLst/>
            </a:prstGeom>
            <a:noFill/>
          </p:spPr>
        </p:pic>
        <p:pic>
          <p:nvPicPr>
            <p:cNvPr id="82" name="Picture 6" descr="C:\Users\Mahad1\Desktop\OPU\CVIM\Presentation\Camera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5072852">
              <a:off x="6482434" y="6061316"/>
              <a:ext cx="485775" cy="428625"/>
            </a:xfrm>
            <a:prstGeom prst="rect">
              <a:avLst/>
            </a:prstGeom>
            <a:noFill/>
          </p:spPr>
        </p:pic>
        <p:sp>
          <p:nvSpPr>
            <p:cNvPr id="86" name="Oval 85"/>
            <p:cNvSpPr/>
            <p:nvPr/>
          </p:nvSpPr>
          <p:spPr>
            <a:xfrm>
              <a:off x="5580112" y="52987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7" name="Oval 86"/>
            <p:cNvSpPr/>
            <p:nvPr/>
          </p:nvSpPr>
          <p:spPr>
            <a:xfrm>
              <a:off x="5536240" y="511256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8" name="Oval 87"/>
            <p:cNvSpPr/>
            <p:nvPr/>
          </p:nvSpPr>
          <p:spPr>
            <a:xfrm>
              <a:off x="5364088" y="55446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9" name="Oval 88"/>
            <p:cNvSpPr/>
            <p:nvPr/>
          </p:nvSpPr>
          <p:spPr>
            <a:xfrm>
              <a:off x="3102036" y="5400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0" name="Oval 89"/>
            <p:cNvSpPr/>
            <p:nvPr/>
          </p:nvSpPr>
          <p:spPr>
            <a:xfrm>
              <a:off x="3001892" y="51407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1" name="Oval 90"/>
            <p:cNvSpPr/>
            <p:nvPr/>
          </p:nvSpPr>
          <p:spPr>
            <a:xfrm>
              <a:off x="3015960" y="560255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93" name="Straight Connector 92"/>
            <p:cNvCxnSpPr/>
            <p:nvPr/>
          </p:nvCxnSpPr>
          <p:spPr>
            <a:xfrm flipV="1">
              <a:off x="2051720" y="4104456"/>
              <a:ext cx="2448272" cy="187220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 flipV="1">
              <a:off x="4499992" y="4104456"/>
              <a:ext cx="1944216" cy="194421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Down Arrow 101"/>
          <p:cNvSpPr/>
          <p:nvPr/>
        </p:nvSpPr>
        <p:spPr>
          <a:xfrm>
            <a:off x="4283968" y="3789040"/>
            <a:ext cx="504056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56" name="Group 55"/>
          <p:cNvGrpSpPr/>
          <p:nvPr/>
        </p:nvGrpSpPr>
        <p:grpSpPr>
          <a:xfrm>
            <a:off x="395536" y="1340768"/>
            <a:ext cx="2232248" cy="504056"/>
            <a:chOff x="107504" y="1844824"/>
            <a:chExt cx="2232248" cy="504056"/>
          </a:xfrm>
        </p:grpSpPr>
        <p:sp>
          <p:nvSpPr>
            <p:cNvPr id="44" name="Rectangle 43"/>
            <p:cNvSpPr/>
            <p:nvPr/>
          </p:nvSpPr>
          <p:spPr>
            <a:xfrm>
              <a:off x="107504" y="1844824"/>
              <a:ext cx="2232248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6704" y="1846271"/>
              <a:ext cx="1283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Features</a:t>
              </a:r>
              <a:endParaRPr lang="en-MY" sz="2400" b="1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453896" y="20199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0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Method</a:t>
            </a:r>
            <a:br>
              <a:rPr lang="en-US" dirty="0" smtClean="0"/>
            </a:br>
            <a:r>
              <a:rPr lang="en-US" dirty="0" smtClean="0"/>
              <a:t>Convolution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is a relationship between the size of the kernels and the number of extracted features.</a:t>
            </a:r>
          </a:p>
          <a:p>
            <a:r>
              <a:rPr lang="en-US" dirty="0" smtClean="0"/>
              <a:t>The smaller the size of the kernel, the more features are extracted.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60</a:t>
            </a:fld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714348" y="2714620"/>
            <a:ext cx="178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20x20 pixels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68" y="2714620"/>
            <a:ext cx="180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14x14 pixels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1141" y="2714620"/>
            <a:ext cx="147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7x7 pixels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43108" y="2143116"/>
            <a:ext cx="1643074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29190" y="2143116"/>
            <a:ext cx="1643074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57422" y="1643050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Resized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3504" y="1643050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Resized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6898" y="2009764"/>
            <a:ext cx="571504" cy="57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7" y="1855322"/>
            <a:ext cx="714380" cy="71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52892"/>
            <a:ext cx="857256" cy="86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Method</a:t>
            </a:r>
            <a:br>
              <a:rPr lang="en-US" dirty="0" smtClean="0"/>
            </a:br>
            <a:r>
              <a:rPr lang="en-US" dirty="0" smtClean="0"/>
              <a:t>Convolution</a:t>
            </a:r>
            <a:endParaRPr lang="en-MY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61</a:t>
            </a:fld>
            <a:endParaRPr lang="en-MY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454558" y="3411635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No. of Features extracted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04952"/>
            <a:ext cx="8229600" cy="5281634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Kernels are generated randomly with values ranging from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400" dirty="0" smtClean="0"/>
              <a:t>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400" dirty="0" smtClean="0"/>
              <a:t>Convolution is performed for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i="1" dirty="0" smtClean="0"/>
              <a:t> </a:t>
            </a:r>
            <a:r>
              <a:rPr lang="en-US" sz="2400" dirty="0" smtClean="0"/>
              <a:t>iterations.</a:t>
            </a:r>
          </a:p>
          <a:p>
            <a:r>
              <a:rPr lang="en-US" sz="2400" dirty="0" smtClean="0"/>
              <a:t>Correspondences of all convoluted and original (</a:t>
            </a:r>
            <a:r>
              <a:rPr lang="en-US" sz="2400" dirty="0" err="1" smtClean="0"/>
              <a:t>unconvoluted</a:t>
            </a:r>
            <a:r>
              <a:rPr lang="en-US" sz="2400" dirty="0" smtClean="0"/>
              <a:t>) sets are combined.</a:t>
            </a:r>
            <a:endParaRPr lang="en-MY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62</a:t>
            </a:fld>
            <a:endParaRPr lang="en-MY"/>
          </a:p>
        </p:txBody>
      </p:sp>
      <p:grpSp>
        <p:nvGrpSpPr>
          <p:cNvPr id="8" name="Group 7"/>
          <p:cNvGrpSpPr/>
          <p:nvPr/>
        </p:nvGrpSpPr>
        <p:grpSpPr>
          <a:xfrm>
            <a:off x="5507356" y="3275646"/>
            <a:ext cx="255198" cy="593765"/>
            <a:chOff x="5490216" y="2653978"/>
            <a:chExt cx="255198" cy="593765"/>
          </a:xfrm>
        </p:grpSpPr>
        <p:sp>
          <p:nvSpPr>
            <p:cNvPr id="15" name="TextBox 14"/>
            <p:cNvSpPr txBox="1"/>
            <p:nvPr/>
          </p:nvSpPr>
          <p:spPr>
            <a:xfrm>
              <a:off x="5490216" y="265397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90216" y="273525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16" y="2816856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05587" y="1643050"/>
            <a:ext cx="3920474" cy="449265"/>
            <a:chOff x="3388034" y="1643050"/>
            <a:chExt cx="3920474" cy="44926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88034" y="1660625"/>
              <a:ext cx="428628" cy="43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3929058" y="1643050"/>
              <a:ext cx="33794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= Convoluted </a:t>
              </a:r>
              <a:r>
                <a:rPr lang="en-US" altLang="ja-JP" sz="2200" dirty="0" smtClean="0">
                  <a:latin typeface="Arial" pitchFamily="34" charset="0"/>
                  <a:cs typeface="Arial" pitchFamily="34" charset="0"/>
                </a:rPr>
                <a:t>image set</a:t>
              </a:r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75107" y="2786058"/>
            <a:ext cx="3909997" cy="441047"/>
            <a:chOff x="3500430" y="2255830"/>
            <a:chExt cx="3909997" cy="44104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0430" y="2255830"/>
              <a:ext cx="428628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4030976" y="2265990"/>
              <a:ext cx="33794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= Convoluted </a:t>
              </a:r>
              <a:r>
                <a:rPr lang="en-US" altLang="ja-JP" sz="2200" dirty="0" smtClean="0">
                  <a:latin typeface="Arial" pitchFamily="34" charset="0"/>
                  <a:cs typeface="Arial" pitchFamily="34" charset="0"/>
                </a:rPr>
                <a:t>image set</a:t>
              </a:r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85585" y="4140046"/>
            <a:ext cx="3958381" cy="462959"/>
            <a:chOff x="3571868" y="3551238"/>
            <a:chExt cx="3958381" cy="462959"/>
          </a:xfrm>
        </p:grpSpPr>
        <p:sp>
          <p:nvSpPr>
            <p:cNvPr id="27" name="TextBox 26"/>
            <p:cNvSpPr txBox="1"/>
            <p:nvPr/>
          </p:nvSpPr>
          <p:spPr>
            <a:xfrm>
              <a:off x="4072251" y="3551238"/>
              <a:ext cx="34579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= Convoluted </a:t>
              </a:r>
              <a:r>
                <a:rPr lang="en-US" altLang="ja-JP" sz="2200" dirty="0" smtClean="0">
                  <a:latin typeface="Arial" pitchFamily="34" charset="0"/>
                  <a:cs typeface="Arial" pitchFamily="34" charset="0"/>
                </a:rPr>
                <a:t>image set</a:t>
              </a:r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68" y="3588566"/>
              <a:ext cx="428628" cy="425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TextBox 29"/>
          <p:cNvSpPr txBox="1"/>
          <p:nvPr/>
        </p:nvSpPr>
        <p:spPr>
          <a:xfrm>
            <a:off x="4458108" y="202739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Kernel 1</a:t>
            </a:r>
            <a:endParaRPr lang="en-MY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47494" y="3266122"/>
            <a:ext cx="255198" cy="593765"/>
            <a:chOff x="5490216" y="2653978"/>
            <a:chExt cx="255198" cy="593765"/>
          </a:xfrm>
        </p:grpSpPr>
        <p:sp>
          <p:nvSpPr>
            <p:cNvPr id="35" name="TextBox 34"/>
            <p:cNvSpPr txBox="1"/>
            <p:nvPr/>
          </p:nvSpPr>
          <p:spPr>
            <a:xfrm>
              <a:off x="5490216" y="265397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90216" y="2735258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0216" y="2816856"/>
              <a:ext cx="2551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288073" y="17144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MY" dirty="0"/>
          </a:p>
        </p:txBody>
      </p:sp>
      <p:sp>
        <p:nvSpPr>
          <p:cNvPr id="46" name="TextBox 45"/>
          <p:cNvSpPr txBox="1"/>
          <p:nvPr/>
        </p:nvSpPr>
        <p:spPr>
          <a:xfrm>
            <a:off x="4256451" y="27739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MY" dirty="0"/>
          </a:p>
        </p:txBody>
      </p:sp>
      <p:sp>
        <p:nvSpPr>
          <p:cNvPr id="47" name="TextBox 46"/>
          <p:cNvSpPr txBox="1"/>
          <p:nvPr/>
        </p:nvSpPr>
        <p:spPr>
          <a:xfrm>
            <a:off x="4277595" y="42148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MY" dirty="0"/>
          </a:p>
        </p:txBody>
      </p:sp>
      <p:sp>
        <p:nvSpPr>
          <p:cNvPr id="38" name="TextBox 37"/>
          <p:cNvSpPr txBox="1"/>
          <p:nvPr/>
        </p:nvSpPr>
        <p:spPr>
          <a:xfrm>
            <a:off x="4426808" y="313110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Kernel 2</a:t>
            </a:r>
            <a:endParaRPr lang="en-MY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40002" y="451558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Kernel n</a:t>
            </a:r>
            <a:endParaRPr lang="en-MY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Convolution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" name="Picture 4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734" y="1571612"/>
            <a:ext cx="1000132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4750" y="1571612"/>
            <a:ext cx="995746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4583" y="1571612"/>
            <a:ext cx="1032300" cy="6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734" y="2571744"/>
            <a:ext cx="1000132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4750" y="2571744"/>
            <a:ext cx="995746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4583" y="2571744"/>
            <a:ext cx="1032300" cy="6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734" y="3929066"/>
            <a:ext cx="1000132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4750" y="3929066"/>
            <a:ext cx="995746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4583" y="3929066"/>
            <a:ext cx="1032300" cy="6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1428728" y="4572008"/>
            <a:ext cx="1912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Input Image </a:t>
            </a:r>
            <a:r>
              <a:rPr lang="en-US" altLang="ja-JP" sz="2200" i="1" dirty="0" smtClean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44851" y="3176215"/>
            <a:ext cx="18966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Input Image </a:t>
            </a:r>
            <a:r>
              <a:rPr lang="en-US" altLang="ja-JP" sz="2200" i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37781" y="2151183"/>
            <a:ext cx="18966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Input Image </a:t>
            </a:r>
            <a:r>
              <a:rPr lang="en-US" altLang="ja-JP" sz="2200" i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12648" y="6357958"/>
            <a:ext cx="1981200" cy="365760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63</a:t>
            </a:fld>
            <a:endParaRPr lang="en-MY" dirty="0"/>
          </a:p>
        </p:txBody>
      </p:sp>
      <p:sp>
        <p:nvSpPr>
          <p:cNvPr id="11" name="TextBox 10"/>
          <p:cNvSpPr txBox="1"/>
          <p:nvPr/>
        </p:nvSpPr>
        <p:spPr>
          <a:xfrm>
            <a:off x="416204" y="1149120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Set of images with </a:t>
            </a:r>
          </a:p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different perspective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53097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Convolution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428992" y="1571612"/>
            <a:ext cx="5500726" cy="2857520"/>
          </a:xfrm>
          <a:prstGeom prst="round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5" name="Rounded Rectangle 74"/>
          <p:cNvSpPr/>
          <p:nvPr/>
        </p:nvSpPr>
        <p:spPr>
          <a:xfrm rot="5400000">
            <a:off x="5643570" y="3143248"/>
            <a:ext cx="4857784" cy="1714512"/>
          </a:xfrm>
          <a:prstGeom prst="round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6" name="Rectangle 75"/>
          <p:cNvSpPr/>
          <p:nvPr/>
        </p:nvSpPr>
        <p:spPr>
          <a:xfrm>
            <a:off x="7286644" y="3214686"/>
            <a:ext cx="141100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7" name="Rectangle 76"/>
          <p:cNvSpPr/>
          <p:nvPr/>
        </p:nvSpPr>
        <p:spPr>
          <a:xfrm rot="16200000">
            <a:off x="6301911" y="2372829"/>
            <a:ext cx="154083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8" name="Rectangle 77"/>
          <p:cNvSpPr/>
          <p:nvPr/>
        </p:nvSpPr>
        <p:spPr>
          <a:xfrm rot="16200000">
            <a:off x="6251111" y="2413469"/>
            <a:ext cx="154083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9" name="Rectangle 78"/>
          <p:cNvSpPr/>
          <p:nvPr/>
        </p:nvSpPr>
        <p:spPr>
          <a:xfrm>
            <a:off x="6572264" y="1840244"/>
            <a:ext cx="2286016" cy="257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2" name="TextBox 81"/>
          <p:cNvSpPr txBox="1"/>
          <p:nvPr/>
        </p:nvSpPr>
        <p:spPr>
          <a:xfrm>
            <a:off x="6839988" y="1215781"/>
            <a:ext cx="2161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70C0"/>
                </a:solidFill>
                <a:latin typeface="Corbel" pitchFamily="34" charset="0"/>
                <a:cs typeface="Arial" pitchFamily="34" charset="0"/>
              </a:rPr>
              <a:t>Proposed Method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643702" y="1591932"/>
            <a:ext cx="1622754" cy="39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7" name="Rectangle 56"/>
          <p:cNvSpPr/>
          <p:nvPr/>
        </p:nvSpPr>
        <p:spPr>
          <a:xfrm>
            <a:off x="4071934" y="1928802"/>
            <a:ext cx="2928958" cy="157163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TextBox 25"/>
          <p:cNvSpPr txBox="1"/>
          <p:nvPr/>
        </p:nvSpPr>
        <p:spPr>
          <a:xfrm>
            <a:off x="7000892" y="171448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Convoluted</a:t>
            </a:r>
          </a:p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Images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7323157" y="2320917"/>
            <a:ext cx="428628" cy="35877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3116"/>
            <a:ext cx="1522661" cy="101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08" y="4121457"/>
            <a:ext cx="2659318" cy="201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Box 68"/>
          <p:cNvSpPr txBox="1"/>
          <p:nvPr/>
        </p:nvSpPr>
        <p:spPr>
          <a:xfrm>
            <a:off x="123796" y="6039169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3D reconstructed representation</a:t>
            </a:r>
          </a:p>
        </p:txBody>
      </p:sp>
      <p:pic>
        <p:nvPicPr>
          <p:cNvPr id="58" name="Picture 5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000372"/>
            <a:ext cx="1571636" cy="104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7" name="Straight Arrow Connector 66"/>
          <p:cNvCxnSpPr/>
          <p:nvPr/>
        </p:nvCxnSpPr>
        <p:spPr>
          <a:xfrm rot="10800000">
            <a:off x="2697270" y="5459061"/>
            <a:ext cx="3089176" cy="19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Predefined Process 60"/>
          <p:cNvSpPr/>
          <p:nvPr/>
        </p:nvSpPr>
        <p:spPr>
          <a:xfrm>
            <a:off x="5612772" y="5144148"/>
            <a:ext cx="1500198" cy="571504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3" name="TextBox 62"/>
          <p:cNvSpPr txBox="1"/>
          <p:nvPr/>
        </p:nvSpPr>
        <p:spPr>
          <a:xfrm>
            <a:off x="5387980" y="4733899"/>
            <a:ext cx="1980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err="1" smtClean="0">
                <a:latin typeface="Corbel" pitchFamily="34" charset="0"/>
                <a:cs typeface="Arial" pitchFamily="34" charset="0"/>
              </a:rPr>
              <a:t>SfM</a:t>
            </a:r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 (Bundler)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87388" y="4429132"/>
            <a:ext cx="2343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Multi-view Stereo</a:t>
            </a:r>
            <a:br>
              <a:rPr lang="en-US" altLang="ja-JP" sz="2200" b="1" dirty="0" smtClean="0">
                <a:latin typeface="Corbel" pitchFamily="34" charset="0"/>
                <a:cs typeface="Arial" pitchFamily="34" charset="0"/>
              </a:rPr>
            </a:br>
            <a:r>
              <a:rPr lang="en-US" altLang="ja-JP" sz="2200" b="1" dirty="0" smtClean="0">
                <a:latin typeface="Corbel" pitchFamily="34" charset="0"/>
                <a:cs typeface="Arial" pitchFamily="34" charset="0"/>
              </a:rPr>
              <a:t>(PMVS2)</a:t>
            </a:r>
            <a:endParaRPr lang="en-MY" sz="22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5" name="Flowchart: Predefined Process 4"/>
          <p:cNvSpPr/>
          <p:nvPr/>
        </p:nvSpPr>
        <p:spPr>
          <a:xfrm>
            <a:off x="3683628" y="5174628"/>
            <a:ext cx="1388438" cy="571504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6" name="TextBox 65"/>
          <p:cNvSpPr txBox="1"/>
          <p:nvPr/>
        </p:nvSpPr>
        <p:spPr>
          <a:xfrm>
            <a:off x="4674236" y="5889008"/>
            <a:ext cx="1508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Camera</a:t>
            </a:r>
          </a:p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5108579" y="5760737"/>
            <a:ext cx="500066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250432" y="3643314"/>
            <a:ext cx="1536410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en-US" sz="4000" b="1" dirty="0" smtClean="0">
                <a:solidFill>
                  <a:schemeClr val="accent6"/>
                </a:solidFill>
              </a:rPr>
              <a:t>Proposed Method</a:t>
            </a:r>
            <a:r>
              <a:rPr lang="en-US" sz="4000" dirty="0" smtClean="0">
                <a:solidFill>
                  <a:schemeClr val="accent6"/>
                </a:solidFill>
              </a:rPr>
              <a:t/>
            </a:r>
            <a:br>
              <a:rPr lang="en-US" sz="4000" dirty="0" smtClean="0">
                <a:solidFill>
                  <a:schemeClr val="accent6"/>
                </a:solidFill>
              </a:rPr>
            </a:b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Overview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10800000">
            <a:off x="5071080" y="5454834"/>
            <a:ext cx="42862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375202" y="3429000"/>
            <a:ext cx="1536410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TextBox 40"/>
          <p:cNvSpPr txBox="1"/>
          <p:nvPr/>
        </p:nvSpPr>
        <p:spPr>
          <a:xfrm>
            <a:off x="7214220" y="4151447"/>
            <a:ext cx="1438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More </a:t>
            </a:r>
          </a:p>
          <a:p>
            <a:pPr algn="ctr"/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Features &amp;</a:t>
            </a:r>
          </a:p>
          <a:p>
            <a:pPr algn="ctr"/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Correspon</a:t>
            </a:r>
            <a:endParaRPr lang="en-US" altLang="ja-JP" sz="20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dences</a:t>
            </a:r>
            <a:endParaRPr lang="en-US" altLang="ja-JP" sz="2000" i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7786711" y="4643447"/>
            <a:ext cx="171451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7285850" y="5473543"/>
            <a:ext cx="1358117" cy="23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6"/>
          <p:cNvGrpSpPr/>
          <p:nvPr/>
        </p:nvGrpSpPr>
        <p:grpSpPr>
          <a:xfrm>
            <a:off x="4564082" y="1987335"/>
            <a:ext cx="2228257" cy="1515362"/>
            <a:chOff x="4564082" y="1987335"/>
            <a:chExt cx="2228257" cy="1515362"/>
          </a:xfrm>
        </p:grpSpPr>
        <p:sp>
          <p:nvSpPr>
            <p:cNvPr id="90" name="TextBox 89"/>
            <p:cNvSpPr txBox="1"/>
            <p:nvPr/>
          </p:nvSpPr>
          <p:spPr>
            <a:xfrm>
              <a:off x="4572000" y="2569485"/>
              <a:ext cx="293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altLang="ja-JP" sz="22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564082" y="3071810"/>
              <a:ext cx="293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200" i="1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en-US" altLang="ja-JP" sz="2200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95"/>
            <p:cNvGrpSpPr/>
            <p:nvPr/>
          </p:nvGrpSpPr>
          <p:grpSpPr>
            <a:xfrm>
              <a:off x="4572000" y="1987335"/>
              <a:ext cx="2220339" cy="1466154"/>
              <a:chOff x="4572000" y="1987335"/>
              <a:chExt cx="2220339" cy="1466154"/>
            </a:xfrm>
          </p:grpSpPr>
          <p:grpSp>
            <p:nvGrpSpPr>
              <p:cNvPr id="6" name="Group 94"/>
              <p:cNvGrpSpPr/>
              <p:nvPr/>
            </p:nvGrpSpPr>
            <p:grpSpPr>
              <a:xfrm>
                <a:off x="4572000" y="1987335"/>
                <a:ext cx="2220339" cy="1466154"/>
                <a:chOff x="4572000" y="1987335"/>
                <a:chExt cx="2220339" cy="1466154"/>
              </a:xfrm>
            </p:grpSpPr>
            <p:grpSp>
              <p:nvGrpSpPr>
                <p:cNvPr id="7" name="Group 55"/>
                <p:cNvGrpSpPr/>
                <p:nvPr/>
              </p:nvGrpSpPr>
              <p:grpSpPr>
                <a:xfrm>
                  <a:off x="4572000" y="1987335"/>
                  <a:ext cx="2220339" cy="1466154"/>
                  <a:chOff x="4572000" y="1987335"/>
                  <a:chExt cx="2220339" cy="1466154"/>
                </a:xfrm>
              </p:grpSpPr>
              <p:pic>
                <p:nvPicPr>
                  <p:cNvPr id="205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4970148" y="1987335"/>
                    <a:ext cx="428628" cy="4316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205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974455" y="2511102"/>
                    <a:ext cx="428628" cy="4286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572000" y="2069419"/>
                    <a:ext cx="29367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Arial" pitchFamily="34" charset="0"/>
                        <a:cs typeface="Arial" pitchFamily="34" charset="0"/>
                      </a:rPr>
                      <a:t>*</a:t>
                    </a:r>
                    <a:endParaRPr lang="en-US" altLang="ja-JP" sz="2200" i="1" dirty="0" smtClean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572132" y="2990530"/>
                    <a:ext cx="122020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Arial" pitchFamily="34" charset="0"/>
                        <a:cs typeface="Arial" pitchFamily="34" charset="0"/>
                      </a:rPr>
                      <a:t>Kernel </a:t>
                    </a:r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n</a:t>
                    </a:r>
                  </a:p>
                </p:txBody>
              </p:sp>
              <p:pic>
                <p:nvPicPr>
                  <p:cNvPr id="205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4974456" y="3027858"/>
                    <a:ext cx="428628" cy="4256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004155" y="2571744"/>
                    <a:ext cx="25519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214942" y="2428868"/>
                    <a:ext cx="25519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200" i="1" dirty="0" smtClean="0"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</p:txBody>
              </p:sp>
            </p:grpSp>
            <p:sp>
              <p:nvSpPr>
                <p:cNvPr id="88" name="TextBox 87"/>
                <p:cNvSpPr txBox="1"/>
                <p:nvPr/>
              </p:nvSpPr>
              <p:spPr>
                <a:xfrm>
                  <a:off x="5572132" y="2500306"/>
                  <a:ext cx="122020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Arial" pitchFamily="34" charset="0"/>
                      <a:cs typeface="Arial" pitchFamily="34" charset="0"/>
                    </a:rPr>
                    <a:t>Kernel </a:t>
                  </a:r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5572132" y="2000240"/>
                  <a:ext cx="122020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Arial" pitchFamily="34" charset="0"/>
                      <a:cs typeface="Arial" pitchFamily="34" charset="0"/>
                    </a:rPr>
                    <a:t>Kernel </a:t>
                  </a:r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6004155" y="2643182"/>
                  <a:ext cx="2551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200" i="1" dirty="0" smtClean="0"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6000760" y="2712361"/>
                <a:ext cx="2551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200" i="1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7929586" y="319743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SIFT</a:t>
            </a:r>
          </a:p>
        </p:txBody>
      </p:sp>
      <p:sp>
        <p:nvSpPr>
          <p:cNvPr id="12" name="Flowchart: Predefined Process 11"/>
          <p:cNvSpPr/>
          <p:nvPr/>
        </p:nvSpPr>
        <p:spPr>
          <a:xfrm>
            <a:off x="7823644" y="3571876"/>
            <a:ext cx="1000132" cy="500066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9" name="Picture 5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3214686"/>
            <a:ext cx="1515983" cy="101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3388034" y="3857628"/>
            <a:ext cx="4398676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>
            <a:off x="7009945" y="2723673"/>
            <a:ext cx="35719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57" idx="1"/>
          </p:cNvCxnSpPr>
          <p:nvPr/>
        </p:nvCxnSpPr>
        <p:spPr>
          <a:xfrm>
            <a:off x="3786182" y="2714620"/>
            <a:ext cx="285752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3214680" y="3286124"/>
            <a:ext cx="1143006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771770" y="3988362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i="1" dirty="0" smtClean="0">
                <a:latin typeface="Arial" pitchFamily="34" charset="0"/>
                <a:cs typeface="Arial" pitchFamily="34" charset="0"/>
              </a:rPr>
              <a:t>Original Images</a:t>
            </a: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5464975" y="4010050"/>
            <a:ext cx="214314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16200000" flipH="1">
            <a:off x="6786579" y="3286124"/>
            <a:ext cx="114300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1. Conventional Method: many gaps in the 3D reconstructed representation.</a:t>
            </a:r>
          </a:p>
          <a:p>
            <a:pPr>
              <a:buNone/>
            </a:pPr>
            <a:r>
              <a:rPr lang="en-US" dirty="0" smtClean="0"/>
              <a:t>2. Caused by lack of correspondences</a:t>
            </a:r>
          </a:p>
          <a:p>
            <a:r>
              <a:rPr lang="en-US" dirty="0" smtClean="0"/>
              <a:t>Proposed Method:  addresses this issue by proposing the implementation of convolution on query images in order to increase its complexity.</a:t>
            </a:r>
          </a:p>
          <a:p>
            <a:r>
              <a:rPr lang="en-US" dirty="0" smtClean="0"/>
              <a:t>A set of randomized kernels are used to convolve images.</a:t>
            </a:r>
          </a:p>
          <a:p>
            <a:r>
              <a:rPr lang="en-US" dirty="0" smtClean="0"/>
              <a:t>The proposed method is capable of patching up missing parts which could not be realized conventionally.</a:t>
            </a:r>
            <a:endParaRPr lang="en-MY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64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72017" y="4594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Convolution</a:t>
            </a:r>
            <a:endParaRPr lang="en-MY" dirty="0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65</a:t>
            </a:fld>
            <a:endParaRPr lang="en-MY"/>
          </a:p>
        </p:txBody>
      </p:sp>
      <p:pic>
        <p:nvPicPr>
          <p:cNvPr id="5" name="Picture 4" descr="came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000108"/>
            <a:ext cx="6429484" cy="48221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19546" y="3929066"/>
            <a:ext cx="947695" cy="637353"/>
            <a:chOff x="5872577" y="3714752"/>
            <a:chExt cx="947695" cy="637353"/>
          </a:xfrm>
        </p:grpSpPr>
        <p:sp>
          <p:nvSpPr>
            <p:cNvPr id="7" name="TextBox 6"/>
            <p:cNvSpPr txBox="1"/>
            <p:nvPr/>
          </p:nvSpPr>
          <p:spPr>
            <a:xfrm>
              <a:off x="5908717" y="3714752"/>
              <a:ext cx="877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Corbel" pitchFamily="34" charset="0"/>
                  <a:cs typeface="Arial" pitchFamily="34" charset="0"/>
                </a:rPr>
                <a:t>Image</a:t>
              </a:r>
              <a:endParaRPr lang="en-MY" sz="2000" b="1" dirty="0">
                <a:latin typeface="Corbe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72577" y="3951995"/>
              <a:ext cx="9476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Corbel" pitchFamily="34" charset="0"/>
                  <a:cs typeface="Arial" pitchFamily="34" charset="0"/>
                </a:rPr>
                <a:t>Sensor</a:t>
              </a:r>
              <a:endParaRPr lang="en-MY" sz="2000" b="1" dirty="0">
                <a:latin typeface="Corbe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87161" y="3972354"/>
            <a:ext cx="1019831" cy="627926"/>
            <a:chOff x="3635447" y="4572008"/>
            <a:chExt cx="1019831" cy="627926"/>
          </a:xfrm>
        </p:grpSpPr>
        <p:sp>
          <p:nvSpPr>
            <p:cNvPr id="10" name="TextBox 9"/>
            <p:cNvSpPr txBox="1"/>
            <p:nvPr/>
          </p:nvSpPr>
          <p:spPr>
            <a:xfrm>
              <a:off x="3643306" y="4572008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Corbel" pitchFamily="34" charset="0"/>
                  <a:cs typeface="Arial" pitchFamily="34" charset="0"/>
                </a:rPr>
                <a:t>Optical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5447" y="4799824"/>
              <a:ext cx="10198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Corbel" pitchFamily="34" charset="0"/>
                  <a:cs typeface="Arial" pitchFamily="34" charset="0"/>
                </a:rPr>
                <a:t>System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53872" y="2528587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Corbel" pitchFamily="34" charset="0"/>
                <a:cs typeface="Arial" pitchFamily="34" charset="0"/>
              </a:rPr>
              <a:t>Image</a:t>
            </a:r>
            <a:endParaRPr lang="en-MY" sz="20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36" y="2738923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Corbel" pitchFamily="34" charset="0"/>
                <a:cs typeface="Arial" pitchFamily="34" charset="0"/>
              </a:rPr>
              <a:t>Processor</a:t>
            </a:r>
            <a:endParaRPr lang="en-MY" sz="2000" b="1" dirty="0">
              <a:latin typeface="Corbel" pitchFamily="34" charset="0"/>
              <a:cs typeface="Arial" pitchFamily="34" charset="0"/>
            </a:endParaRPr>
          </a:p>
        </p:txBody>
      </p:sp>
      <p:pic>
        <p:nvPicPr>
          <p:cNvPr id="14" name="Picture 13" descr="C:\Users\tsuyama\Documents\Visual Studio 2010\Projects\121025\121025\ccc_1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72" y="1714488"/>
            <a:ext cx="864870" cy="86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57356" y="1214422"/>
            <a:ext cx="322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Coded Aperture/Kernel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501520" y="3247622"/>
            <a:ext cx="428628" cy="1588"/>
          </a:xfrm>
          <a:prstGeom prst="straightConnector1">
            <a:avLst/>
          </a:prstGeom>
          <a:ln w="25400">
            <a:prstDash val="dash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amera-eff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300000">
            <a:off x="2290151" y="2595499"/>
            <a:ext cx="495300" cy="388620"/>
          </a:xfrm>
          <a:prstGeom prst="rect">
            <a:avLst/>
          </a:prstGeom>
        </p:spPr>
      </p:pic>
      <p:pic>
        <p:nvPicPr>
          <p:cNvPr id="20" name="Picture 19" descr="camera-eff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1946" flipH="1" flipV="1">
            <a:off x="2297882" y="4444642"/>
            <a:ext cx="472625" cy="370828"/>
          </a:xfrm>
          <a:prstGeom prst="rect">
            <a:avLst/>
          </a:prstGeom>
        </p:spPr>
      </p:pic>
      <p:pic>
        <p:nvPicPr>
          <p:cNvPr id="21" name="Picture 20" descr="camera-eff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47828" flipH="1" flipV="1">
            <a:off x="2391304" y="3836434"/>
            <a:ext cx="299694" cy="235144"/>
          </a:xfrm>
          <a:prstGeom prst="rect">
            <a:avLst/>
          </a:prstGeom>
        </p:spPr>
      </p:pic>
      <p:pic>
        <p:nvPicPr>
          <p:cNvPr id="22" name="Picture 21" descr="camera-eff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196284">
            <a:off x="2376867" y="3307322"/>
            <a:ext cx="303737" cy="23831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rot="5400000">
            <a:off x="3230013" y="2964653"/>
            <a:ext cx="642942" cy="1588"/>
          </a:xfrm>
          <a:prstGeom prst="straightConnector1">
            <a:avLst/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215074" y="3643314"/>
            <a:ext cx="7143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86729" y="3643314"/>
            <a:ext cx="500066" cy="185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3337309">
            <a:off x="4984474" y="1817722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Corbel" pitchFamily="34" charset="0"/>
                <a:cs typeface="Arial" pitchFamily="34" charset="0"/>
              </a:rPr>
              <a:t>Camera</a:t>
            </a:r>
            <a:endParaRPr lang="en-MY" sz="2400" b="1" dirty="0">
              <a:solidFill>
                <a:srgbClr val="FF0000"/>
              </a:solidFill>
              <a:latin typeface="Corbe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3337309">
            <a:off x="5160608" y="1642104"/>
            <a:ext cx="145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chive" pitchFamily="50" charset="0"/>
                <a:cs typeface="Arial" pitchFamily="34" charset="0"/>
              </a:rPr>
              <a:t>DIGITAL</a:t>
            </a:r>
            <a:endParaRPr lang="en-MY" sz="2400" b="1" dirty="0">
              <a:solidFill>
                <a:srgbClr val="FF0000"/>
              </a:solidFill>
              <a:latin typeface="Archive" pitchFamily="50" charset="0"/>
              <a:cs typeface="Arial" pitchFamily="34" charset="0"/>
            </a:endParaRPr>
          </a:p>
        </p:txBody>
      </p:sp>
      <p:pic>
        <p:nvPicPr>
          <p:cNvPr id="36" name="Picture 35" descr="gears blac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049233">
            <a:off x="2430312" y="5090908"/>
            <a:ext cx="433964" cy="433964"/>
          </a:xfrm>
          <a:prstGeom prst="rect">
            <a:avLst/>
          </a:prstGeom>
        </p:spPr>
      </p:pic>
      <p:pic>
        <p:nvPicPr>
          <p:cNvPr id="37" name="Picture 36" descr="gears gr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1" y="5834030"/>
            <a:ext cx="428628" cy="29262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6343" y="5000636"/>
            <a:ext cx="4081149" cy="738573"/>
            <a:chOff x="3596171" y="5506151"/>
            <a:chExt cx="4081149" cy="738573"/>
          </a:xfrm>
        </p:grpSpPr>
        <p:sp>
          <p:nvSpPr>
            <p:cNvPr id="39" name="TextBox 38"/>
            <p:cNvSpPr txBox="1"/>
            <p:nvPr/>
          </p:nvSpPr>
          <p:spPr>
            <a:xfrm>
              <a:off x="3596171" y="5506151"/>
              <a:ext cx="337156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b="1" dirty="0" smtClean="0">
                  <a:latin typeface="Corbel" pitchFamily="34" charset="0"/>
                  <a:cs typeface="Arial" pitchFamily="34" charset="0"/>
                </a:rPr>
                <a:t>Convolution makes the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16593" y="5767670"/>
              <a:ext cx="406072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b="1" dirty="0" smtClean="0">
                  <a:latin typeface="Corbel" pitchFamily="34" charset="0"/>
                  <a:cs typeface="Arial" pitchFamily="34" charset="0"/>
                </a:rPr>
                <a:t>Images much more complex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876343" y="5644159"/>
            <a:ext cx="46682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="1" dirty="0" smtClean="0">
                <a:latin typeface="Corbel" pitchFamily="34" charset="0"/>
                <a:cs typeface="Arial" pitchFamily="34" charset="0"/>
              </a:rPr>
              <a:t>Once images are made complex,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28662" y="2543436"/>
            <a:ext cx="1249060" cy="2910449"/>
            <a:chOff x="1071538" y="2543436"/>
            <a:chExt cx="1249060" cy="2910449"/>
          </a:xfrm>
        </p:grpSpPr>
        <p:grpSp>
          <p:nvGrpSpPr>
            <p:cNvPr id="52" name="Group 51"/>
            <p:cNvGrpSpPr/>
            <p:nvPr/>
          </p:nvGrpSpPr>
          <p:grpSpPr>
            <a:xfrm>
              <a:off x="1071538" y="3055700"/>
              <a:ext cx="1249060" cy="2398185"/>
              <a:chOff x="1142976" y="2714644"/>
              <a:chExt cx="1249060" cy="2398185"/>
            </a:xfrm>
          </p:grpSpPr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14414" y="2714644"/>
                <a:ext cx="919166" cy="1236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1142976" y="4391448"/>
                <a:ext cx="1249060" cy="721381"/>
                <a:chOff x="3143240" y="4786322"/>
                <a:chExt cx="1249060" cy="721381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143240" y="4786322"/>
                  <a:ext cx="124906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 smtClean="0">
                      <a:latin typeface="Corbel" pitchFamily="34" charset="0"/>
                      <a:cs typeface="Arial" pitchFamily="34" charset="0"/>
                    </a:rPr>
                    <a:t>Original</a:t>
                  </a:r>
                  <a:endParaRPr lang="en-MY" sz="2400" b="1" dirty="0">
                    <a:latin typeface="Corb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252386" y="5046038"/>
                  <a:ext cx="10182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400" b="1" dirty="0" smtClean="0">
                      <a:latin typeface="Corbel" pitchFamily="34" charset="0"/>
                      <a:cs typeface="Arial" pitchFamily="34" charset="0"/>
                    </a:rPr>
                    <a:t>Image</a:t>
                  </a:r>
                  <a:endParaRPr lang="en-MY" sz="2400" b="1" dirty="0">
                    <a:latin typeface="Corbe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26" name="Straight Arrow Connector 25"/>
              <p:cNvCxnSpPr/>
              <p:nvPr/>
            </p:nvCxnSpPr>
            <p:spPr>
              <a:xfrm rot="5400000" flipH="1" flipV="1">
                <a:off x="1418411" y="4229139"/>
                <a:ext cx="500066" cy="13092"/>
              </a:xfrm>
              <a:prstGeom prst="straightConnector1">
                <a:avLst/>
              </a:prstGeom>
              <a:ln w="25400">
                <a:prstDash val="dash"/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1071538" y="2543436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INPUT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39670" y="2534810"/>
            <a:ext cx="2717411" cy="2407826"/>
            <a:chOff x="6582546" y="2534810"/>
            <a:chExt cx="2717411" cy="2407826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43768" y="3143248"/>
              <a:ext cx="1150941" cy="134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TextBox 27"/>
            <p:cNvSpPr txBox="1"/>
            <p:nvPr/>
          </p:nvSpPr>
          <p:spPr>
            <a:xfrm>
              <a:off x="6582546" y="4465582"/>
              <a:ext cx="271741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Corbel" pitchFamily="34" charset="0"/>
                  <a:cs typeface="Arial" pitchFamily="34" charset="0"/>
                </a:rPr>
                <a:t>Convoluted Image</a:t>
              </a:r>
              <a:endParaRPr lang="en-MY" sz="2400" b="1" dirty="0">
                <a:latin typeface="Corbe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62622" y="2534810"/>
              <a:ext cx="142699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500" b="1" dirty="0" smtClean="0">
                  <a:latin typeface="Corbel" pitchFamily="34" charset="0"/>
                  <a:cs typeface="Arial" pitchFamily="34" charset="0"/>
                </a:rPr>
                <a:t>OUTPUT</a:t>
              </a:r>
              <a:endParaRPr lang="en-MY" sz="2500" b="1" dirty="0">
                <a:latin typeface="Corbel" pitchFamily="34" charset="0"/>
                <a:cs typeface="Arial" pitchFamily="34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357290" y="1571612"/>
            <a:ext cx="178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20x20 pixels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00618" y="5917838"/>
            <a:ext cx="38363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b="1" dirty="0" smtClean="0">
                <a:latin typeface="Corbel" pitchFamily="34" charset="0"/>
                <a:cs typeface="Arial" pitchFamily="34" charset="0"/>
              </a:rPr>
              <a:t>features can be increased.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 Study</a:t>
            </a:r>
            <a:br>
              <a:rPr lang="en-US" dirty="0" smtClean="0"/>
            </a:br>
            <a:r>
              <a:rPr lang="en-US" dirty="0" smtClean="0"/>
              <a:t>Bundler</a:t>
            </a:r>
            <a:endParaRPr lang="en-MY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Bundler is a structure-from-motion(</a:t>
            </a:r>
            <a:r>
              <a:rPr lang="en-US" dirty="0" err="1" smtClean="0"/>
              <a:t>SfM</a:t>
            </a:r>
            <a:r>
              <a:rPr lang="en-US" dirty="0" smtClean="0"/>
              <a:t>) system which requires several inputs such as</a:t>
            </a:r>
          </a:p>
          <a:p>
            <a:pPr lvl="1"/>
            <a:r>
              <a:rPr lang="en-US" dirty="0" smtClean="0"/>
              <a:t>Set of images</a:t>
            </a:r>
          </a:p>
          <a:p>
            <a:pPr lvl="1"/>
            <a:r>
              <a:rPr lang="en-US" dirty="0" smtClean="0"/>
              <a:t>Image features extracted by SIFT</a:t>
            </a:r>
          </a:p>
          <a:p>
            <a:pPr lvl="1"/>
            <a:r>
              <a:rPr lang="en-US" dirty="0" smtClean="0"/>
              <a:t>Image matches </a:t>
            </a:r>
            <a:endParaRPr lang="en-MY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66</a:t>
            </a:fld>
            <a:endParaRPr lang="en-MY"/>
          </a:p>
        </p:txBody>
      </p:sp>
      <p:sp>
        <p:nvSpPr>
          <p:cNvPr id="7" name="Flowchart: Predefined Process 6"/>
          <p:cNvSpPr/>
          <p:nvPr/>
        </p:nvSpPr>
        <p:spPr>
          <a:xfrm>
            <a:off x="6786578" y="4929198"/>
            <a:ext cx="1500198" cy="571504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extBox 7"/>
          <p:cNvSpPr txBox="1"/>
          <p:nvPr/>
        </p:nvSpPr>
        <p:spPr>
          <a:xfrm>
            <a:off x="6929454" y="4429132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Bundler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766" y="3578012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Set of images with </a:t>
            </a:r>
          </a:p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different perspective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16596" y="5235270"/>
            <a:ext cx="571504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2066" y="4429132"/>
            <a:ext cx="1566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Features &amp;</a:t>
            </a:r>
          </a:p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pic>
        <p:nvPicPr>
          <p:cNvPr id="12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14" y="4367354"/>
            <a:ext cx="950738" cy="1268409"/>
          </a:xfrm>
          <a:prstGeom prst="rect">
            <a:avLst/>
          </a:prstGeom>
          <a:noFill/>
        </p:spPr>
      </p:pic>
      <p:pic>
        <p:nvPicPr>
          <p:cNvPr id="13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916" y="4367354"/>
            <a:ext cx="950737" cy="1272963"/>
          </a:xfrm>
          <a:prstGeom prst="rect">
            <a:avLst/>
          </a:prstGeom>
          <a:noFill/>
        </p:spPr>
      </p:pic>
      <p:pic>
        <p:nvPicPr>
          <p:cNvPr id="14" name="Picture 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367354"/>
            <a:ext cx="945045" cy="1268409"/>
          </a:xfrm>
          <a:prstGeom prst="rect">
            <a:avLst/>
          </a:prstGeom>
          <a:noFill/>
        </p:spPr>
      </p:pic>
      <p:sp>
        <p:nvSpPr>
          <p:cNvPr id="15" name="Flowchart: Predefined Process 14"/>
          <p:cNvSpPr/>
          <p:nvPr/>
        </p:nvSpPr>
        <p:spPr>
          <a:xfrm>
            <a:off x="3929058" y="5000636"/>
            <a:ext cx="1000132" cy="500066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TextBox 15"/>
          <p:cNvSpPr txBox="1"/>
          <p:nvPr/>
        </p:nvSpPr>
        <p:spPr>
          <a:xfrm>
            <a:off x="4071934" y="450057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SIFT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929190" y="5214950"/>
            <a:ext cx="1785950" cy="1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358876" y="5714222"/>
            <a:ext cx="42862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5857892"/>
            <a:ext cx="4212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OUTPUT : Camera Parameters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pic>
        <p:nvPicPr>
          <p:cNvPr id="12291" name="Picture 3" descr="C:\Personal Rack\OPU\Research\Research Lab Presentation\M2_sem2_29th October Presentation 2015\small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857364"/>
            <a:ext cx="3171825" cy="159067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000760" y="3500438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Example of matches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 Study</a:t>
            </a:r>
            <a:br>
              <a:rPr lang="en-US" dirty="0" smtClean="0"/>
            </a:br>
            <a:r>
              <a:rPr lang="en-US" dirty="0" smtClean="0"/>
              <a:t>PMVS2</a:t>
            </a:r>
            <a:endParaRPr lang="en-MY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PMVS2 is a software which takes in the camera parameters outputted by Bundler.</a:t>
            </a:r>
          </a:p>
          <a:p>
            <a:r>
              <a:rPr lang="en-US" dirty="0" smtClean="0"/>
              <a:t>Based on the camera parameters, PMVS2 will create a final 3D reconstructed image.</a:t>
            </a:r>
            <a:endParaRPr lang="en-MY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67</a:t>
            </a:fld>
            <a:endParaRPr lang="en-MY"/>
          </a:p>
        </p:txBody>
      </p:sp>
      <p:sp>
        <p:nvSpPr>
          <p:cNvPr id="5" name="Flowchart: Predefined Process 4"/>
          <p:cNvSpPr/>
          <p:nvPr/>
        </p:nvSpPr>
        <p:spPr>
          <a:xfrm>
            <a:off x="428596" y="4643446"/>
            <a:ext cx="1500198" cy="571504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571472" y="4143380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Bundler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7" name="Flowchart: Predefined Process 6"/>
          <p:cNvSpPr/>
          <p:nvPr/>
        </p:nvSpPr>
        <p:spPr>
          <a:xfrm>
            <a:off x="3829312" y="4643446"/>
            <a:ext cx="1500198" cy="571504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extBox 7"/>
          <p:cNvSpPr txBox="1"/>
          <p:nvPr/>
        </p:nvSpPr>
        <p:spPr>
          <a:xfrm>
            <a:off x="4000496" y="4143380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PMVS2</a:t>
            </a:r>
            <a:endParaRPr lang="en-MY" sz="2400" b="1" dirty="0">
              <a:latin typeface="Corbe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232" y="4000504"/>
            <a:ext cx="1645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Camera</a:t>
            </a:r>
          </a:p>
          <a:p>
            <a:pPr algn="ctr"/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pic>
        <p:nvPicPr>
          <p:cNvPr id="10" name="Picture 9" descr="C:\Personal Rack\OPU\Research\Research Lab Presentation\M2_sem2_29th October Presentation 2015\h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3571876"/>
            <a:ext cx="1773142" cy="190658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72132" y="550070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3D reconstructed image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9754" y="4857760"/>
            <a:ext cx="1785950" cy="1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57818" y="4857760"/>
            <a:ext cx="500066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Personal Rack\OPU\Research\Research Lab Presentation\M2_sem2_29th October Presentation 2015\sift_do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28736"/>
            <a:ext cx="3467109" cy="49205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Scale-Invariant Feature Transform(SIFT)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Gaussian filter will be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applied on an image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iteratively.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After the first octave,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the image will be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resample and the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second octave is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processed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68</a:t>
            </a:fld>
            <a:endParaRPr lang="en-MY"/>
          </a:p>
        </p:txBody>
      </p:sp>
      <p:grpSp>
        <p:nvGrpSpPr>
          <p:cNvPr id="14" name="Group 13"/>
          <p:cNvGrpSpPr/>
          <p:nvPr/>
        </p:nvGrpSpPr>
        <p:grpSpPr>
          <a:xfrm>
            <a:off x="357158" y="5286388"/>
            <a:ext cx="5000628" cy="933212"/>
            <a:chOff x="0" y="5286388"/>
            <a:chExt cx="5000628" cy="933212"/>
          </a:xfrm>
        </p:grpSpPr>
        <p:sp>
          <p:nvSpPr>
            <p:cNvPr id="13" name="Rounded Rectangle 12"/>
            <p:cNvSpPr/>
            <p:nvPr/>
          </p:nvSpPr>
          <p:spPr>
            <a:xfrm>
              <a:off x="0" y="5286388"/>
              <a:ext cx="5000628" cy="928694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2053" name="Picture 5" descr="C:\Personal Rack\OPU\Research\Research Lab Presentation\M2_sem2_29th October Presentation 2015\sift_dog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06" y="5572140"/>
              <a:ext cx="2274285" cy="461964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143240" y="5357826"/>
              <a:ext cx="133241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Gaussian</a:t>
              </a:r>
            </a:p>
            <a:p>
              <a:r>
                <a:rPr lang="en-US" sz="2500" dirty="0" smtClean="0"/>
                <a:t>filter</a:t>
              </a:r>
              <a:endParaRPr lang="en-MY" sz="2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71736" y="5500702"/>
              <a:ext cx="41229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X</a:t>
              </a:r>
              <a:endParaRPr lang="en-MY" sz="2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00562" y="5500702"/>
              <a:ext cx="37221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/>
                <a:t>=</a:t>
              </a:r>
              <a:endParaRPr lang="en-MY" sz="2500" dirty="0"/>
            </a:p>
          </p:txBody>
        </p:sp>
      </p:grpSp>
      <p:cxnSp>
        <p:nvCxnSpPr>
          <p:cNvPr id="16" name="Straight Arrow Connector 15"/>
          <p:cNvCxnSpPr>
            <a:stCxn id="13" idx="3"/>
          </p:cNvCxnSpPr>
          <p:nvPr/>
        </p:nvCxnSpPr>
        <p:spPr>
          <a:xfrm>
            <a:off x="5357786" y="5750735"/>
            <a:ext cx="928726" cy="3571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Scale-Invariant Feature Transform(SIFT)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The Difference of Gaussian(DOG) can be obtained by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subtracting the Gaussian images.</a:t>
            </a:r>
            <a:endParaRPr lang="en-MY" dirty="0" smtClean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69</a:t>
            </a:fld>
            <a:endParaRPr lang="en-MY"/>
          </a:p>
        </p:txBody>
      </p:sp>
      <p:pic>
        <p:nvPicPr>
          <p:cNvPr id="4" name="Picture 2" descr="C:\Personal Rack\OPU\Research\Research Lab Presentation\M2_sem2_29th October Presentation 2015\sift_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85992"/>
            <a:ext cx="4945708" cy="3571900"/>
          </a:xfrm>
          <a:prstGeom prst="rect">
            <a:avLst/>
          </a:prstGeom>
          <a:noFill/>
        </p:spPr>
      </p:pic>
      <p:pic>
        <p:nvPicPr>
          <p:cNvPr id="3074" name="Picture 2" descr="C:\Personal Rack\OPU\Research\Convolution\tsuyama_convolution\tsuyama_convolution.git (SIFT Included) 2\output_convolution\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3116"/>
            <a:ext cx="1620198" cy="1166809"/>
          </a:xfrm>
          <a:prstGeom prst="rect">
            <a:avLst/>
          </a:prstGeom>
          <a:noFill/>
        </p:spPr>
      </p:pic>
      <p:pic>
        <p:nvPicPr>
          <p:cNvPr id="3075" name="Picture 3" descr="C:\Personal Rack\OPU\Research\Convolution\tsuyama_convolution\tsuyama_convolution.git (SIFT Included) 2\output_convolution\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1" y="2143116"/>
            <a:ext cx="1643074" cy="1183284"/>
          </a:xfrm>
          <a:prstGeom prst="rect">
            <a:avLst/>
          </a:prstGeom>
          <a:noFill/>
        </p:spPr>
      </p:pic>
      <p:pic>
        <p:nvPicPr>
          <p:cNvPr id="3076" name="Picture 4" descr="C:\Personal Rack\OPU\Research\Convolution\tsuyama_convolution\tsuyama_convolution.git (SIFT Included) 2\output_convolution\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357562"/>
            <a:ext cx="1587148" cy="1143008"/>
          </a:xfrm>
          <a:prstGeom prst="rect">
            <a:avLst/>
          </a:prstGeom>
          <a:noFill/>
        </p:spPr>
      </p:pic>
      <p:pic>
        <p:nvPicPr>
          <p:cNvPr id="3077" name="Picture 5" descr="C:\Personal Rack\OPU\Research\Convolution\tsuyama_convolution\tsuyama_convolution.git (SIFT Included) 2\output_convolution\2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381" y="3669192"/>
            <a:ext cx="1152525" cy="828675"/>
          </a:xfrm>
          <a:prstGeom prst="rect">
            <a:avLst/>
          </a:prstGeom>
          <a:noFill/>
        </p:spPr>
      </p:pic>
      <p:pic>
        <p:nvPicPr>
          <p:cNvPr id="3078" name="Picture 6" descr="C:\Personal Rack\OPU\Research\Convolution\tsuyama_convolution\tsuyama_convolution.git (SIFT Included) 2\output_convolution\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1278" y="3669192"/>
            <a:ext cx="1152525" cy="828675"/>
          </a:xfrm>
          <a:prstGeom prst="rect">
            <a:avLst/>
          </a:prstGeom>
          <a:noFill/>
        </p:spPr>
      </p:pic>
      <p:pic>
        <p:nvPicPr>
          <p:cNvPr id="3079" name="Picture 7" descr="C:\Personal Rack\OPU\Research\Convolution\tsuyama_convolution\tsuyama_convolution.git (SIFT Included) 2\output_convolution\3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4643446"/>
            <a:ext cx="1152525" cy="828675"/>
          </a:xfrm>
          <a:prstGeom prst="rect">
            <a:avLst/>
          </a:prstGeom>
          <a:noFill/>
        </p:spPr>
      </p:pic>
      <p:pic>
        <p:nvPicPr>
          <p:cNvPr id="3080" name="Picture 8" descr="C:\Personal Rack\OPU\Research\Convolution\tsuyama_convolution\tsuyama_convolution.git (SIFT Included) 2\output_convolution\3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5000636"/>
            <a:ext cx="571500" cy="409575"/>
          </a:xfrm>
          <a:prstGeom prst="rect">
            <a:avLst/>
          </a:prstGeom>
          <a:noFill/>
        </p:spPr>
      </p:pic>
      <p:pic>
        <p:nvPicPr>
          <p:cNvPr id="3081" name="Picture 9" descr="C:\Personal Rack\OPU\Research\Convolution\tsuyama_convolution\tsuyama_convolution.git (SIFT Included) 2\output_convolution\3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5000636"/>
            <a:ext cx="571500" cy="409575"/>
          </a:xfrm>
          <a:prstGeom prst="rect">
            <a:avLst/>
          </a:prstGeom>
          <a:noFill/>
        </p:spPr>
      </p:pic>
      <p:pic>
        <p:nvPicPr>
          <p:cNvPr id="3082" name="Picture 10" descr="C:\Personal Rack\OPU\Research\Convolution\tsuyama_convolution\tsuyama_convolution.git (SIFT Included) 2\output_convolution\3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72396" y="5000636"/>
            <a:ext cx="571500" cy="409575"/>
          </a:xfrm>
          <a:prstGeom prst="rect">
            <a:avLst/>
          </a:prstGeom>
          <a:noFill/>
        </p:spPr>
      </p:pic>
      <p:pic>
        <p:nvPicPr>
          <p:cNvPr id="3083" name="Picture 11" descr="C:\Personal Rack\OPU\Research\Convolution\tsuyama_convolution\tsuyama_convolution.git (SIFT Included) 2\output_convolution\3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15338" y="5143512"/>
            <a:ext cx="285750" cy="200025"/>
          </a:xfrm>
          <a:prstGeom prst="rect">
            <a:avLst/>
          </a:prstGeom>
          <a:noFill/>
        </p:spPr>
      </p:pic>
      <p:pic>
        <p:nvPicPr>
          <p:cNvPr id="3084" name="Picture 12" descr="C:\Personal Rack\OPU\Research\Convolution\tsuyama_convolution\tsuyama_convolution.git (SIFT Included) 2\output_convolution\3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69325" y="5145088"/>
            <a:ext cx="285750" cy="200025"/>
          </a:xfrm>
          <a:prstGeom prst="rect">
            <a:avLst/>
          </a:prstGeom>
          <a:noFill/>
        </p:spPr>
      </p:pic>
      <p:pic>
        <p:nvPicPr>
          <p:cNvPr id="3085" name="Picture 13" descr="C:\Personal Rack\OPU\Research\Convolution\tsuyama_convolution\tsuyama_convolution.git (SIFT Included) 2\output_convolution\4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72066" y="5643578"/>
            <a:ext cx="285750" cy="200025"/>
          </a:xfrm>
          <a:prstGeom prst="rect">
            <a:avLst/>
          </a:prstGeom>
          <a:noFill/>
        </p:spPr>
      </p:pic>
      <p:pic>
        <p:nvPicPr>
          <p:cNvPr id="3086" name="Picture 14" descr="C:\Personal Rack\OPU\Research\Convolution\tsuyama_convolution\tsuyama_convolution.git (SIFT Included) 2\output_convolution\4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18150" y="5705475"/>
            <a:ext cx="142875" cy="95250"/>
          </a:xfrm>
          <a:prstGeom prst="rect">
            <a:avLst/>
          </a:prstGeom>
          <a:noFill/>
        </p:spPr>
      </p:pic>
      <p:pic>
        <p:nvPicPr>
          <p:cNvPr id="3087" name="Picture 15" descr="C:\Personal Rack\OPU\Research\Convolution\tsuyama_convolution\tsuyama_convolution.git (SIFT Included) 2\output_convolution\4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8" y="5715016"/>
            <a:ext cx="142875" cy="95250"/>
          </a:xfrm>
          <a:prstGeom prst="rect">
            <a:avLst/>
          </a:prstGeom>
          <a:noFill/>
        </p:spPr>
      </p:pic>
      <p:pic>
        <p:nvPicPr>
          <p:cNvPr id="3089" name="Picture 17" descr="C:\Personal Rack\OPU\Research\Convolution\tsuyama_convolution\tsuyama_convolution.git (SIFT Included) 2\output_convolution\4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29322" y="5715016"/>
            <a:ext cx="142875" cy="95250"/>
          </a:xfrm>
          <a:prstGeom prst="rect">
            <a:avLst/>
          </a:prstGeom>
          <a:noFill/>
        </p:spPr>
      </p:pic>
      <p:pic>
        <p:nvPicPr>
          <p:cNvPr id="3090" name="Picture 18" descr="C:\Personal Rack\OPU\Research\Convolution\tsuyama_convolution\tsuyama_convolution.git (SIFT Included) 2\output_convolution\4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43636" y="5715016"/>
            <a:ext cx="142875" cy="9525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715008" y="5857892"/>
            <a:ext cx="23631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Example of </a:t>
            </a:r>
            <a:r>
              <a:rPr lang="en-US" sz="2500" dirty="0" err="1" smtClean="0"/>
              <a:t>DoG</a:t>
            </a:r>
            <a:endParaRPr lang="en-MY" sz="2500" dirty="0"/>
          </a:p>
        </p:txBody>
      </p:sp>
      <p:sp>
        <p:nvSpPr>
          <p:cNvPr id="24" name="Rounded Rectangle 23"/>
          <p:cNvSpPr/>
          <p:nvPr/>
        </p:nvSpPr>
        <p:spPr>
          <a:xfrm>
            <a:off x="3143240" y="2285992"/>
            <a:ext cx="1857388" cy="37147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57222" y="2686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400" dirty="0">
                <a:solidFill>
                  <a:schemeClr val="accent6"/>
                </a:solidFill>
              </a:rPr>
              <a:t>2 problems caused </a:t>
            </a:r>
            <a:r>
              <a:rPr lang="en-US" sz="4400" dirty="0" smtClean="0">
                <a:solidFill>
                  <a:schemeClr val="accent6"/>
                </a:solidFill>
              </a:rPr>
              <a:t>by Lack </a:t>
            </a:r>
            <a:r>
              <a:rPr lang="en-US" sz="4400" dirty="0">
                <a:solidFill>
                  <a:schemeClr val="accent6"/>
                </a:solidFill>
              </a:rPr>
              <a:t>of Feature </a:t>
            </a:r>
            <a:r>
              <a:rPr lang="en-US" sz="4400" dirty="0" smtClean="0">
                <a:solidFill>
                  <a:schemeClr val="accent6"/>
                </a:solidFill>
              </a:rPr>
              <a:t>correspondences 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EF3A27-8B10-45D5-B5A5-B0E9F12C5466}" type="slidenum">
              <a:rPr lang="en-MY" smtClean="0"/>
              <a:pPr/>
              <a:t>7</a:t>
            </a:fld>
            <a:endParaRPr lang="en-MY"/>
          </a:p>
        </p:txBody>
      </p:sp>
      <p:pic>
        <p:nvPicPr>
          <p:cNvPr id="56" name="Picture 6" descr="C:\Personal Rack\OPU\Research\Research Lab Presentation\M2_sem2_29th October Presentation 2015\h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4509120"/>
            <a:ext cx="1521276" cy="1140956"/>
          </a:xfrm>
          <a:prstGeom prst="rect">
            <a:avLst/>
          </a:prstGeom>
          <a:noFill/>
        </p:spPr>
      </p:pic>
      <p:pic>
        <p:nvPicPr>
          <p:cNvPr id="57" name="Picture 7" descr="C:\Personal Rack\OPU\Research\Research Lab Presentation\M2_sem2_29th October Presentation 2015\h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1" y="4797152"/>
            <a:ext cx="1521275" cy="1140954"/>
          </a:xfrm>
          <a:prstGeom prst="rect">
            <a:avLst/>
          </a:prstGeom>
          <a:noFill/>
        </p:spPr>
      </p:pic>
      <p:pic>
        <p:nvPicPr>
          <p:cNvPr id="58" name="Picture 6" descr="\\home\safwan\Datasets\bunny_data\bunny_data\visualize-jpeg\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941168"/>
            <a:ext cx="1550942" cy="1163206"/>
          </a:xfrm>
          <a:prstGeom prst="rect">
            <a:avLst/>
          </a:prstGeom>
          <a:noFill/>
        </p:spPr>
      </p:pic>
      <p:pic>
        <p:nvPicPr>
          <p:cNvPr id="59" name="Picture 58" descr="C:\Personal Rack\OPU\Research\Research Lab Presentation\M2_sem2_29th October Presentation 2015\h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5" y="5157192"/>
            <a:ext cx="1512168" cy="1134124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160496" y="6237312"/>
            <a:ext cx="189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b="1" dirty="0" smtClean="0"/>
              <a:t>Set of images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81896" y="4509120"/>
            <a:ext cx="2162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Camera Location Estimation</a:t>
            </a:r>
            <a:endParaRPr lang="en-MY" sz="2200" b="1" dirty="0"/>
          </a:p>
        </p:txBody>
      </p:sp>
      <p:pic>
        <p:nvPicPr>
          <p:cNvPr id="62" name="Picture 3" descr="C:\Users\Mahad1\Desktop\OPU\CVIM\Poster\bunny_transparent_3DMod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6872" y="4099704"/>
            <a:ext cx="887098" cy="141752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7164288" y="5445224"/>
            <a:ext cx="2019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b="1" dirty="0" smtClean="0"/>
              <a:t>Reconstructed</a:t>
            </a:r>
          </a:p>
          <a:p>
            <a:pPr marL="0" lvl="2" algn="ctr"/>
            <a:r>
              <a:rPr lang="en-US" sz="2400" b="1" dirty="0" smtClean="0"/>
              <a:t>3D Model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483768" y="5301208"/>
            <a:ext cx="2160240" cy="360040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(Bundler)</a:t>
            </a:r>
            <a:endParaRPr lang="en-MY" sz="2400" b="1" dirty="0">
              <a:solidFill>
                <a:srgbClr val="0070C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220072" y="4509120"/>
            <a:ext cx="2033640" cy="792088"/>
          </a:xfrm>
          <a:prstGeom prst="rect">
            <a:avLst/>
          </a:prstGeom>
          <a:solidFill>
            <a:srgbClr val="FF2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Dense point</a:t>
            </a:r>
          </a:p>
          <a:p>
            <a:pPr algn="ctr"/>
            <a:r>
              <a:rPr lang="en-US" sz="2200" b="1" dirty="0" smtClean="0"/>
              <a:t>cloud generator</a:t>
            </a:r>
            <a:endParaRPr lang="en-MY" sz="2200" b="1" dirty="0"/>
          </a:p>
        </p:txBody>
      </p:sp>
      <p:sp>
        <p:nvSpPr>
          <p:cNvPr id="71" name="Rounded Rectangular Callout 70"/>
          <p:cNvSpPr/>
          <p:nvPr/>
        </p:nvSpPr>
        <p:spPr>
          <a:xfrm>
            <a:off x="4572000" y="3212976"/>
            <a:ext cx="2520280" cy="504056"/>
          </a:xfrm>
          <a:prstGeom prst="wedgeRoundRectCallout">
            <a:avLst>
              <a:gd name="adj1" fmla="val 20779"/>
              <a:gd name="adj2" fmla="val 187578"/>
              <a:gd name="adj3" fmla="val 16667"/>
            </a:avLst>
          </a:prstGeom>
          <a:solidFill>
            <a:srgbClr val="FF2166"/>
          </a:solidFill>
          <a:ln w="47625">
            <a:solidFill>
              <a:srgbClr val="FF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2. Lack of patches</a:t>
            </a:r>
            <a:endParaRPr lang="en-MY" sz="2400" dirty="0"/>
          </a:p>
        </p:txBody>
      </p:sp>
      <p:sp>
        <p:nvSpPr>
          <p:cNvPr id="72" name="Rounded Rectangle 71"/>
          <p:cNvSpPr/>
          <p:nvPr/>
        </p:nvSpPr>
        <p:spPr>
          <a:xfrm>
            <a:off x="5220072" y="5301208"/>
            <a:ext cx="2016224" cy="360040"/>
          </a:xfrm>
          <a:prstGeom prst="roundRect">
            <a:avLst/>
          </a:prstGeom>
          <a:noFill/>
          <a:ln w="34925">
            <a:solidFill>
              <a:srgbClr val="FF2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2166"/>
                </a:solidFill>
              </a:rPr>
              <a:t>(PMVS2)</a:t>
            </a:r>
            <a:endParaRPr lang="en-MY" sz="2400" b="1" dirty="0">
              <a:solidFill>
                <a:srgbClr val="FF2166"/>
              </a:solidFill>
            </a:endParaRPr>
          </a:p>
        </p:txBody>
      </p:sp>
      <p:sp>
        <p:nvSpPr>
          <p:cNvPr id="73" name="Right Arrow 8"/>
          <p:cNvSpPr/>
          <p:nvPr/>
        </p:nvSpPr>
        <p:spPr>
          <a:xfrm>
            <a:off x="1988395" y="4905164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4" name="Right Arrow 8"/>
          <p:cNvSpPr/>
          <p:nvPr/>
        </p:nvSpPr>
        <p:spPr>
          <a:xfrm>
            <a:off x="4724698" y="4896456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5" name="Right Arrow 8"/>
          <p:cNvSpPr/>
          <p:nvPr/>
        </p:nvSpPr>
        <p:spPr>
          <a:xfrm>
            <a:off x="7316986" y="4905164"/>
            <a:ext cx="423366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7" name="Rounded Rectangular Callout 76"/>
          <p:cNvSpPr/>
          <p:nvPr/>
        </p:nvSpPr>
        <p:spPr>
          <a:xfrm>
            <a:off x="971600" y="3212976"/>
            <a:ext cx="3096344" cy="720080"/>
          </a:xfrm>
          <a:prstGeom prst="wedgeRoundRectCallout">
            <a:avLst>
              <a:gd name="adj1" fmla="val 21964"/>
              <a:gd name="adj2" fmla="val 123138"/>
              <a:gd name="adj3" fmla="val 16667"/>
            </a:avLst>
          </a:prstGeom>
          <a:solidFill>
            <a:schemeClr val="accent1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400" dirty="0" smtClean="0"/>
              <a:t>Inaccurate camera</a:t>
            </a:r>
          </a:p>
          <a:p>
            <a:pPr marL="457200" indent="-457200"/>
            <a:r>
              <a:rPr lang="en-US" sz="2400" dirty="0" smtClean="0"/>
              <a:t>	estimation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4427984" y="1844824"/>
            <a:ext cx="2880320" cy="2016224"/>
            <a:chOff x="4427984" y="1844824"/>
            <a:chExt cx="2880320" cy="2016224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5292080" y="1844824"/>
              <a:ext cx="2016224" cy="720080"/>
            </a:xfrm>
            <a:prstGeom prst="wedgeRoundRectCallout">
              <a:avLst>
                <a:gd name="adj1" fmla="val -26672"/>
                <a:gd name="adj2" fmla="val 116587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Our research focus</a:t>
              </a:r>
              <a:endParaRPr lang="en-MY" sz="2400" b="1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427984" y="3068960"/>
              <a:ext cx="2808312" cy="792088"/>
            </a:xfrm>
            <a:prstGeom prst="roundRect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Scale-Invariant Feature Transform(SIFT)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 local </a:t>
            </a:r>
            <a:r>
              <a:rPr lang="en-US" dirty="0" err="1" smtClean="0"/>
              <a:t>extrema</a:t>
            </a:r>
            <a:endParaRPr lang="en-US" dirty="0" smtClean="0"/>
          </a:p>
          <a:p>
            <a:pPr lvl="1"/>
            <a:r>
              <a:rPr lang="en-US" dirty="0" smtClean="0"/>
              <a:t>A pixel(X) in an image will be compared with its 26 </a:t>
            </a:r>
            <a:r>
              <a:rPr lang="en-US" dirty="0" err="1" smtClean="0"/>
              <a:t>neighbours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	in the previous and next scale.</a:t>
            </a:r>
          </a:p>
          <a:p>
            <a:pPr lvl="1"/>
            <a:r>
              <a:rPr lang="en-US" dirty="0" smtClean="0"/>
              <a:t>If the value is the lowest or highest among them, it is selected as a </a:t>
            </a:r>
            <a:r>
              <a:rPr lang="en-US" dirty="0" err="1" smtClean="0"/>
              <a:t>keypoint</a:t>
            </a:r>
            <a:r>
              <a:rPr lang="en-US" dirty="0" smtClean="0"/>
              <a:t>.</a:t>
            </a:r>
          </a:p>
          <a:p>
            <a:pPr lvl="1">
              <a:buNone/>
            </a:pPr>
            <a:endParaRPr lang="en-MY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70</a:t>
            </a:fld>
            <a:endParaRPr lang="en-MY"/>
          </a:p>
        </p:txBody>
      </p:sp>
      <p:pic>
        <p:nvPicPr>
          <p:cNvPr id="4098" name="Picture 2" descr="C:\Personal Rack\OPU\Research\Research Lab Presentation\M2_sem2_29th October Presentation 2015\sift_local_extr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643314"/>
            <a:ext cx="2752725" cy="2228850"/>
          </a:xfrm>
          <a:prstGeom prst="rect">
            <a:avLst/>
          </a:prstGeom>
          <a:noFill/>
        </p:spPr>
      </p:pic>
      <p:pic>
        <p:nvPicPr>
          <p:cNvPr id="5" name="Picture 2" descr="C:\Personal Rack\OPU\Research\Research Lab Presentation\M2_sem2_29th October Presentation 2015\sift_d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86124"/>
            <a:ext cx="4159890" cy="3004365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500430" y="3454878"/>
            <a:ext cx="1464479" cy="28575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57752" y="4357694"/>
            <a:ext cx="1357322" cy="64294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57752" y="5000636"/>
            <a:ext cx="1428760" cy="28575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7752" y="5643578"/>
            <a:ext cx="1357322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Personal Rack\OPU\Research\Research Lab Presentation\M2_sem2_29th October Presentation 2015\h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571876"/>
            <a:ext cx="2564755" cy="2757482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Method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MY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71</a:t>
            </a:fld>
            <a:endParaRPr lang="en-MY"/>
          </a:p>
        </p:txBody>
      </p:sp>
      <p:sp>
        <p:nvSpPr>
          <p:cNvPr id="6" name="TextBox 5"/>
          <p:cNvSpPr txBox="1"/>
          <p:nvPr/>
        </p:nvSpPr>
        <p:spPr>
          <a:xfrm>
            <a:off x="214282" y="1859714"/>
            <a:ext cx="2122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Conventional</a:t>
            </a:r>
            <a:endParaRPr lang="en-MY" sz="2800" dirty="0"/>
          </a:p>
        </p:txBody>
      </p:sp>
      <p:sp>
        <p:nvSpPr>
          <p:cNvPr id="7" name="Right Arrow 6"/>
          <p:cNvSpPr/>
          <p:nvPr/>
        </p:nvSpPr>
        <p:spPr>
          <a:xfrm>
            <a:off x="2428860" y="2009384"/>
            <a:ext cx="642942" cy="318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8" name="Group 10"/>
          <p:cNvGrpSpPr/>
          <p:nvPr/>
        </p:nvGrpSpPr>
        <p:grpSpPr>
          <a:xfrm>
            <a:off x="3785864" y="1142984"/>
            <a:ext cx="1500198" cy="523220"/>
            <a:chOff x="3428992" y="1518462"/>
            <a:chExt cx="1500198" cy="523220"/>
          </a:xfrm>
        </p:grpSpPr>
        <p:sp>
          <p:nvSpPr>
            <p:cNvPr id="9" name="Rounded Rectangle 8"/>
            <p:cNvSpPr/>
            <p:nvPr/>
          </p:nvSpPr>
          <p:spPr>
            <a:xfrm>
              <a:off x="3428992" y="1571612"/>
              <a:ext cx="1500198" cy="428628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74712" y="1518462"/>
              <a:ext cx="14068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Problem</a:t>
              </a:r>
              <a:endParaRPr lang="en-MY" sz="2800" dirty="0"/>
            </a:p>
          </p:txBody>
        </p:sp>
      </p:grpSp>
      <p:grpSp>
        <p:nvGrpSpPr>
          <p:cNvPr id="11" name="Group 12"/>
          <p:cNvGrpSpPr/>
          <p:nvPr/>
        </p:nvGrpSpPr>
        <p:grpSpPr>
          <a:xfrm>
            <a:off x="6500826" y="1141270"/>
            <a:ext cx="1500198" cy="523220"/>
            <a:chOff x="5572132" y="1516748"/>
            <a:chExt cx="1500198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5617180" y="1516748"/>
              <a:ext cx="1383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Solution</a:t>
              </a:r>
              <a:endParaRPr lang="en-MY" sz="28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572132" y="1571612"/>
              <a:ext cx="1500198" cy="428628"/>
            </a:xfrm>
            <a:prstGeom prst="roundRect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72120" y="1767638"/>
            <a:ext cx="30740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3D reconstructed images</a:t>
            </a:r>
          </a:p>
          <a:p>
            <a:r>
              <a:rPr lang="en-US" sz="2200" dirty="0" smtClean="0"/>
              <a:t>have missing parts</a:t>
            </a:r>
          </a:p>
          <a:p>
            <a:r>
              <a:rPr lang="en-US" sz="2200" dirty="0" smtClean="0"/>
              <a:t>- </a:t>
            </a:r>
            <a:r>
              <a:rPr lang="en-US" sz="2000" dirty="0" smtClean="0"/>
              <a:t>Due to correspondences</a:t>
            </a:r>
            <a:endParaRPr lang="en-MY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879645" y="2714620"/>
            <a:ext cx="318580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i</a:t>
            </a:r>
            <a:r>
              <a:rPr lang="en-US" sz="2200" dirty="0" smtClean="0"/>
              <a:t>. Implements Convolution</a:t>
            </a:r>
          </a:p>
          <a:p>
            <a:r>
              <a:rPr lang="en-US" sz="2200" dirty="0" smtClean="0"/>
              <a:t>  in order to acquire more</a:t>
            </a:r>
          </a:p>
          <a:p>
            <a:r>
              <a:rPr lang="en-US" sz="2200" dirty="0" smtClean="0"/>
              <a:t>  features.</a:t>
            </a:r>
          </a:p>
          <a:p>
            <a:r>
              <a:rPr lang="en-US" sz="2200" dirty="0" smtClean="0"/>
              <a:t>ii. More features means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the 3D reconstructed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images will be much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more complete.</a:t>
            </a:r>
            <a:endParaRPr lang="en-MY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214282" y="2985857"/>
            <a:ext cx="1570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Proposed</a:t>
            </a:r>
          </a:p>
          <a:p>
            <a:r>
              <a:rPr lang="en-US" sz="2800" dirty="0" smtClean="0"/>
              <a:t>Method</a:t>
            </a:r>
            <a:endParaRPr lang="en-MY" sz="2800" dirty="0"/>
          </a:p>
        </p:txBody>
      </p:sp>
      <p:sp>
        <p:nvSpPr>
          <p:cNvPr id="17" name="Right Arrow 16"/>
          <p:cNvSpPr/>
          <p:nvPr/>
        </p:nvSpPr>
        <p:spPr>
          <a:xfrm>
            <a:off x="2428860" y="3225584"/>
            <a:ext cx="642942" cy="318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8" name="Picture 9" descr="C:\Personal Rack\OPU\Research\Research Lab Presentation\M2_sem2_29th October Presentation 2015\h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1773142" cy="190658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0034" y="585789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orbel" pitchFamily="34" charset="0"/>
                <a:cs typeface="Arial" pitchFamily="34" charset="0"/>
              </a:rPr>
              <a:t>3D reconstructed image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1604" y="4286256"/>
            <a:ext cx="2410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With more</a:t>
            </a:r>
          </a:p>
          <a:p>
            <a:pPr algn="ctr"/>
            <a:r>
              <a:rPr lang="en-US" sz="2200" dirty="0" smtClean="0"/>
              <a:t>Features extracted </a:t>
            </a:r>
            <a:endParaRPr lang="en-MY" sz="22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84318" y="5214950"/>
            <a:ext cx="2143140" cy="158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MY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Matching Results</a:t>
            </a:r>
            <a:endParaRPr lang="en-MY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72</a:t>
            </a:fld>
            <a:endParaRPr lang="en-MY"/>
          </a:p>
        </p:txBody>
      </p:sp>
      <p:pic>
        <p:nvPicPr>
          <p:cNvPr id="10242" name="Picture 2" descr="C:\Personal Rack\OPU\Research\Convolution\tsuyama_convolution\tsuyama_convolution.git (SIFT Included) 2\output_convolution\7x7\IMG_0682_IMG_0681_3462_7x7_ori_RESIZE_from_Fun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4000504"/>
            <a:ext cx="6389510" cy="2129837"/>
          </a:xfrm>
          <a:prstGeom prst="rect">
            <a:avLst/>
          </a:prstGeom>
          <a:noFill/>
        </p:spPr>
      </p:pic>
      <p:pic>
        <p:nvPicPr>
          <p:cNvPr id="10243" name="Picture 3" descr="C:\Personal Rack\OPU\Research\Convolution\tsuyama_convolution\tsuyama_convolution.git (SIFT Included) 2\output_convolution\Original standard Unfiltered Image\IMG_0682_IMG_0681_1884_Unfiltered 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302" y="1785926"/>
            <a:ext cx="6389510" cy="21298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4143380"/>
            <a:ext cx="15276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Convoluted</a:t>
            </a:r>
          </a:p>
          <a:p>
            <a:r>
              <a:rPr lang="en-US" sz="2200" dirty="0" smtClean="0"/>
              <a:t>Image</a:t>
            </a:r>
            <a:endParaRPr lang="en-MY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1785926"/>
            <a:ext cx="1098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Original</a:t>
            </a:r>
          </a:p>
          <a:p>
            <a:r>
              <a:rPr lang="en-US" sz="2200" dirty="0" smtClean="0"/>
              <a:t>Image</a:t>
            </a:r>
            <a:endParaRPr lang="en-MY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MY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57224" y="1285860"/>
          <a:ext cx="7213405" cy="432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73</a:t>
            </a:fld>
            <a:endParaRPr lang="en-MY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1299346"/>
            <a:ext cx="8229600" cy="5072098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lang="en-US" sz="26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Convoluted image obtained a higher number of matches as compared to the original image without convolution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8</a:t>
            </a:fld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57222" y="254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/>
                </a:solidFill>
              </a:rPr>
              <a:t>Importance of Correspondences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5076056" y="2348879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0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412775"/>
            <a:ext cx="1872208" cy="233714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107504" y="1412776"/>
            <a:ext cx="2304256" cy="1296144"/>
            <a:chOff x="107504" y="1412776"/>
            <a:chExt cx="2304256" cy="1296144"/>
          </a:xfrm>
        </p:grpSpPr>
        <p:sp>
          <p:nvSpPr>
            <p:cNvPr id="26" name="Rectangle 25"/>
            <p:cNvSpPr/>
            <p:nvPr/>
          </p:nvSpPr>
          <p:spPr>
            <a:xfrm>
              <a:off x="429320" y="1599183"/>
              <a:ext cx="216024" cy="2160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3192" y="1482463"/>
              <a:ext cx="888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Patch</a:t>
              </a:r>
              <a:endParaRPr lang="en-MY" sz="2400" b="1" dirty="0"/>
            </a:p>
          </p:txBody>
        </p:sp>
        <p:grpSp>
          <p:nvGrpSpPr>
            <p:cNvPr id="28" name="Group 24"/>
            <p:cNvGrpSpPr/>
            <p:nvPr/>
          </p:nvGrpSpPr>
          <p:grpSpPr>
            <a:xfrm>
              <a:off x="213296" y="2175247"/>
              <a:ext cx="2198464" cy="461665"/>
              <a:chOff x="213296" y="1831176"/>
              <a:chExt cx="2198464" cy="461665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86288" y="1831176"/>
                <a:ext cx="1725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Line of sight</a:t>
                </a:r>
                <a:endParaRPr lang="en-MY" sz="2400" b="1" dirty="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213296" y="2060848"/>
                <a:ext cx="432048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13296" y="2141240"/>
                <a:ext cx="432048" cy="0"/>
              </a:xfrm>
              <a:prstGeom prst="line">
                <a:avLst/>
              </a:prstGeom>
              <a:ln w="349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/>
            <p:cNvSpPr/>
            <p:nvPr/>
          </p:nvSpPr>
          <p:spPr>
            <a:xfrm>
              <a:off x="107504" y="1412776"/>
              <a:ext cx="2232248" cy="12961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6704" y="1846271"/>
              <a:ext cx="1283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Features</a:t>
              </a:r>
              <a:endParaRPr lang="en-MY" sz="24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453896" y="20199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2052" name="Picture 4" descr="C:\Users\Mahad1\Desktop\OPU\CVIM\Presentation\f2_sfm3_1v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268760"/>
            <a:ext cx="3140256" cy="4365501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664474" y="3880100"/>
            <a:ext cx="216024" cy="216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Content Placeholder 3"/>
          <p:cNvSpPr>
            <a:spLocks noGrp="1"/>
          </p:cNvSpPr>
          <p:nvPr>
            <p:ph idx="1"/>
          </p:nvPr>
        </p:nvSpPr>
        <p:spPr>
          <a:xfrm>
            <a:off x="208232" y="5514286"/>
            <a:ext cx="9001000" cy="1753242"/>
          </a:xfrm>
        </p:spPr>
        <p:txBody>
          <a:bodyPr>
            <a:noAutofit/>
          </a:bodyPr>
          <a:lstStyle/>
          <a:p>
            <a:r>
              <a:rPr lang="en-US" sz="2400" dirty="0" smtClean="0"/>
              <a:t>3D reconstruction requires good correspondences between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8232" y="5514286"/>
            <a:ext cx="9001000" cy="1753242"/>
          </a:xfrm>
        </p:spPr>
        <p:txBody>
          <a:bodyPr>
            <a:noAutofit/>
          </a:bodyPr>
          <a:lstStyle/>
          <a:p>
            <a:r>
              <a:rPr lang="en-US" sz="2400" dirty="0" smtClean="0"/>
              <a:t>3D reconstruction requires good correspondences between images</a:t>
            </a:r>
          </a:p>
          <a:p>
            <a:r>
              <a:rPr lang="en-US" sz="2400" dirty="0" smtClean="0"/>
              <a:t>If there are no correspondences, there will be holes in the reconstructed 3D representation </a:t>
            </a:r>
            <a:endParaRPr lang="en-MY" sz="24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3A27-8B10-45D5-B5A5-B0E9F12C5466}" type="slidenum">
              <a:rPr lang="en-MY" smtClean="0"/>
              <a:pPr/>
              <a:t>9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251731" y="606417"/>
            <a:ext cx="1214422" cy="1588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-357222" y="254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r">
              <a:spcBef>
                <a:spcPct val="0"/>
              </a:spcBef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Study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/>
                </a:solidFill>
              </a:rPr>
              <a:t>Importance of Correspondences</a:t>
            </a:r>
            <a:endParaRPr lang="en-MY" sz="4400" dirty="0" smtClean="0">
              <a:solidFill>
                <a:schemeClr val="accent6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076056" y="2348879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4" name="Picture 2" descr="C:\Personal Rack\OPU\Master Thesis\images\bunny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44208" y="1438683"/>
            <a:ext cx="1872208" cy="2285324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107504" y="1412776"/>
            <a:ext cx="2304256" cy="1296144"/>
            <a:chOff x="107504" y="1412776"/>
            <a:chExt cx="2304256" cy="1296144"/>
          </a:xfrm>
        </p:grpSpPr>
        <p:sp>
          <p:nvSpPr>
            <p:cNvPr id="13" name="Rectangle 12"/>
            <p:cNvSpPr/>
            <p:nvPr/>
          </p:nvSpPr>
          <p:spPr>
            <a:xfrm>
              <a:off x="429320" y="1599183"/>
              <a:ext cx="216024" cy="2160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192" y="1482463"/>
              <a:ext cx="888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Patch</a:t>
              </a:r>
              <a:endParaRPr lang="en-MY" sz="2400" b="1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13296" y="2175247"/>
              <a:ext cx="2198464" cy="461665"/>
              <a:chOff x="213296" y="1831176"/>
              <a:chExt cx="2198464" cy="46166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86288" y="1831176"/>
                <a:ext cx="1725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Line of sight</a:t>
                </a:r>
                <a:endParaRPr lang="en-MY" sz="2400" b="1" dirty="0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13296" y="2060848"/>
                <a:ext cx="432048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13296" y="2141240"/>
                <a:ext cx="432048" cy="0"/>
              </a:xfrm>
              <a:prstGeom prst="line">
                <a:avLst/>
              </a:prstGeom>
              <a:ln w="349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107504" y="1412776"/>
              <a:ext cx="2232248" cy="12961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6704" y="1846271"/>
              <a:ext cx="1283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Features</a:t>
              </a:r>
              <a:endParaRPr lang="en-MY" sz="2400" b="1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53896" y="20199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26" name="Picture 5" descr="C:\Users\Mahad1\Desktop\OPU\CVIM\Presentation\f2_sfm3_2v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63688" y="1268760"/>
            <a:ext cx="3140256" cy="4365501"/>
          </a:xfrm>
          <a:prstGeom prst="rect">
            <a:avLst/>
          </a:prstGeom>
          <a:noFill/>
        </p:spPr>
      </p:pic>
      <p:sp>
        <p:nvSpPr>
          <p:cNvPr id="19" name="Rounded Rectangular Callout 18"/>
          <p:cNvSpPr/>
          <p:nvPr/>
        </p:nvSpPr>
        <p:spPr>
          <a:xfrm>
            <a:off x="4572000" y="3068960"/>
            <a:ext cx="1656184" cy="504056"/>
          </a:xfrm>
          <a:prstGeom prst="wedgeRoundRectCallout">
            <a:avLst>
              <a:gd name="adj1" fmla="val -95412"/>
              <a:gd name="adj2" fmla="val 133427"/>
              <a:gd name="adj3" fmla="val 16667"/>
            </a:avLst>
          </a:prstGeom>
          <a:solidFill>
            <a:srgbClr val="FF0000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No Patch</a:t>
            </a:r>
            <a:endParaRPr lang="en-MY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19869</TotalTime>
  <Words>1965</Words>
  <Application>Microsoft Office PowerPoint</Application>
  <PresentationFormat>On-screen Show (4:3)</PresentationFormat>
  <Paragraphs>873</Paragraphs>
  <Slides>73</Slides>
  <Notes>3</Notes>
  <HiddenSlides>39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Denser Feature Correspondences for 3D Reconstruction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Outline</vt:lpstr>
      <vt:lpstr>Slide 19</vt:lpstr>
      <vt:lpstr>Slide 20</vt:lpstr>
      <vt:lpstr>Slide 21</vt:lpstr>
      <vt:lpstr>Slide 22</vt:lpstr>
      <vt:lpstr>Outline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Outline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Proposed Method Convolution</vt:lpstr>
      <vt:lpstr>Proposed Method Convolution</vt:lpstr>
      <vt:lpstr>Slide 62</vt:lpstr>
      <vt:lpstr>Slide 63</vt:lpstr>
      <vt:lpstr>Slide 64</vt:lpstr>
      <vt:lpstr>Convolution</vt:lpstr>
      <vt:lpstr>Background Study Bundler</vt:lpstr>
      <vt:lpstr>Background Study PMVS2</vt:lpstr>
      <vt:lpstr>Scale-Invariant Feature Transform(SIFT)</vt:lpstr>
      <vt:lpstr>Scale-Invariant Feature Transform(SIFT)</vt:lpstr>
      <vt:lpstr>Scale-Invariant Feature Transform(SIFT)</vt:lpstr>
      <vt:lpstr>Proposed Method Overview</vt:lpstr>
      <vt:lpstr>Experiments</vt:lpstr>
      <vt:lpstr>Experiments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safwan</dc:creator>
  <cp:lastModifiedBy>Mahad1</cp:lastModifiedBy>
  <cp:revision>1265</cp:revision>
  <dcterms:created xsi:type="dcterms:W3CDTF">2015-10-26T09:15:56Z</dcterms:created>
  <dcterms:modified xsi:type="dcterms:W3CDTF">2016-05-26T08:25:03Z</dcterms:modified>
</cp:coreProperties>
</file>