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"/>
  </p:notesMasterIdLst>
  <p:sldIdLst>
    <p:sldId id="579" r:id="rId2"/>
    <p:sldId id="587" r:id="rId3"/>
    <p:sldId id="580" r:id="rId4"/>
  </p:sldIdLst>
  <p:sldSz cx="9144000" cy="6858000" type="screen4x3"/>
  <p:notesSz cx="7099300" cy="10234613"/>
  <p:custDataLst>
    <p:tags r:id="rId7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0000"/>
    <a:srgbClr val="FFCCCC"/>
    <a:srgbClr val="CCFFCC"/>
    <a:srgbClr val="99FF66"/>
    <a:srgbClr val="000000"/>
    <a:srgbClr val="CCCCFF"/>
    <a:srgbClr val="CCE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77909" autoAdjust="0"/>
  </p:normalViewPr>
  <p:slideViewPr>
    <p:cSldViewPr>
      <p:cViewPr varScale="1">
        <p:scale>
          <a:sx n="96" d="100"/>
          <a:sy n="96" d="100"/>
        </p:scale>
        <p:origin x="-23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tags" Target="tags/tag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9584BEB-640A-4116-B731-FD975C695C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631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584BEB-640A-4116-B731-FD975C695C8A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84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584BEB-640A-4116-B731-FD975C695C8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952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2547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15616" y="1828800"/>
            <a:ext cx="7875984" cy="2209800"/>
          </a:xfrm>
        </p:spPr>
        <p:txBody>
          <a:bodyPr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dirty="0" smtClean="0"/>
              <a:t>タイトル</a:t>
            </a:r>
            <a:endParaRPr lang="ja-JP" altLang="en-US" dirty="0"/>
          </a:p>
        </p:txBody>
      </p:sp>
      <p:sp>
        <p:nvSpPr>
          <p:cNvPr id="22548" name="Rectangle 20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ja-JP" altLang="en-US" dirty="0" smtClean="0"/>
              <a:t>著者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，</a:t>
            </a:r>
            <a:r>
              <a:rPr lang="ja-JP" altLang="en-US" dirty="0" smtClean="0"/>
              <a:t>著者</a:t>
            </a:r>
            <a:r>
              <a:rPr lang="en-US" altLang="ja-JP" dirty="0" smtClean="0"/>
              <a:t>2, </a:t>
            </a:r>
            <a:r>
              <a:rPr lang="ja-JP" altLang="en-US" dirty="0" smtClean="0"/>
              <a:t>著者</a:t>
            </a:r>
            <a:r>
              <a:rPr lang="en-US" altLang="ja-JP" dirty="0" smtClean="0"/>
              <a:t>3</a:t>
            </a:r>
            <a:r>
              <a:rPr lang="ja-JP" altLang="en-US" dirty="0" smtClean="0"/>
              <a:t>・・・</a:t>
            </a:r>
            <a:r>
              <a:rPr lang="en-US" altLang="ja-JP" dirty="0" smtClean="0"/>
              <a:t>(</a:t>
            </a:r>
            <a:r>
              <a:rPr lang="ja-JP" altLang="en-US" dirty="0" smtClean="0"/>
              <a:t>所属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kumimoji="0" sz="1800" smtClean="0">
                <a:latin typeface="Arial Black" pitchFamily="34" charset="0"/>
              </a:defRPr>
            </a:lvl1pPr>
          </a:lstStyle>
          <a:p>
            <a:pPr>
              <a:defRPr/>
            </a:pPr>
            <a:fld id="{AA015A46-B994-43D3-A2BD-4C554C41FB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4509397" y="0"/>
            <a:ext cx="463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CVIM5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月研究会，</a:t>
            </a:r>
            <a:r>
              <a:rPr lang="ja-JP" altLang="en-US" dirty="0" smtClean="0"/>
              <a:t>卒論スポットライトセッション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59600" y="260350"/>
            <a:ext cx="2171700" cy="64817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4500" y="260350"/>
            <a:ext cx="6362700" cy="64817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2222D-31D8-4DED-AC9B-220A34D08A1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4500" y="1412875"/>
            <a:ext cx="42672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64100" y="1412875"/>
            <a:ext cx="42672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285750" cy="533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50863" y="0"/>
            <a:ext cx="8564562" cy="2730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09575" y="134938"/>
            <a:ext cx="138113" cy="14128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47688" y="0"/>
            <a:ext cx="139700" cy="138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47688" y="134938"/>
            <a:ext cx="139700" cy="1412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74638" y="274638"/>
            <a:ext cx="136525" cy="13811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31763" y="136525"/>
            <a:ext cx="141287" cy="138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409575" y="271463"/>
            <a:ext cx="138113" cy="138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74638" y="409575"/>
            <a:ext cx="136525" cy="136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103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260350"/>
            <a:ext cx="8686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125538"/>
            <a:ext cx="86868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12750" y="1052513"/>
            <a:ext cx="8731250" cy="714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8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A1BF9CC-616E-4149-BC95-F9B7892BA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Bucket Distance Hashing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Metric Learning</a:t>
            </a:r>
            <a:r>
              <a:rPr kumimoji="1" lang="ja-JP" altLang="en-US" dirty="0" smtClean="0"/>
              <a:t>を組み合わせた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表情変化に頑健かつ高速な顔認識</a:t>
            </a:r>
            <a:endParaRPr kumimoji="1" lang="ja-JP" alt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1547664" y="4267200"/>
            <a:ext cx="7443936" cy="17526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◯</a:t>
            </a:r>
            <a:r>
              <a:rPr kumimoji="1" lang="ja-JP" altLang="en-US" dirty="0" smtClean="0"/>
              <a:t>水野智也，内海ゆづ子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岩村雅一</a:t>
            </a:r>
            <a:r>
              <a:rPr lang="ja-JP" altLang="en-US" dirty="0" smtClean="0"/>
              <a:t>，</a:t>
            </a:r>
            <a:r>
              <a:rPr lang="en-US" altLang="en-US" dirty="0" smtClean="0"/>
              <a:t>黄</a:t>
            </a:r>
            <a:r>
              <a:rPr kumimoji="1" lang="ja-JP" altLang="en-US" dirty="0" smtClean="0"/>
              <a:t>瀬浩一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大阪府立大学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2222D-31D8-4DED-AC9B-220A34D08A18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7606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最近傍点探索問題における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つの距離尺度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32222D-31D8-4DED-AC9B-220A34D08A18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95393"/>
              </p:ext>
            </p:extLst>
          </p:nvPr>
        </p:nvGraphicFramePr>
        <p:xfrm>
          <a:off x="1187624" y="2492896"/>
          <a:ext cx="676875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728192"/>
                <a:gridCol w="1224136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ユークリッド距離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双線形類似度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提案手法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近似最近傍探索による照合の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高速化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◯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☓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◯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学習サンプルを反映した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距離尺度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☓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◯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◯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円形吹き出し 6"/>
          <p:cNvSpPr/>
          <p:nvPr/>
        </p:nvSpPr>
        <p:spPr>
          <a:xfrm>
            <a:off x="4499992" y="1196752"/>
            <a:ext cx="1588574" cy="1152128"/>
          </a:xfrm>
          <a:prstGeom prst="wedgeEllipseCallout">
            <a:avLst>
              <a:gd name="adj1" fmla="val 41316"/>
              <a:gd name="adj2" fmla="val 6360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n-ea"/>
              </a:rPr>
              <a:t>Metric Learning</a:t>
            </a:r>
            <a:r>
              <a:rPr kumimoji="1" lang="ja-JP" altLang="en-US" dirty="0" smtClean="0">
                <a:latin typeface="+mn-ea"/>
              </a:rPr>
              <a:t>で学習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7624" y="5805264"/>
            <a:ext cx="6768752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双線形類似度を構成する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つの距離尺度をまとめユークリッド距離で表現</a:t>
            </a:r>
            <a:endParaRPr kumimoji="1" lang="ja-JP" altLang="en-US" sz="2400" dirty="0"/>
          </a:p>
        </p:txBody>
      </p:sp>
      <p:sp>
        <p:nvSpPr>
          <p:cNvPr id="3" name="左カーブ矢印 2"/>
          <p:cNvSpPr/>
          <p:nvPr/>
        </p:nvSpPr>
        <p:spPr>
          <a:xfrm>
            <a:off x="7884368" y="2636912"/>
            <a:ext cx="1008112" cy="3600400"/>
          </a:xfrm>
          <a:prstGeom prst="curvedLeftArrow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3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照合処理を顔認識に適用した結果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32222D-31D8-4DED-AC9B-220A34D08A18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pic>
        <p:nvPicPr>
          <p:cNvPr id="28" name="図 27" descr="Al_Pacino_000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508" y="1268760"/>
            <a:ext cx="862356" cy="862356"/>
          </a:xfrm>
          <a:prstGeom prst="rect">
            <a:avLst/>
          </a:prstGeom>
        </p:spPr>
      </p:pic>
      <p:pic>
        <p:nvPicPr>
          <p:cNvPr id="29" name="図 28" descr="Al_Pacino_000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864096" cy="864096"/>
          </a:xfrm>
          <a:prstGeom prst="rect">
            <a:avLst/>
          </a:prstGeom>
        </p:spPr>
      </p:pic>
      <p:pic>
        <p:nvPicPr>
          <p:cNvPr id="30" name="図 29" descr="Alicia_Silverstone_000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864" y="1268760"/>
            <a:ext cx="862355" cy="862355"/>
          </a:xfrm>
          <a:prstGeom prst="rect">
            <a:avLst/>
          </a:prstGeom>
        </p:spPr>
      </p:pic>
      <p:pic>
        <p:nvPicPr>
          <p:cNvPr id="31" name="図 30" descr="Alicia_Silverstone_0001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132856"/>
            <a:ext cx="864096" cy="864096"/>
          </a:xfrm>
          <a:prstGeom prst="rect">
            <a:avLst/>
          </a:prstGeom>
        </p:spPr>
      </p:pic>
      <p:pic>
        <p:nvPicPr>
          <p:cNvPr id="32" name="図 31" descr="Ethan_Hawke_0002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132856"/>
            <a:ext cx="864096" cy="864096"/>
          </a:xfrm>
          <a:prstGeom prst="rect">
            <a:avLst/>
          </a:prstGeom>
        </p:spPr>
      </p:pic>
      <p:pic>
        <p:nvPicPr>
          <p:cNvPr id="33" name="図 32" descr="Ethan_Hawke_000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268760"/>
            <a:ext cx="864096" cy="864096"/>
          </a:xfrm>
          <a:prstGeom prst="rect">
            <a:avLst/>
          </a:prstGeom>
        </p:spPr>
      </p:pic>
      <p:pic>
        <p:nvPicPr>
          <p:cNvPr id="34" name="図 33" descr="Jeanne_Moreau_0001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268760"/>
            <a:ext cx="864096" cy="864096"/>
          </a:xfrm>
          <a:prstGeom prst="rect">
            <a:avLst/>
          </a:prstGeom>
        </p:spPr>
      </p:pic>
      <p:pic>
        <p:nvPicPr>
          <p:cNvPr id="35" name="図 34" descr="Jeanne_Moreau_0002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132856"/>
            <a:ext cx="864096" cy="864096"/>
          </a:xfrm>
          <a:prstGeom prst="rect">
            <a:avLst/>
          </a:prstGeom>
        </p:spPr>
      </p:pic>
      <p:sp>
        <p:nvSpPr>
          <p:cNvPr id="36" name="角丸四角形 35"/>
          <p:cNvSpPr/>
          <p:nvPr/>
        </p:nvSpPr>
        <p:spPr>
          <a:xfrm>
            <a:off x="323528" y="1340768"/>
            <a:ext cx="1209414" cy="662846"/>
          </a:xfrm>
          <a:prstGeom prst="roundRect">
            <a:avLst/>
          </a:prstGeom>
          <a:solidFill>
            <a:srgbClr val="FFC000"/>
          </a:solidFill>
          <a:ln w="857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kern="12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DB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323528" y="2276872"/>
            <a:ext cx="1209414" cy="607292"/>
          </a:xfrm>
          <a:prstGeom prst="roundRect">
            <a:avLst/>
          </a:prstGeom>
          <a:solidFill>
            <a:srgbClr val="FFC000"/>
          </a:solidFill>
          <a:ln w="857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kern="12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クエリ</a:t>
            </a:r>
            <a:endParaRPr kumimoji="1" lang="ja-JP" altLang="en-US" sz="2400" kern="1200" dirty="0">
              <a:solidFill>
                <a:schemeClr val="tx1"/>
              </a:solidFill>
              <a:latin typeface="ＭＳ ゴシック"/>
              <a:ea typeface="ＭＳ ゴシック"/>
              <a:cs typeface="ＭＳ ゴシック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148064" y="1340768"/>
            <a:ext cx="3888431" cy="432048"/>
          </a:xfrm>
          <a:prstGeom prst="roundRect">
            <a:avLst/>
          </a:prstGeom>
          <a:solidFill>
            <a:srgbClr val="FFC000"/>
          </a:solidFill>
          <a:ln w="857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400" kern="12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Face in the wild dataset</a:t>
            </a:r>
            <a:endParaRPr kumimoji="1" lang="ja-JP" altLang="en-US" sz="2400" kern="1200" dirty="0">
              <a:solidFill>
                <a:schemeClr val="tx1"/>
              </a:solidFill>
              <a:latin typeface="ＭＳ ゴシック"/>
              <a:ea typeface="ＭＳ ゴシック"/>
              <a:cs typeface="ＭＳ ゴシック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357843"/>
              </p:ext>
            </p:extLst>
          </p:nvPr>
        </p:nvGraphicFramePr>
        <p:xfrm>
          <a:off x="539552" y="3356992"/>
          <a:ext cx="741682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376264"/>
                <a:gridCol w="2088232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en-US" sz="2400" dirty="0" smtClean="0">
                          <a:solidFill>
                            <a:schemeClr val="bg1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ユークリッド</a:t>
                      </a:r>
                    </a:p>
                    <a:p>
                      <a:pPr algn="ctr"/>
                      <a:r>
                        <a:rPr kumimoji="1" lang="en-US" altLang="en-US" sz="2400" dirty="0" smtClean="0">
                          <a:solidFill>
                            <a:schemeClr val="bg1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距離を使用</a:t>
                      </a:r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し</a:t>
                      </a:r>
                      <a:r>
                        <a:rPr kumimoji="1" lang="en-US" altLang="en-US" sz="2400" dirty="0" smtClean="0">
                          <a:solidFill>
                            <a:schemeClr val="bg1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た</a:t>
                      </a:r>
                    </a:p>
                    <a:p>
                      <a:pPr algn="ctr"/>
                      <a:r>
                        <a:rPr kumimoji="1" lang="en-US" altLang="en-US" sz="2400" dirty="0" smtClean="0">
                          <a:solidFill>
                            <a:schemeClr val="bg1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従来手法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双線形類似度を使用した</a:t>
                      </a:r>
                      <a:endParaRPr kumimoji="1" lang="en-US" altLang="ja-JP" sz="2400" dirty="0" smtClean="0">
                        <a:solidFill>
                          <a:srgbClr val="FFFFFF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従来手法</a:t>
                      </a:r>
                      <a:endParaRPr kumimoji="1" lang="ja-JP" altLang="en-US" sz="2400" dirty="0">
                        <a:solidFill>
                          <a:srgbClr val="FFFFFF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提案手法</a:t>
                      </a:r>
                      <a:endParaRPr kumimoji="1" lang="en-US" altLang="ja-JP" sz="2400" dirty="0" smtClean="0">
                        <a:solidFill>
                          <a:srgbClr val="FFFFFF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認識率</a:t>
                      </a:r>
                      <a:r>
                        <a:rPr kumimoji="1" lang="en-US" altLang="ja-JP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(%)</a:t>
                      </a:r>
                      <a:endParaRPr kumimoji="1" lang="ja-JP" altLang="en-US" sz="2400" dirty="0">
                        <a:solidFill>
                          <a:srgbClr val="FFFFFF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46</a:t>
                      </a:r>
                      <a:endParaRPr kumimoji="1" lang="ja-JP" altLang="en-US" sz="2400" dirty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56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処理時間</a:t>
                      </a:r>
                      <a:r>
                        <a:rPr kumimoji="1" lang="en-US" altLang="ja-JP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(</a:t>
                      </a:r>
                      <a:r>
                        <a:rPr kumimoji="1" lang="en-US" altLang="ja-JP" sz="2400" dirty="0" err="1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ms</a:t>
                      </a:r>
                      <a:r>
                        <a:rPr kumimoji="1" lang="en-US" altLang="ja-JP" sz="2400" dirty="0" smtClean="0">
                          <a:solidFill>
                            <a:srgbClr val="FFFFFF"/>
                          </a:solidFill>
                          <a:latin typeface="ＭＳ ゴシック"/>
                          <a:ea typeface="ＭＳ ゴシック"/>
                          <a:cs typeface="ＭＳ ゴシック"/>
                        </a:rPr>
                        <a:t>)</a:t>
                      </a:r>
                      <a:endParaRPr kumimoji="1" lang="ja-JP" altLang="en-US" sz="2400" dirty="0">
                        <a:solidFill>
                          <a:srgbClr val="FFFFFF"/>
                        </a:solidFill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0.80</a:t>
                      </a:r>
                      <a:endParaRPr kumimoji="1" lang="ja-JP" altLang="en-US" sz="2400" dirty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2.7</a:t>
                      </a:r>
                      <a:endParaRPr kumimoji="1" lang="ja-JP" altLang="en-US" sz="2400" dirty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ＭＳ ゴシック"/>
                        <a:ea typeface="ＭＳ ゴシック"/>
                        <a:cs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雲形吹き出し 2"/>
          <p:cNvSpPr/>
          <p:nvPr/>
        </p:nvSpPr>
        <p:spPr>
          <a:xfrm>
            <a:off x="5868144" y="4365104"/>
            <a:ext cx="3168352" cy="1872208"/>
          </a:xfrm>
          <a:prstGeom prst="cloudCallout">
            <a:avLst>
              <a:gd name="adj1" fmla="val -13729"/>
              <a:gd name="adj2" fmla="val 50479"/>
            </a:avLst>
          </a:prstGeom>
          <a:solidFill>
            <a:srgbClr val="00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ポスターを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見に来て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下さい</a:t>
            </a:r>
            <a:endParaRPr kumimoji="1" lang="ja-JP" altLang="en-US" sz="2800" dirty="0"/>
          </a:p>
        </p:txBody>
      </p:sp>
      <p:sp>
        <p:nvSpPr>
          <p:cNvPr id="5" name="左矢印 4"/>
          <p:cNvSpPr/>
          <p:nvPr/>
        </p:nvSpPr>
        <p:spPr>
          <a:xfrm rot="766537">
            <a:off x="5097206" y="1792783"/>
            <a:ext cx="864096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左矢印 21"/>
          <p:cNvSpPr/>
          <p:nvPr/>
        </p:nvSpPr>
        <p:spPr>
          <a:xfrm rot="20759647">
            <a:off x="5098067" y="2233140"/>
            <a:ext cx="864096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940152" y="1772816"/>
            <a:ext cx="2144482" cy="792088"/>
          </a:xfrm>
          <a:prstGeom prst="roundRect">
            <a:avLst/>
          </a:prstGeom>
          <a:solidFill>
            <a:srgbClr val="FFC000"/>
          </a:solidFill>
          <a:ln w="857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kern="12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表情・照明が</a:t>
            </a:r>
            <a:endParaRPr kumimoji="1" lang="en-US" altLang="ja-JP" sz="2400" kern="1200" dirty="0" smtClean="0">
              <a:solidFill>
                <a:schemeClr val="tx1"/>
              </a:solidFill>
              <a:latin typeface="ＭＳ ゴシック"/>
              <a:ea typeface="ＭＳ ゴシック"/>
              <a:cs typeface="ＭＳ ゴシック"/>
            </a:endParaRPr>
          </a:p>
          <a:p>
            <a:pPr algn="ctr"/>
            <a:r>
              <a:rPr kumimoji="1" lang="ja-JP" altLang="en-US" sz="2400" kern="1200" dirty="0" smtClean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大きく異なる</a:t>
            </a:r>
            <a:endParaRPr kumimoji="1" lang="ja-JP" altLang="en-US" sz="2400" kern="1200" dirty="0">
              <a:solidFill>
                <a:schemeClr val="tx1"/>
              </a:solidFill>
              <a:latin typeface="ＭＳ ゴシック"/>
              <a:ea typeface="ＭＳ ゴシック"/>
              <a:cs typeface="ＭＳ 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6159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2010/10/06 12:58:49&quot;&gt;&lt;Slide id=&quot;280&quot; dur=&quot;1.050781&quot;/&gt;&lt;/Timings&gt;&lt;Timings time=&quot;2010/10/06 12:57:23&quot;&gt;&lt;Slide id=&quot;280&quot; dur=&quot;1.160156&quot;/&gt;&lt;/Timings&gt;&lt;/WMTools&gt;"/>
</p:tagLst>
</file>

<file path=ppt/theme/theme1.xml><?xml version="1.0" encoding="utf-8"?>
<a:theme xmlns:a="http://schemas.openxmlformats.org/drawingml/2006/main" name="cvim_spot_light_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E5A4B49F-7EF7-4BB0-B4A6-7A7E463D3BF4}" vid="{09DFACF4-9A24-424D-8A3B-E7A3BF275A98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cvim_spot_light_template.potx</Template>
  <TotalTime>5235</TotalTime>
  <Words>138</Words>
  <Application>Microsoft Macintosh PowerPoint</Application>
  <PresentationFormat>画面に合わせる (4:3)</PresentationFormat>
  <Paragraphs>46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cvim_spot_light_template</vt:lpstr>
      <vt:lpstr>Bucket Distance Hashingと Metric Learningを組み合わせた 表情変化に頑健かつ高速な顔認識</vt:lpstr>
      <vt:lpstr>最近傍点探索問題における2つの距離尺度</vt:lpstr>
      <vt:lpstr>照合処理を顔認識に適用した結果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makihara</dc:creator>
  <cp:lastModifiedBy>mizuno tomoya</cp:lastModifiedBy>
  <cp:revision>206</cp:revision>
  <dcterms:created xsi:type="dcterms:W3CDTF">2014-04-24T01:42:33Z</dcterms:created>
  <dcterms:modified xsi:type="dcterms:W3CDTF">2015-05-17T21:28:33Z</dcterms:modified>
</cp:coreProperties>
</file>