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</p:sldMasterIdLst>
  <p:notesMasterIdLst>
    <p:notesMasterId r:id="rId28"/>
  </p:notesMasterIdLst>
  <p:sldIdLst>
    <p:sldId id="256" r:id="rId2"/>
    <p:sldId id="261" r:id="rId3"/>
    <p:sldId id="305" r:id="rId4"/>
    <p:sldId id="257" r:id="rId5"/>
    <p:sldId id="269" r:id="rId6"/>
    <p:sldId id="308" r:id="rId7"/>
    <p:sldId id="260" r:id="rId8"/>
    <p:sldId id="270" r:id="rId9"/>
    <p:sldId id="290" r:id="rId10"/>
    <p:sldId id="287" r:id="rId11"/>
    <p:sldId id="288" r:id="rId12"/>
    <p:sldId id="298" r:id="rId13"/>
    <p:sldId id="271" r:id="rId14"/>
    <p:sldId id="297" r:id="rId15"/>
    <p:sldId id="299" r:id="rId16"/>
    <p:sldId id="300" r:id="rId17"/>
    <p:sldId id="293" r:id="rId18"/>
    <p:sldId id="306" r:id="rId19"/>
    <p:sldId id="307" r:id="rId20"/>
    <p:sldId id="301" r:id="rId21"/>
    <p:sldId id="309" r:id="rId22"/>
    <p:sldId id="302" r:id="rId23"/>
    <p:sldId id="310" r:id="rId24"/>
    <p:sldId id="265" r:id="rId25"/>
    <p:sldId id="282" r:id="rId26"/>
    <p:sldId id="283" r:id="rId27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75" d="100"/>
          <a:sy n="75" d="100"/>
        </p:scale>
        <p:origin x="1122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ADDA7-39C5-44B0-8CD8-415491B8A071}" type="datetimeFigureOut">
              <a:rPr kumimoji="1" lang="ja-JP" altLang="en-US" smtClean="0"/>
              <a:t>2013/8/27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CE7FC9-81A3-4A72-A198-DC2AD0A634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623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F17AB-C7E7-485C-8258-D84E0C32DB6E}" type="datetimeFigureOut">
              <a:rPr kumimoji="1" lang="ja-JP" altLang="en-US" smtClean="0"/>
              <a:t>2013/8/27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75CE0-4F72-4012-9C8F-4927B3A3A78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359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F17AB-C7E7-485C-8258-D84E0C32DB6E}" type="datetimeFigureOut">
              <a:rPr kumimoji="1" lang="ja-JP" altLang="en-US" smtClean="0"/>
              <a:t>2013/8/27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75CE0-4F72-4012-9C8F-4927B3A3A7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8409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F17AB-C7E7-485C-8258-D84E0C32DB6E}" type="datetimeFigureOut">
              <a:rPr kumimoji="1" lang="ja-JP" altLang="en-US" smtClean="0"/>
              <a:t>2013/8/27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75CE0-4F72-4012-9C8F-4927B3A3A7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4572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F17AB-C7E7-485C-8258-D84E0C32DB6E}" type="datetimeFigureOut">
              <a:rPr kumimoji="1" lang="ja-JP" altLang="en-US" smtClean="0"/>
              <a:t>2013/8/27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75CE0-4F72-4012-9C8F-4927B3A3A78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8742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113884"/>
            <a:ext cx="7543800" cy="1450757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693334"/>
            <a:ext cx="7543801" cy="402336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3200"/>
            </a:lvl1pPr>
            <a:lvl2pPr marL="486918" indent="-285750">
              <a:buFont typeface="Arial" panose="020B0604020202020204" pitchFamily="34" charset="0"/>
              <a:buChar char="•"/>
              <a:defRPr sz="2800"/>
            </a:lvl2pPr>
            <a:lvl3pPr marL="669798" indent="-285750">
              <a:buFont typeface="Arial" panose="020B0604020202020204" pitchFamily="34" charset="0"/>
              <a:buChar char="•"/>
              <a:defRPr sz="2400"/>
            </a:lvl3pPr>
            <a:lvl4pPr marL="852678" indent="-285750">
              <a:buFont typeface="Arial" panose="020B0604020202020204" pitchFamily="34" charset="0"/>
              <a:buChar char="•"/>
              <a:defRPr sz="2400"/>
            </a:lvl4pPr>
            <a:lvl5pPr marL="1035558" indent="-285750"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F17AB-C7E7-485C-8258-D84E0C32DB6E}" type="datetimeFigureOut">
              <a:rPr kumimoji="1" lang="ja-JP" altLang="en-US" smtClean="0"/>
              <a:t>2013/8/27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75CE0-4F72-4012-9C8F-4927B3A3A7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3123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113884"/>
            <a:ext cx="7543800" cy="1450757"/>
          </a:xfrm>
        </p:spPr>
        <p:txBody>
          <a:bodyPr/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662855"/>
            <a:ext cx="3703320" cy="4138504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800"/>
            </a:lvl1pPr>
            <a:lvl2pPr marL="486918" indent="-285750">
              <a:buFont typeface="Arial" panose="020B0604020202020204" pitchFamily="34" charset="0"/>
              <a:buChar char="•"/>
              <a:defRPr sz="2400"/>
            </a:lvl2pPr>
            <a:lvl3pPr marL="669798" indent="-285750">
              <a:buFont typeface="Arial" panose="020B0604020202020204" pitchFamily="34" charset="0"/>
              <a:buChar char="•"/>
              <a:defRPr sz="2400"/>
            </a:lvl3pPr>
            <a:lvl4pPr marL="852678" indent="-285750">
              <a:buFont typeface="Arial" panose="020B0604020202020204" pitchFamily="34" charset="0"/>
              <a:buChar char="•"/>
              <a:defRPr sz="2400"/>
            </a:lvl4pPr>
            <a:lvl5pPr marL="1035558" indent="-285750"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662854"/>
            <a:ext cx="3703320" cy="413850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201168" indent="0">
              <a:buNone/>
              <a:defRPr sz="2400"/>
            </a:lvl2pPr>
            <a:lvl3pPr marL="384048" indent="0">
              <a:buNone/>
              <a:defRPr sz="2000"/>
            </a:lvl3pPr>
            <a:lvl4pPr marL="566928" indent="0">
              <a:buNone/>
              <a:defRPr sz="2000"/>
            </a:lvl4pPr>
            <a:lvl5pPr marL="749808" indent="0">
              <a:buNone/>
              <a:defRPr sz="2000"/>
            </a:lvl5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F17AB-C7E7-485C-8258-D84E0C32DB6E}" type="datetimeFigureOut">
              <a:rPr kumimoji="1" lang="ja-JP" altLang="en-US" smtClean="0"/>
              <a:t>2013/8/27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75CE0-4F72-4012-9C8F-4927B3A3A7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9115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113884"/>
            <a:ext cx="7543800" cy="1450757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693652"/>
            <a:ext cx="3703320" cy="736282"/>
          </a:xfrm>
        </p:spPr>
        <p:txBody>
          <a:bodyPr lIns="91440" rIns="91440" anchor="ctr">
            <a:noAutofit/>
          </a:bodyPr>
          <a:lstStyle>
            <a:lvl1pPr marL="0" indent="0">
              <a:buNone/>
              <a:defRPr sz="28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dirty="0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429934"/>
            <a:ext cx="3703320" cy="3473025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800"/>
            </a:lvl1pPr>
            <a:lvl2pPr marL="544068" indent="-342900">
              <a:buFont typeface="Arial" panose="020B0604020202020204" pitchFamily="34" charset="0"/>
              <a:buChar char="•"/>
              <a:defRPr sz="2400"/>
            </a:lvl2pPr>
            <a:lvl3pPr marL="726948" indent="-342900">
              <a:buFont typeface="Arial" panose="020B0604020202020204" pitchFamily="34" charset="0"/>
              <a:buChar char="•"/>
              <a:defRPr sz="2400"/>
            </a:lvl3pPr>
            <a:lvl4pPr marL="909828" indent="-342900">
              <a:buFont typeface="Arial" panose="020B0604020202020204" pitchFamily="34" charset="0"/>
              <a:buChar char="•"/>
              <a:defRPr sz="2400"/>
            </a:lvl4pPr>
            <a:lvl5pPr marL="1092708" indent="-342900"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693652"/>
            <a:ext cx="3703320" cy="736282"/>
          </a:xfrm>
        </p:spPr>
        <p:txBody>
          <a:bodyPr lIns="91440" rIns="91440" anchor="ctr">
            <a:noAutofit/>
          </a:bodyPr>
          <a:lstStyle>
            <a:lvl1pPr marL="0" indent="0">
              <a:buNone/>
              <a:defRPr sz="28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dirty="0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429933"/>
            <a:ext cx="3703320" cy="3473025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800"/>
            </a:lvl1pPr>
            <a:lvl2pPr marL="544068" indent="-342900">
              <a:buFont typeface="Arial" panose="020B0604020202020204" pitchFamily="34" charset="0"/>
              <a:buChar char="•"/>
              <a:defRPr sz="2400"/>
            </a:lvl2pPr>
            <a:lvl3pPr marL="726948" indent="-342900">
              <a:buFont typeface="Arial" panose="020B0604020202020204" pitchFamily="34" charset="0"/>
              <a:buChar char="•"/>
              <a:defRPr sz="2400"/>
            </a:lvl3pPr>
            <a:lvl4pPr marL="909828" indent="-342900">
              <a:buFont typeface="Arial" panose="020B0604020202020204" pitchFamily="34" charset="0"/>
              <a:buChar char="•"/>
              <a:defRPr sz="2400"/>
            </a:lvl4pPr>
            <a:lvl5pPr marL="1092708" indent="-342900"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F17AB-C7E7-485C-8258-D84E0C32DB6E}" type="datetimeFigureOut">
              <a:rPr kumimoji="1" lang="ja-JP" altLang="en-US" smtClean="0"/>
              <a:t>2013/8/27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75CE0-4F72-4012-9C8F-4927B3A3A7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9743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F17AB-C7E7-485C-8258-D84E0C32DB6E}" type="datetimeFigureOut">
              <a:rPr kumimoji="1" lang="ja-JP" altLang="en-US" smtClean="0"/>
              <a:t>2013/8/27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75CE0-4F72-4012-9C8F-4927B3A3A7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707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F17AB-C7E7-485C-8258-D84E0C32DB6E}" type="datetimeFigureOut">
              <a:rPr kumimoji="1" lang="ja-JP" altLang="en-US" smtClean="0"/>
              <a:t>2013/8/27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75CE0-4F72-4012-9C8F-4927B3A3A7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6415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795F17AB-C7E7-485C-8258-D84E0C32DB6E}" type="datetimeFigureOut">
              <a:rPr kumimoji="1" lang="ja-JP" altLang="en-US" smtClean="0"/>
              <a:t>2013/8/27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575CE0-4F72-4012-9C8F-4927B3A3A7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194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F17AB-C7E7-485C-8258-D84E0C32DB6E}" type="datetimeFigureOut">
              <a:rPr kumimoji="1" lang="ja-JP" altLang="en-US" smtClean="0"/>
              <a:t>2013/8/27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75CE0-4F72-4012-9C8F-4927B3A3A7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1691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2484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1819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11388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6933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3073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95F17AB-C7E7-485C-8258-D84E0C32DB6E}" type="datetimeFigureOut">
              <a:rPr kumimoji="1" lang="ja-JP" altLang="en-US" smtClean="0"/>
              <a:t>2013/8/27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3073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3073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D575CE0-4F72-4012-9C8F-4927B3A3A78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56512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679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3" r:id="rId2"/>
    <p:sldLayoutId id="2147483792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p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86918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p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69798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p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52678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p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35558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p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wmf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WMF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WMF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jpg"/><Relationship Id="rId18" Type="http://schemas.openxmlformats.org/officeDocument/2006/relationships/image" Target="../media/image68.jpg"/><Relationship Id="rId26" Type="http://schemas.openxmlformats.org/officeDocument/2006/relationships/image" Target="../media/image76.jpg"/><Relationship Id="rId39" Type="http://schemas.openxmlformats.org/officeDocument/2006/relationships/image" Target="../media/image89.jpg"/><Relationship Id="rId21" Type="http://schemas.openxmlformats.org/officeDocument/2006/relationships/image" Target="../media/image71.jpg"/><Relationship Id="rId34" Type="http://schemas.openxmlformats.org/officeDocument/2006/relationships/image" Target="../media/image84.jpg"/><Relationship Id="rId42" Type="http://schemas.openxmlformats.org/officeDocument/2006/relationships/image" Target="../media/image92.jpg"/><Relationship Id="rId47" Type="http://schemas.openxmlformats.org/officeDocument/2006/relationships/image" Target="../media/image97.jpg"/><Relationship Id="rId50" Type="http://schemas.openxmlformats.org/officeDocument/2006/relationships/image" Target="../media/image100.jpg"/><Relationship Id="rId55" Type="http://schemas.openxmlformats.org/officeDocument/2006/relationships/image" Target="../media/image105.jpg"/><Relationship Id="rId63" Type="http://schemas.openxmlformats.org/officeDocument/2006/relationships/image" Target="../media/image113.jpg"/><Relationship Id="rId68" Type="http://schemas.openxmlformats.org/officeDocument/2006/relationships/image" Target="../media/image118.emf"/><Relationship Id="rId7" Type="http://schemas.openxmlformats.org/officeDocument/2006/relationships/image" Target="../media/image57.emf"/><Relationship Id="rId2" Type="http://schemas.openxmlformats.org/officeDocument/2006/relationships/image" Target="../media/image52.jpg"/><Relationship Id="rId16" Type="http://schemas.openxmlformats.org/officeDocument/2006/relationships/image" Target="../media/image66.jpg"/><Relationship Id="rId29" Type="http://schemas.openxmlformats.org/officeDocument/2006/relationships/image" Target="../media/image7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emf"/><Relationship Id="rId11" Type="http://schemas.openxmlformats.org/officeDocument/2006/relationships/image" Target="../media/image61.jpg"/><Relationship Id="rId24" Type="http://schemas.openxmlformats.org/officeDocument/2006/relationships/image" Target="../media/image74.jpg"/><Relationship Id="rId32" Type="http://schemas.openxmlformats.org/officeDocument/2006/relationships/image" Target="../media/image82.jpg"/><Relationship Id="rId37" Type="http://schemas.openxmlformats.org/officeDocument/2006/relationships/image" Target="../media/image87.jpg"/><Relationship Id="rId40" Type="http://schemas.openxmlformats.org/officeDocument/2006/relationships/image" Target="../media/image90.jpg"/><Relationship Id="rId45" Type="http://schemas.openxmlformats.org/officeDocument/2006/relationships/image" Target="../media/image95.jpg"/><Relationship Id="rId53" Type="http://schemas.openxmlformats.org/officeDocument/2006/relationships/image" Target="../media/image103.jpg"/><Relationship Id="rId58" Type="http://schemas.openxmlformats.org/officeDocument/2006/relationships/image" Target="../media/image108.jpg"/><Relationship Id="rId66" Type="http://schemas.openxmlformats.org/officeDocument/2006/relationships/image" Target="../media/image116.jpg"/><Relationship Id="rId5" Type="http://schemas.openxmlformats.org/officeDocument/2006/relationships/image" Target="../media/image55.emf"/><Relationship Id="rId15" Type="http://schemas.openxmlformats.org/officeDocument/2006/relationships/image" Target="../media/image65.jpg"/><Relationship Id="rId23" Type="http://schemas.openxmlformats.org/officeDocument/2006/relationships/image" Target="../media/image73.jpg"/><Relationship Id="rId28" Type="http://schemas.openxmlformats.org/officeDocument/2006/relationships/image" Target="../media/image78.jpg"/><Relationship Id="rId36" Type="http://schemas.openxmlformats.org/officeDocument/2006/relationships/image" Target="../media/image86.jpg"/><Relationship Id="rId49" Type="http://schemas.openxmlformats.org/officeDocument/2006/relationships/image" Target="../media/image99.jpg"/><Relationship Id="rId57" Type="http://schemas.openxmlformats.org/officeDocument/2006/relationships/image" Target="../media/image107.jpg"/><Relationship Id="rId61" Type="http://schemas.openxmlformats.org/officeDocument/2006/relationships/image" Target="../media/image111.emf"/><Relationship Id="rId10" Type="http://schemas.openxmlformats.org/officeDocument/2006/relationships/image" Target="../media/image60.emf"/><Relationship Id="rId19" Type="http://schemas.openxmlformats.org/officeDocument/2006/relationships/image" Target="../media/image69.jpg"/><Relationship Id="rId31" Type="http://schemas.openxmlformats.org/officeDocument/2006/relationships/image" Target="../media/image81.jpg"/><Relationship Id="rId44" Type="http://schemas.openxmlformats.org/officeDocument/2006/relationships/image" Target="../media/image94.jpg"/><Relationship Id="rId52" Type="http://schemas.openxmlformats.org/officeDocument/2006/relationships/image" Target="../media/image102.jpg"/><Relationship Id="rId60" Type="http://schemas.openxmlformats.org/officeDocument/2006/relationships/image" Target="../media/image110.jpg"/><Relationship Id="rId65" Type="http://schemas.openxmlformats.org/officeDocument/2006/relationships/image" Target="../media/image115.jpg"/><Relationship Id="rId4" Type="http://schemas.openxmlformats.org/officeDocument/2006/relationships/image" Target="../media/image54.emf"/><Relationship Id="rId9" Type="http://schemas.openxmlformats.org/officeDocument/2006/relationships/image" Target="../media/image59.emf"/><Relationship Id="rId14" Type="http://schemas.openxmlformats.org/officeDocument/2006/relationships/image" Target="../media/image64.jpg"/><Relationship Id="rId22" Type="http://schemas.openxmlformats.org/officeDocument/2006/relationships/image" Target="../media/image72.jpg"/><Relationship Id="rId27" Type="http://schemas.openxmlformats.org/officeDocument/2006/relationships/image" Target="../media/image77.jpg"/><Relationship Id="rId30" Type="http://schemas.openxmlformats.org/officeDocument/2006/relationships/image" Target="../media/image80.jpg"/><Relationship Id="rId35" Type="http://schemas.openxmlformats.org/officeDocument/2006/relationships/image" Target="../media/image85.jpg"/><Relationship Id="rId43" Type="http://schemas.openxmlformats.org/officeDocument/2006/relationships/image" Target="../media/image93.jpg"/><Relationship Id="rId48" Type="http://schemas.openxmlformats.org/officeDocument/2006/relationships/image" Target="../media/image98.jpg"/><Relationship Id="rId56" Type="http://schemas.openxmlformats.org/officeDocument/2006/relationships/image" Target="../media/image106.jpg"/><Relationship Id="rId64" Type="http://schemas.openxmlformats.org/officeDocument/2006/relationships/image" Target="../media/image114.jpg"/><Relationship Id="rId8" Type="http://schemas.openxmlformats.org/officeDocument/2006/relationships/image" Target="../media/image58.emf"/><Relationship Id="rId51" Type="http://schemas.openxmlformats.org/officeDocument/2006/relationships/image" Target="../media/image101.jpg"/><Relationship Id="rId3" Type="http://schemas.openxmlformats.org/officeDocument/2006/relationships/image" Target="../media/image53.emf"/><Relationship Id="rId12" Type="http://schemas.openxmlformats.org/officeDocument/2006/relationships/image" Target="../media/image62.jpg"/><Relationship Id="rId17" Type="http://schemas.openxmlformats.org/officeDocument/2006/relationships/image" Target="../media/image67.jpg"/><Relationship Id="rId25" Type="http://schemas.openxmlformats.org/officeDocument/2006/relationships/image" Target="../media/image75.jpg"/><Relationship Id="rId33" Type="http://schemas.openxmlformats.org/officeDocument/2006/relationships/image" Target="../media/image83.jpg"/><Relationship Id="rId38" Type="http://schemas.openxmlformats.org/officeDocument/2006/relationships/image" Target="../media/image88.jpg"/><Relationship Id="rId46" Type="http://schemas.openxmlformats.org/officeDocument/2006/relationships/image" Target="../media/image96.jpg"/><Relationship Id="rId59" Type="http://schemas.openxmlformats.org/officeDocument/2006/relationships/image" Target="../media/image109.jpg"/><Relationship Id="rId67" Type="http://schemas.openxmlformats.org/officeDocument/2006/relationships/image" Target="../media/image117.jpg"/><Relationship Id="rId20" Type="http://schemas.openxmlformats.org/officeDocument/2006/relationships/image" Target="../media/image70.jpg"/><Relationship Id="rId41" Type="http://schemas.openxmlformats.org/officeDocument/2006/relationships/image" Target="../media/image91.jpg"/><Relationship Id="rId54" Type="http://schemas.openxmlformats.org/officeDocument/2006/relationships/image" Target="../media/image104.jpg"/><Relationship Id="rId62" Type="http://schemas.openxmlformats.org/officeDocument/2006/relationships/image" Target="../media/image1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wmf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13" Type="http://schemas.openxmlformats.org/officeDocument/2006/relationships/image" Target="../media/image134.jpeg"/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12" Type="http://schemas.openxmlformats.org/officeDocument/2006/relationships/image" Target="../media/image133.jpeg"/><Relationship Id="rId2" Type="http://schemas.openxmlformats.org/officeDocument/2006/relationships/image" Target="../media/image123.jpeg"/><Relationship Id="rId16" Type="http://schemas.openxmlformats.org/officeDocument/2006/relationships/image" Target="../media/image1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7.jpeg"/><Relationship Id="rId11" Type="http://schemas.openxmlformats.org/officeDocument/2006/relationships/image" Target="../media/image132.jpeg"/><Relationship Id="rId5" Type="http://schemas.openxmlformats.org/officeDocument/2006/relationships/image" Target="../media/image126.jpeg"/><Relationship Id="rId15" Type="http://schemas.openxmlformats.org/officeDocument/2006/relationships/image" Target="../media/image136.jpeg"/><Relationship Id="rId10" Type="http://schemas.openxmlformats.org/officeDocument/2006/relationships/image" Target="../media/image131.jpeg"/><Relationship Id="rId4" Type="http://schemas.openxmlformats.org/officeDocument/2006/relationships/image" Target="../media/image125.jpeg"/><Relationship Id="rId9" Type="http://schemas.openxmlformats.org/officeDocument/2006/relationships/image" Target="../media/image130.jpeg"/><Relationship Id="rId14" Type="http://schemas.openxmlformats.org/officeDocument/2006/relationships/image" Target="../media/image1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WMF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05082" y="2363056"/>
            <a:ext cx="8383712" cy="1962056"/>
          </a:xfrm>
        </p:spPr>
        <p:txBody>
          <a:bodyPr>
            <a:noAutofit/>
          </a:bodyPr>
          <a:lstStyle/>
          <a:p>
            <a:r>
              <a:rPr lang="en-US" altLang="ja-JP" sz="4400" dirty="0"/>
              <a:t>Automatic Ground Truth Generation </a:t>
            </a:r>
            <a:r>
              <a:rPr lang="en-US" altLang="ja-JP" sz="4400" dirty="0" smtClean="0"/>
              <a:t>of</a:t>
            </a:r>
            <a:r>
              <a:rPr lang="ja-JP" altLang="en-US" sz="4400" dirty="0"/>
              <a:t> </a:t>
            </a:r>
            <a:r>
              <a:rPr lang="en-US" altLang="ja-JP" sz="4400" dirty="0" smtClean="0"/>
              <a:t>Camera </a:t>
            </a:r>
            <a:r>
              <a:rPr lang="en-US" altLang="ja-JP" sz="4400" dirty="0"/>
              <a:t>Captured Documents </a:t>
            </a:r>
            <a:r>
              <a:rPr lang="en-US" altLang="ja-JP" sz="4400" dirty="0" smtClean="0"/>
              <a:t>Using</a:t>
            </a:r>
            <a:r>
              <a:rPr lang="ja-JP" altLang="en-US" sz="4400" dirty="0" smtClean="0"/>
              <a:t> </a:t>
            </a:r>
            <a:r>
              <a:rPr lang="en-US" altLang="ja-JP" sz="4400" dirty="0" smtClean="0"/>
              <a:t>Document </a:t>
            </a:r>
            <a:r>
              <a:rPr lang="en-US" altLang="ja-JP" sz="4400" dirty="0"/>
              <a:t>Image Retrieval</a:t>
            </a:r>
            <a:endParaRPr kumimoji="1" lang="ja-JP" altLang="en-US" sz="44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sz="2500" cap="none" dirty="0" err="1"/>
              <a:t>Sheraz</a:t>
            </a:r>
            <a:r>
              <a:rPr lang="en-US" altLang="ja-JP" sz="2500" cap="none" dirty="0"/>
              <a:t> Ahmed, Koichi </a:t>
            </a:r>
            <a:r>
              <a:rPr lang="en-US" altLang="ja-JP" sz="2500" cap="none" dirty="0" err="1" smtClean="0"/>
              <a:t>Kise</a:t>
            </a:r>
            <a:r>
              <a:rPr lang="en-US" altLang="ja-JP" sz="2500" cap="none" dirty="0" smtClean="0"/>
              <a:t>, Masakazu </a:t>
            </a:r>
            <a:r>
              <a:rPr lang="en-US" altLang="ja-JP" sz="2500" cap="none" dirty="0" err="1" smtClean="0"/>
              <a:t>Iwamura</a:t>
            </a:r>
            <a:r>
              <a:rPr lang="en-US" altLang="ja-JP" sz="2500" cap="none" dirty="0"/>
              <a:t>, Marcus </a:t>
            </a:r>
            <a:r>
              <a:rPr lang="en-US" altLang="ja-JP" sz="2500" cap="none" dirty="0" err="1" smtClean="0"/>
              <a:t>Liwicki</a:t>
            </a:r>
            <a:r>
              <a:rPr lang="en-US" altLang="ja-JP" sz="2500" cap="none" dirty="0"/>
              <a:t>, </a:t>
            </a:r>
            <a:r>
              <a:rPr lang="en-US" altLang="ja-JP" sz="2500" cap="none" dirty="0" smtClean="0"/>
              <a:t>and Andreas </a:t>
            </a:r>
            <a:r>
              <a:rPr lang="en-US" altLang="ja-JP" sz="2500" cap="none" dirty="0" err="1"/>
              <a:t>Dengel</a:t>
            </a:r>
            <a:endParaRPr lang="en-US" altLang="ja-JP" sz="2500" cap="none" dirty="0"/>
          </a:p>
        </p:txBody>
      </p:sp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979" y="266488"/>
            <a:ext cx="2043978" cy="803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kise\Pictures\logo\OPU\opulogo_v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290" y="1348730"/>
            <a:ext cx="769699" cy="98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masa\Desktop\IMP_logo_ver1_outlin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429" y="1408595"/>
            <a:ext cx="829565" cy="923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http://www.uni-kl.de/fileadmin/prum/Download/Design-Vorlagen/TU-Logos/TU-KL-RGB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892" y="125655"/>
            <a:ext cx="3502136" cy="94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4434" y="1351252"/>
            <a:ext cx="2275456" cy="976424"/>
          </a:xfrm>
          <a:prstGeom prst="rect">
            <a:avLst/>
          </a:prstGeom>
        </p:spPr>
      </p:pic>
      <p:pic>
        <p:nvPicPr>
          <p:cNvPr id="11" name="Picture 31" descr="kise"/>
          <p:cNvPicPr>
            <a:picLocks noChangeAspect="1" noChangeArrowheads="1"/>
          </p:cNvPicPr>
          <p:nvPr/>
        </p:nvPicPr>
        <p:blipFill>
          <a:blip r:embed="rId7" cstate="print"/>
          <a:srcRect l="10938" t="3517" r="18750" b="30476"/>
          <a:stretch>
            <a:fillRect/>
          </a:stretch>
        </p:blipFill>
        <p:spPr bwMode="auto">
          <a:xfrm>
            <a:off x="2413164" y="5272075"/>
            <a:ext cx="1152128" cy="1441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8175" y="5266278"/>
            <a:ext cx="1093661" cy="144689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2992" y="5266277"/>
            <a:ext cx="1113795" cy="1446893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4719" y="5266276"/>
            <a:ext cx="1215390" cy="1446893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8509" y="5266276"/>
            <a:ext cx="1071772" cy="144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Idea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22959" y="1693334"/>
            <a:ext cx="7762241" cy="4023360"/>
          </a:xfrm>
        </p:spPr>
        <p:txBody>
          <a:bodyPr/>
          <a:lstStyle/>
          <a:p>
            <a:r>
              <a:rPr kumimoji="1" lang="en-US" altLang="ja-JP" dirty="0" smtClean="0"/>
              <a:t>Use text information embedded in PDF files</a:t>
            </a:r>
            <a:endParaRPr kumimoji="1" lang="ja-JP" altLang="en-US" dirty="0"/>
          </a:p>
        </p:txBody>
      </p:sp>
      <p:grpSp>
        <p:nvGrpSpPr>
          <p:cNvPr id="111" name="グループ化 110"/>
          <p:cNvGrpSpPr/>
          <p:nvPr/>
        </p:nvGrpSpPr>
        <p:grpSpPr>
          <a:xfrm>
            <a:off x="99235" y="2266433"/>
            <a:ext cx="10262904" cy="3970258"/>
            <a:chOff x="-5895165" y="2266433"/>
            <a:chExt cx="10262904" cy="3970258"/>
          </a:xfrm>
        </p:grpSpPr>
        <p:grpSp>
          <p:nvGrpSpPr>
            <p:cNvPr id="112" name="グループ化 111"/>
            <p:cNvGrpSpPr/>
            <p:nvPr/>
          </p:nvGrpSpPr>
          <p:grpSpPr>
            <a:xfrm>
              <a:off x="3094564" y="3321936"/>
              <a:ext cx="1273175" cy="2836442"/>
              <a:chOff x="4065588" y="2983333"/>
              <a:chExt cx="1273175" cy="2836442"/>
            </a:xfrm>
          </p:grpSpPr>
          <p:grpSp>
            <p:nvGrpSpPr>
              <p:cNvPr id="134" name="グループ化 133"/>
              <p:cNvGrpSpPr/>
              <p:nvPr/>
            </p:nvGrpSpPr>
            <p:grpSpPr>
              <a:xfrm flipH="1">
                <a:off x="4065588" y="3767138"/>
                <a:ext cx="1273175" cy="2052637"/>
                <a:chOff x="4065588" y="3767138"/>
                <a:chExt cx="1273175" cy="2052637"/>
              </a:xfrm>
            </p:grpSpPr>
            <p:sp>
              <p:nvSpPr>
                <p:cNvPr id="141" name="Freeform 8"/>
                <p:cNvSpPr>
                  <a:spLocks/>
                </p:cNvSpPr>
                <p:nvPr/>
              </p:nvSpPr>
              <p:spPr bwMode="auto">
                <a:xfrm>
                  <a:off x="4065588" y="3938588"/>
                  <a:ext cx="1273175" cy="1881187"/>
                </a:xfrm>
                <a:custGeom>
                  <a:avLst/>
                  <a:gdLst>
                    <a:gd name="T0" fmla="*/ 774 w 802"/>
                    <a:gd name="T1" fmla="*/ 985 h 1185"/>
                    <a:gd name="T2" fmla="*/ 802 w 802"/>
                    <a:gd name="T3" fmla="*/ 868 h 1185"/>
                    <a:gd name="T4" fmla="*/ 724 w 802"/>
                    <a:gd name="T5" fmla="*/ 729 h 1185"/>
                    <a:gd name="T6" fmla="*/ 605 w 802"/>
                    <a:gd name="T7" fmla="*/ 662 h 1185"/>
                    <a:gd name="T8" fmla="*/ 595 w 802"/>
                    <a:gd name="T9" fmla="*/ 659 h 1185"/>
                    <a:gd name="T10" fmla="*/ 643 w 802"/>
                    <a:gd name="T11" fmla="*/ 377 h 1185"/>
                    <a:gd name="T12" fmla="*/ 718 w 802"/>
                    <a:gd name="T13" fmla="*/ 330 h 1185"/>
                    <a:gd name="T14" fmla="*/ 732 w 802"/>
                    <a:gd name="T15" fmla="*/ 269 h 1185"/>
                    <a:gd name="T16" fmla="*/ 701 w 802"/>
                    <a:gd name="T17" fmla="*/ 213 h 1185"/>
                    <a:gd name="T18" fmla="*/ 642 w 802"/>
                    <a:gd name="T19" fmla="*/ 173 h 1185"/>
                    <a:gd name="T20" fmla="*/ 610 w 802"/>
                    <a:gd name="T21" fmla="*/ 157 h 1185"/>
                    <a:gd name="T22" fmla="*/ 607 w 802"/>
                    <a:gd name="T23" fmla="*/ 134 h 1185"/>
                    <a:gd name="T24" fmla="*/ 577 w 802"/>
                    <a:gd name="T25" fmla="*/ 106 h 1185"/>
                    <a:gd name="T26" fmla="*/ 535 w 802"/>
                    <a:gd name="T27" fmla="*/ 106 h 1185"/>
                    <a:gd name="T28" fmla="*/ 506 w 802"/>
                    <a:gd name="T29" fmla="*/ 134 h 1185"/>
                    <a:gd name="T30" fmla="*/ 506 w 802"/>
                    <a:gd name="T31" fmla="*/ 176 h 1185"/>
                    <a:gd name="T32" fmla="*/ 535 w 802"/>
                    <a:gd name="T33" fmla="*/ 206 h 1185"/>
                    <a:gd name="T34" fmla="*/ 579 w 802"/>
                    <a:gd name="T35" fmla="*/ 204 h 1185"/>
                    <a:gd name="T36" fmla="*/ 624 w 802"/>
                    <a:gd name="T37" fmla="*/ 204 h 1185"/>
                    <a:gd name="T38" fmla="*/ 675 w 802"/>
                    <a:gd name="T39" fmla="*/ 239 h 1185"/>
                    <a:gd name="T40" fmla="*/ 697 w 802"/>
                    <a:gd name="T41" fmla="*/ 274 h 1185"/>
                    <a:gd name="T42" fmla="*/ 689 w 802"/>
                    <a:gd name="T43" fmla="*/ 307 h 1185"/>
                    <a:gd name="T44" fmla="*/ 633 w 802"/>
                    <a:gd name="T45" fmla="*/ 342 h 1185"/>
                    <a:gd name="T46" fmla="*/ 544 w 802"/>
                    <a:gd name="T47" fmla="*/ 284 h 1185"/>
                    <a:gd name="T48" fmla="*/ 455 w 802"/>
                    <a:gd name="T49" fmla="*/ 209 h 1185"/>
                    <a:gd name="T50" fmla="*/ 347 w 802"/>
                    <a:gd name="T51" fmla="*/ 216 h 1185"/>
                    <a:gd name="T52" fmla="*/ 277 w 802"/>
                    <a:gd name="T53" fmla="*/ 274 h 1185"/>
                    <a:gd name="T54" fmla="*/ 216 w 802"/>
                    <a:gd name="T55" fmla="*/ 323 h 1185"/>
                    <a:gd name="T56" fmla="*/ 84 w 802"/>
                    <a:gd name="T57" fmla="*/ 303 h 1185"/>
                    <a:gd name="T58" fmla="*/ 37 w 802"/>
                    <a:gd name="T59" fmla="*/ 221 h 1185"/>
                    <a:gd name="T60" fmla="*/ 68 w 802"/>
                    <a:gd name="T61" fmla="*/ 148 h 1185"/>
                    <a:gd name="T62" fmla="*/ 124 w 802"/>
                    <a:gd name="T63" fmla="*/ 106 h 1185"/>
                    <a:gd name="T64" fmla="*/ 175 w 802"/>
                    <a:gd name="T65" fmla="*/ 80 h 1185"/>
                    <a:gd name="T66" fmla="*/ 173 w 802"/>
                    <a:gd name="T67" fmla="*/ 21 h 1185"/>
                    <a:gd name="T68" fmla="*/ 138 w 802"/>
                    <a:gd name="T69" fmla="*/ 0 h 1185"/>
                    <a:gd name="T70" fmla="*/ 84 w 802"/>
                    <a:gd name="T71" fmla="*/ 25 h 1185"/>
                    <a:gd name="T72" fmla="*/ 80 w 802"/>
                    <a:gd name="T73" fmla="*/ 72 h 1185"/>
                    <a:gd name="T74" fmla="*/ 40 w 802"/>
                    <a:gd name="T75" fmla="*/ 126 h 1185"/>
                    <a:gd name="T76" fmla="*/ 0 w 802"/>
                    <a:gd name="T77" fmla="*/ 218 h 1185"/>
                    <a:gd name="T78" fmla="*/ 47 w 802"/>
                    <a:gd name="T79" fmla="*/ 321 h 1185"/>
                    <a:gd name="T80" fmla="*/ 183 w 802"/>
                    <a:gd name="T81" fmla="*/ 361 h 1185"/>
                    <a:gd name="T82" fmla="*/ 251 w 802"/>
                    <a:gd name="T83" fmla="*/ 364 h 1185"/>
                    <a:gd name="T84" fmla="*/ 281 w 802"/>
                    <a:gd name="T85" fmla="*/ 680 h 1185"/>
                    <a:gd name="T86" fmla="*/ 218 w 802"/>
                    <a:gd name="T87" fmla="*/ 722 h 1185"/>
                    <a:gd name="T88" fmla="*/ 171 w 802"/>
                    <a:gd name="T89" fmla="*/ 784 h 1185"/>
                    <a:gd name="T90" fmla="*/ 164 w 802"/>
                    <a:gd name="T91" fmla="*/ 868 h 1185"/>
                    <a:gd name="T92" fmla="*/ 206 w 802"/>
                    <a:gd name="T93" fmla="*/ 964 h 1185"/>
                    <a:gd name="T94" fmla="*/ 98 w 802"/>
                    <a:gd name="T95" fmla="*/ 1055 h 1185"/>
                    <a:gd name="T96" fmla="*/ 120 w 802"/>
                    <a:gd name="T97" fmla="*/ 1068 h 1185"/>
                    <a:gd name="T98" fmla="*/ 229 w 802"/>
                    <a:gd name="T99" fmla="*/ 934 h 1185"/>
                    <a:gd name="T100" fmla="*/ 199 w 802"/>
                    <a:gd name="T101" fmla="*/ 852 h 1185"/>
                    <a:gd name="T102" fmla="*/ 211 w 802"/>
                    <a:gd name="T103" fmla="*/ 786 h 1185"/>
                    <a:gd name="T104" fmla="*/ 249 w 802"/>
                    <a:gd name="T105" fmla="*/ 743 h 1185"/>
                    <a:gd name="T106" fmla="*/ 290 w 802"/>
                    <a:gd name="T107" fmla="*/ 788 h 1185"/>
                    <a:gd name="T108" fmla="*/ 636 w 802"/>
                    <a:gd name="T109" fmla="*/ 716 h 1185"/>
                    <a:gd name="T110" fmla="*/ 734 w 802"/>
                    <a:gd name="T111" fmla="*/ 791 h 1185"/>
                    <a:gd name="T112" fmla="*/ 767 w 802"/>
                    <a:gd name="T113" fmla="*/ 899 h 1185"/>
                    <a:gd name="T114" fmla="*/ 717 w 802"/>
                    <a:gd name="T115" fmla="*/ 1009 h 1185"/>
                    <a:gd name="T116" fmla="*/ 769 w 802"/>
                    <a:gd name="T117" fmla="*/ 1180 h 1185"/>
                    <a:gd name="T118" fmla="*/ 795 w 802"/>
                    <a:gd name="T119" fmla="*/ 1178 h 1185"/>
                    <a:gd name="T120" fmla="*/ 793 w 802"/>
                    <a:gd name="T121" fmla="*/ 1152 h 1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802" h="1185">
                      <a:moveTo>
                        <a:pt x="704" y="1079"/>
                      </a:moveTo>
                      <a:lnTo>
                        <a:pt x="732" y="1048"/>
                      </a:lnTo>
                      <a:lnTo>
                        <a:pt x="755" y="1016"/>
                      </a:lnTo>
                      <a:lnTo>
                        <a:pt x="774" y="985"/>
                      </a:lnTo>
                      <a:lnTo>
                        <a:pt x="788" y="955"/>
                      </a:lnTo>
                      <a:lnTo>
                        <a:pt x="797" y="926"/>
                      </a:lnTo>
                      <a:lnTo>
                        <a:pt x="802" y="896"/>
                      </a:lnTo>
                      <a:lnTo>
                        <a:pt x="802" y="868"/>
                      </a:lnTo>
                      <a:lnTo>
                        <a:pt x="799" y="840"/>
                      </a:lnTo>
                      <a:lnTo>
                        <a:pt x="781" y="797"/>
                      </a:lnTo>
                      <a:lnTo>
                        <a:pt x="755" y="760"/>
                      </a:lnTo>
                      <a:lnTo>
                        <a:pt x="724" y="729"/>
                      </a:lnTo>
                      <a:lnTo>
                        <a:pt x="689" y="704"/>
                      </a:lnTo>
                      <a:lnTo>
                        <a:pt x="656" y="685"/>
                      </a:lnTo>
                      <a:lnTo>
                        <a:pt x="626" y="671"/>
                      </a:lnTo>
                      <a:lnTo>
                        <a:pt x="605" y="662"/>
                      </a:lnTo>
                      <a:lnTo>
                        <a:pt x="596" y="659"/>
                      </a:lnTo>
                      <a:lnTo>
                        <a:pt x="596" y="659"/>
                      </a:lnTo>
                      <a:lnTo>
                        <a:pt x="595" y="659"/>
                      </a:lnTo>
                      <a:lnTo>
                        <a:pt x="595" y="659"/>
                      </a:lnTo>
                      <a:lnTo>
                        <a:pt x="593" y="659"/>
                      </a:lnTo>
                      <a:lnTo>
                        <a:pt x="567" y="380"/>
                      </a:lnTo>
                      <a:lnTo>
                        <a:pt x="609" y="380"/>
                      </a:lnTo>
                      <a:lnTo>
                        <a:pt x="643" y="377"/>
                      </a:lnTo>
                      <a:lnTo>
                        <a:pt x="671" y="368"/>
                      </a:lnTo>
                      <a:lnTo>
                        <a:pt x="692" y="357"/>
                      </a:lnTo>
                      <a:lnTo>
                        <a:pt x="708" y="343"/>
                      </a:lnTo>
                      <a:lnTo>
                        <a:pt x="718" y="330"/>
                      </a:lnTo>
                      <a:lnTo>
                        <a:pt x="725" y="314"/>
                      </a:lnTo>
                      <a:lnTo>
                        <a:pt x="731" y="300"/>
                      </a:lnTo>
                      <a:lnTo>
                        <a:pt x="732" y="284"/>
                      </a:lnTo>
                      <a:lnTo>
                        <a:pt x="732" y="269"/>
                      </a:lnTo>
                      <a:lnTo>
                        <a:pt x="729" y="253"/>
                      </a:lnTo>
                      <a:lnTo>
                        <a:pt x="722" y="239"/>
                      </a:lnTo>
                      <a:lnTo>
                        <a:pt x="713" y="225"/>
                      </a:lnTo>
                      <a:lnTo>
                        <a:pt x="701" y="213"/>
                      </a:lnTo>
                      <a:lnTo>
                        <a:pt x="687" y="202"/>
                      </a:lnTo>
                      <a:lnTo>
                        <a:pt x="673" y="190"/>
                      </a:lnTo>
                      <a:lnTo>
                        <a:pt x="657" y="181"/>
                      </a:lnTo>
                      <a:lnTo>
                        <a:pt x="642" y="173"/>
                      </a:lnTo>
                      <a:lnTo>
                        <a:pt x="624" y="164"/>
                      </a:lnTo>
                      <a:lnTo>
                        <a:pt x="609" y="157"/>
                      </a:lnTo>
                      <a:lnTo>
                        <a:pt x="610" y="157"/>
                      </a:lnTo>
                      <a:lnTo>
                        <a:pt x="610" y="157"/>
                      </a:lnTo>
                      <a:lnTo>
                        <a:pt x="610" y="157"/>
                      </a:lnTo>
                      <a:lnTo>
                        <a:pt x="610" y="155"/>
                      </a:lnTo>
                      <a:lnTo>
                        <a:pt x="609" y="145"/>
                      </a:lnTo>
                      <a:lnTo>
                        <a:pt x="607" y="134"/>
                      </a:lnTo>
                      <a:lnTo>
                        <a:pt x="602" y="126"/>
                      </a:lnTo>
                      <a:lnTo>
                        <a:pt x="595" y="119"/>
                      </a:lnTo>
                      <a:lnTo>
                        <a:pt x="586" y="112"/>
                      </a:lnTo>
                      <a:lnTo>
                        <a:pt x="577" y="106"/>
                      </a:lnTo>
                      <a:lnTo>
                        <a:pt x="567" y="105"/>
                      </a:lnTo>
                      <a:lnTo>
                        <a:pt x="556" y="103"/>
                      </a:lnTo>
                      <a:lnTo>
                        <a:pt x="546" y="105"/>
                      </a:lnTo>
                      <a:lnTo>
                        <a:pt x="535" y="106"/>
                      </a:lnTo>
                      <a:lnTo>
                        <a:pt x="527" y="112"/>
                      </a:lnTo>
                      <a:lnTo>
                        <a:pt x="518" y="119"/>
                      </a:lnTo>
                      <a:lnTo>
                        <a:pt x="511" y="126"/>
                      </a:lnTo>
                      <a:lnTo>
                        <a:pt x="506" y="134"/>
                      </a:lnTo>
                      <a:lnTo>
                        <a:pt x="504" y="145"/>
                      </a:lnTo>
                      <a:lnTo>
                        <a:pt x="502" y="155"/>
                      </a:lnTo>
                      <a:lnTo>
                        <a:pt x="504" y="166"/>
                      </a:lnTo>
                      <a:lnTo>
                        <a:pt x="506" y="176"/>
                      </a:lnTo>
                      <a:lnTo>
                        <a:pt x="511" y="185"/>
                      </a:lnTo>
                      <a:lnTo>
                        <a:pt x="518" y="194"/>
                      </a:lnTo>
                      <a:lnTo>
                        <a:pt x="527" y="201"/>
                      </a:lnTo>
                      <a:lnTo>
                        <a:pt x="535" y="206"/>
                      </a:lnTo>
                      <a:lnTo>
                        <a:pt x="546" y="208"/>
                      </a:lnTo>
                      <a:lnTo>
                        <a:pt x="556" y="209"/>
                      </a:lnTo>
                      <a:lnTo>
                        <a:pt x="568" y="208"/>
                      </a:lnTo>
                      <a:lnTo>
                        <a:pt x="579" y="204"/>
                      </a:lnTo>
                      <a:lnTo>
                        <a:pt x="588" y="199"/>
                      </a:lnTo>
                      <a:lnTo>
                        <a:pt x="596" y="192"/>
                      </a:lnTo>
                      <a:lnTo>
                        <a:pt x="610" y="199"/>
                      </a:lnTo>
                      <a:lnTo>
                        <a:pt x="624" y="204"/>
                      </a:lnTo>
                      <a:lnTo>
                        <a:pt x="638" y="213"/>
                      </a:lnTo>
                      <a:lnTo>
                        <a:pt x="652" y="220"/>
                      </a:lnTo>
                      <a:lnTo>
                        <a:pt x="663" y="228"/>
                      </a:lnTo>
                      <a:lnTo>
                        <a:pt x="675" y="239"/>
                      </a:lnTo>
                      <a:lnTo>
                        <a:pt x="684" y="248"/>
                      </a:lnTo>
                      <a:lnTo>
                        <a:pt x="690" y="258"/>
                      </a:lnTo>
                      <a:lnTo>
                        <a:pt x="694" y="265"/>
                      </a:lnTo>
                      <a:lnTo>
                        <a:pt x="697" y="274"/>
                      </a:lnTo>
                      <a:lnTo>
                        <a:pt x="697" y="281"/>
                      </a:lnTo>
                      <a:lnTo>
                        <a:pt x="696" y="289"/>
                      </a:lnTo>
                      <a:lnTo>
                        <a:pt x="694" y="298"/>
                      </a:lnTo>
                      <a:lnTo>
                        <a:pt x="689" y="307"/>
                      </a:lnTo>
                      <a:lnTo>
                        <a:pt x="682" y="317"/>
                      </a:lnTo>
                      <a:lnTo>
                        <a:pt x="671" y="326"/>
                      </a:lnTo>
                      <a:lnTo>
                        <a:pt x="656" y="335"/>
                      </a:lnTo>
                      <a:lnTo>
                        <a:pt x="633" y="342"/>
                      </a:lnTo>
                      <a:lnTo>
                        <a:pt x="602" y="345"/>
                      </a:lnTo>
                      <a:lnTo>
                        <a:pt x="563" y="343"/>
                      </a:lnTo>
                      <a:lnTo>
                        <a:pt x="556" y="312"/>
                      </a:lnTo>
                      <a:lnTo>
                        <a:pt x="544" y="284"/>
                      </a:lnTo>
                      <a:lnTo>
                        <a:pt x="527" y="260"/>
                      </a:lnTo>
                      <a:lnTo>
                        <a:pt x="506" y="239"/>
                      </a:lnTo>
                      <a:lnTo>
                        <a:pt x="481" y="221"/>
                      </a:lnTo>
                      <a:lnTo>
                        <a:pt x="455" y="209"/>
                      </a:lnTo>
                      <a:lnTo>
                        <a:pt x="426" y="204"/>
                      </a:lnTo>
                      <a:lnTo>
                        <a:pt x="394" y="204"/>
                      </a:lnTo>
                      <a:lnTo>
                        <a:pt x="370" y="209"/>
                      </a:lnTo>
                      <a:lnTo>
                        <a:pt x="347" y="216"/>
                      </a:lnTo>
                      <a:lnTo>
                        <a:pt x="326" y="227"/>
                      </a:lnTo>
                      <a:lnTo>
                        <a:pt x="309" y="241"/>
                      </a:lnTo>
                      <a:lnTo>
                        <a:pt x="291" y="256"/>
                      </a:lnTo>
                      <a:lnTo>
                        <a:pt x="277" y="274"/>
                      </a:lnTo>
                      <a:lnTo>
                        <a:pt x="267" y="295"/>
                      </a:lnTo>
                      <a:lnTo>
                        <a:pt x="258" y="316"/>
                      </a:lnTo>
                      <a:lnTo>
                        <a:pt x="241" y="319"/>
                      </a:lnTo>
                      <a:lnTo>
                        <a:pt x="216" y="323"/>
                      </a:lnTo>
                      <a:lnTo>
                        <a:pt x="183" y="324"/>
                      </a:lnTo>
                      <a:lnTo>
                        <a:pt x="150" y="323"/>
                      </a:lnTo>
                      <a:lnTo>
                        <a:pt x="115" y="317"/>
                      </a:lnTo>
                      <a:lnTo>
                        <a:pt x="84" y="303"/>
                      </a:lnTo>
                      <a:lnTo>
                        <a:pt x="56" y="279"/>
                      </a:lnTo>
                      <a:lnTo>
                        <a:pt x="39" y="246"/>
                      </a:lnTo>
                      <a:lnTo>
                        <a:pt x="37" y="234"/>
                      </a:lnTo>
                      <a:lnTo>
                        <a:pt x="37" y="221"/>
                      </a:lnTo>
                      <a:lnTo>
                        <a:pt x="40" y="206"/>
                      </a:lnTo>
                      <a:lnTo>
                        <a:pt x="47" y="188"/>
                      </a:lnTo>
                      <a:lnTo>
                        <a:pt x="56" y="169"/>
                      </a:lnTo>
                      <a:lnTo>
                        <a:pt x="68" y="148"/>
                      </a:lnTo>
                      <a:lnTo>
                        <a:pt x="86" y="126"/>
                      </a:lnTo>
                      <a:lnTo>
                        <a:pt x="107" y="101"/>
                      </a:lnTo>
                      <a:lnTo>
                        <a:pt x="115" y="105"/>
                      </a:lnTo>
                      <a:lnTo>
                        <a:pt x="124" y="106"/>
                      </a:lnTo>
                      <a:lnTo>
                        <a:pt x="133" y="106"/>
                      </a:lnTo>
                      <a:lnTo>
                        <a:pt x="141" y="105"/>
                      </a:lnTo>
                      <a:lnTo>
                        <a:pt x="161" y="96"/>
                      </a:lnTo>
                      <a:lnTo>
                        <a:pt x="175" y="80"/>
                      </a:lnTo>
                      <a:lnTo>
                        <a:pt x="181" y="61"/>
                      </a:lnTo>
                      <a:lnTo>
                        <a:pt x="181" y="40"/>
                      </a:lnTo>
                      <a:lnTo>
                        <a:pt x="178" y="30"/>
                      </a:lnTo>
                      <a:lnTo>
                        <a:pt x="173" y="21"/>
                      </a:lnTo>
                      <a:lnTo>
                        <a:pt x="166" y="14"/>
                      </a:lnTo>
                      <a:lnTo>
                        <a:pt x="157" y="7"/>
                      </a:lnTo>
                      <a:lnTo>
                        <a:pt x="148" y="4"/>
                      </a:lnTo>
                      <a:lnTo>
                        <a:pt x="138" y="0"/>
                      </a:lnTo>
                      <a:lnTo>
                        <a:pt x="127" y="0"/>
                      </a:lnTo>
                      <a:lnTo>
                        <a:pt x="117" y="2"/>
                      </a:lnTo>
                      <a:lnTo>
                        <a:pt x="98" y="11"/>
                      </a:lnTo>
                      <a:lnTo>
                        <a:pt x="84" y="25"/>
                      </a:lnTo>
                      <a:lnTo>
                        <a:pt x="77" y="44"/>
                      </a:lnTo>
                      <a:lnTo>
                        <a:pt x="77" y="66"/>
                      </a:lnTo>
                      <a:lnTo>
                        <a:pt x="79" y="68"/>
                      </a:lnTo>
                      <a:lnTo>
                        <a:pt x="80" y="72"/>
                      </a:lnTo>
                      <a:lnTo>
                        <a:pt x="80" y="73"/>
                      </a:lnTo>
                      <a:lnTo>
                        <a:pt x="82" y="77"/>
                      </a:lnTo>
                      <a:lnTo>
                        <a:pt x="59" y="101"/>
                      </a:lnTo>
                      <a:lnTo>
                        <a:pt x="40" y="126"/>
                      </a:lnTo>
                      <a:lnTo>
                        <a:pt x="25" y="150"/>
                      </a:lnTo>
                      <a:lnTo>
                        <a:pt x="12" y="173"/>
                      </a:lnTo>
                      <a:lnTo>
                        <a:pt x="5" y="195"/>
                      </a:lnTo>
                      <a:lnTo>
                        <a:pt x="0" y="218"/>
                      </a:lnTo>
                      <a:lnTo>
                        <a:pt x="0" y="239"/>
                      </a:lnTo>
                      <a:lnTo>
                        <a:pt x="5" y="258"/>
                      </a:lnTo>
                      <a:lnTo>
                        <a:pt x="23" y="295"/>
                      </a:lnTo>
                      <a:lnTo>
                        <a:pt x="47" y="321"/>
                      </a:lnTo>
                      <a:lnTo>
                        <a:pt x="77" y="340"/>
                      </a:lnTo>
                      <a:lnTo>
                        <a:pt x="112" y="352"/>
                      </a:lnTo>
                      <a:lnTo>
                        <a:pt x="147" y="359"/>
                      </a:lnTo>
                      <a:lnTo>
                        <a:pt x="183" y="361"/>
                      </a:lnTo>
                      <a:lnTo>
                        <a:pt x="220" y="359"/>
                      </a:lnTo>
                      <a:lnTo>
                        <a:pt x="251" y="354"/>
                      </a:lnTo>
                      <a:lnTo>
                        <a:pt x="251" y="359"/>
                      </a:lnTo>
                      <a:lnTo>
                        <a:pt x="251" y="364"/>
                      </a:lnTo>
                      <a:lnTo>
                        <a:pt x="251" y="370"/>
                      </a:lnTo>
                      <a:lnTo>
                        <a:pt x="253" y="377"/>
                      </a:lnTo>
                      <a:lnTo>
                        <a:pt x="251" y="377"/>
                      </a:lnTo>
                      <a:lnTo>
                        <a:pt x="281" y="680"/>
                      </a:lnTo>
                      <a:lnTo>
                        <a:pt x="265" y="689"/>
                      </a:lnTo>
                      <a:lnTo>
                        <a:pt x="248" y="697"/>
                      </a:lnTo>
                      <a:lnTo>
                        <a:pt x="232" y="709"/>
                      </a:lnTo>
                      <a:lnTo>
                        <a:pt x="218" y="722"/>
                      </a:lnTo>
                      <a:lnTo>
                        <a:pt x="204" y="734"/>
                      </a:lnTo>
                      <a:lnTo>
                        <a:pt x="190" y="750"/>
                      </a:lnTo>
                      <a:lnTo>
                        <a:pt x="180" y="767"/>
                      </a:lnTo>
                      <a:lnTo>
                        <a:pt x="171" y="784"/>
                      </a:lnTo>
                      <a:lnTo>
                        <a:pt x="164" y="804"/>
                      </a:lnTo>
                      <a:lnTo>
                        <a:pt x="162" y="824"/>
                      </a:lnTo>
                      <a:lnTo>
                        <a:pt x="161" y="847"/>
                      </a:lnTo>
                      <a:lnTo>
                        <a:pt x="164" y="868"/>
                      </a:lnTo>
                      <a:lnTo>
                        <a:pt x="171" y="892"/>
                      </a:lnTo>
                      <a:lnTo>
                        <a:pt x="180" y="915"/>
                      </a:lnTo>
                      <a:lnTo>
                        <a:pt x="190" y="940"/>
                      </a:lnTo>
                      <a:lnTo>
                        <a:pt x="206" y="964"/>
                      </a:lnTo>
                      <a:lnTo>
                        <a:pt x="105" y="1035"/>
                      </a:lnTo>
                      <a:lnTo>
                        <a:pt x="100" y="1041"/>
                      </a:lnTo>
                      <a:lnTo>
                        <a:pt x="98" y="1048"/>
                      </a:lnTo>
                      <a:lnTo>
                        <a:pt x="98" y="1055"/>
                      </a:lnTo>
                      <a:lnTo>
                        <a:pt x="101" y="1062"/>
                      </a:lnTo>
                      <a:lnTo>
                        <a:pt x="107" y="1067"/>
                      </a:lnTo>
                      <a:lnTo>
                        <a:pt x="114" y="1068"/>
                      </a:lnTo>
                      <a:lnTo>
                        <a:pt x="120" y="1068"/>
                      </a:lnTo>
                      <a:lnTo>
                        <a:pt x="126" y="1065"/>
                      </a:lnTo>
                      <a:lnTo>
                        <a:pt x="255" y="973"/>
                      </a:lnTo>
                      <a:lnTo>
                        <a:pt x="244" y="957"/>
                      </a:lnTo>
                      <a:lnTo>
                        <a:pt x="229" y="934"/>
                      </a:lnTo>
                      <a:lnTo>
                        <a:pt x="218" y="913"/>
                      </a:lnTo>
                      <a:lnTo>
                        <a:pt x="208" y="891"/>
                      </a:lnTo>
                      <a:lnTo>
                        <a:pt x="202" y="872"/>
                      </a:lnTo>
                      <a:lnTo>
                        <a:pt x="199" y="852"/>
                      </a:lnTo>
                      <a:lnTo>
                        <a:pt x="199" y="833"/>
                      </a:lnTo>
                      <a:lnTo>
                        <a:pt x="201" y="816"/>
                      </a:lnTo>
                      <a:lnTo>
                        <a:pt x="206" y="798"/>
                      </a:lnTo>
                      <a:lnTo>
                        <a:pt x="211" y="786"/>
                      </a:lnTo>
                      <a:lnTo>
                        <a:pt x="220" y="774"/>
                      </a:lnTo>
                      <a:lnTo>
                        <a:pt x="229" y="763"/>
                      </a:lnTo>
                      <a:lnTo>
                        <a:pt x="237" y="753"/>
                      </a:lnTo>
                      <a:lnTo>
                        <a:pt x="249" y="743"/>
                      </a:lnTo>
                      <a:lnTo>
                        <a:pt x="260" y="734"/>
                      </a:lnTo>
                      <a:lnTo>
                        <a:pt x="272" y="725"/>
                      </a:lnTo>
                      <a:lnTo>
                        <a:pt x="284" y="718"/>
                      </a:lnTo>
                      <a:lnTo>
                        <a:pt x="290" y="788"/>
                      </a:lnTo>
                      <a:lnTo>
                        <a:pt x="603" y="757"/>
                      </a:lnTo>
                      <a:lnTo>
                        <a:pt x="598" y="699"/>
                      </a:lnTo>
                      <a:lnTo>
                        <a:pt x="614" y="706"/>
                      </a:lnTo>
                      <a:lnTo>
                        <a:pt x="636" y="716"/>
                      </a:lnTo>
                      <a:lnTo>
                        <a:pt x="661" y="730"/>
                      </a:lnTo>
                      <a:lnTo>
                        <a:pt x="687" y="746"/>
                      </a:lnTo>
                      <a:lnTo>
                        <a:pt x="711" y="767"/>
                      </a:lnTo>
                      <a:lnTo>
                        <a:pt x="734" y="791"/>
                      </a:lnTo>
                      <a:lnTo>
                        <a:pt x="752" y="818"/>
                      </a:lnTo>
                      <a:lnTo>
                        <a:pt x="764" y="849"/>
                      </a:lnTo>
                      <a:lnTo>
                        <a:pt x="767" y="873"/>
                      </a:lnTo>
                      <a:lnTo>
                        <a:pt x="767" y="899"/>
                      </a:lnTo>
                      <a:lnTo>
                        <a:pt x="760" y="926"/>
                      </a:lnTo>
                      <a:lnTo>
                        <a:pt x="752" y="952"/>
                      </a:lnTo>
                      <a:lnTo>
                        <a:pt x="736" y="980"/>
                      </a:lnTo>
                      <a:lnTo>
                        <a:pt x="717" y="1009"/>
                      </a:lnTo>
                      <a:lnTo>
                        <a:pt x="694" y="1039"/>
                      </a:lnTo>
                      <a:lnTo>
                        <a:pt x="666" y="1068"/>
                      </a:lnTo>
                      <a:lnTo>
                        <a:pt x="652" y="1082"/>
                      </a:lnTo>
                      <a:lnTo>
                        <a:pt x="769" y="1180"/>
                      </a:lnTo>
                      <a:lnTo>
                        <a:pt x="776" y="1184"/>
                      </a:lnTo>
                      <a:lnTo>
                        <a:pt x="783" y="1185"/>
                      </a:lnTo>
                      <a:lnTo>
                        <a:pt x="790" y="1184"/>
                      </a:lnTo>
                      <a:lnTo>
                        <a:pt x="795" y="1178"/>
                      </a:lnTo>
                      <a:lnTo>
                        <a:pt x="799" y="1173"/>
                      </a:lnTo>
                      <a:lnTo>
                        <a:pt x="799" y="1164"/>
                      </a:lnTo>
                      <a:lnTo>
                        <a:pt x="797" y="1157"/>
                      </a:lnTo>
                      <a:lnTo>
                        <a:pt x="793" y="1152"/>
                      </a:lnTo>
                      <a:lnTo>
                        <a:pt x="704" y="107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142" name="Freeform 9"/>
                <p:cNvSpPr>
                  <a:spLocks/>
                </p:cNvSpPr>
                <p:nvPr/>
              </p:nvSpPr>
              <p:spPr bwMode="auto">
                <a:xfrm>
                  <a:off x="4805363" y="3781425"/>
                  <a:ext cx="52388" cy="55562"/>
                </a:xfrm>
                <a:custGeom>
                  <a:avLst/>
                  <a:gdLst>
                    <a:gd name="T0" fmla="*/ 8 w 33"/>
                    <a:gd name="T1" fmla="*/ 2 h 35"/>
                    <a:gd name="T2" fmla="*/ 3 w 33"/>
                    <a:gd name="T3" fmla="*/ 7 h 35"/>
                    <a:gd name="T4" fmla="*/ 0 w 33"/>
                    <a:gd name="T5" fmla="*/ 12 h 35"/>
                    <a:gd name="T6" fmla="*/ 0 w 33"/>
                    <a:gd name="T7" fmla="*/ 19 h 35"/>
                    <a:gd name="T8" fmla="*/ 1 w 33"/>
                    <a:gd name="T9" fmla="*/ 26 h 35"/>
                    <a:gd name="T10" fmla="*/ 7 w 33"/>
                    <a:gd name="T11" fmla="*/ 31 h 35"/>
                    <a:gd name="T12" fmla="*/ 12 w 33"/>
                    <a:gd name="T13" fmla="*/ 35 h 35"/>
                    <a:gd name="T14" fmla="*/ 19 w 33"/>
                    <a:gd name="T15" fmla="*/ 35 h 35"/>
                    <a:gd name="T16" fmla="*/ 26 w 33"/>
                    <a:gd name="T17" fmla="*/ 33 h 35"/>
                    <a:gd name="T18" fmla="*/ 31 w 33"/>
                    <a:gd name="T19" fmla="*/ 28 h 35"/>
                    <a:gd name="T20" fmla="*/ 33 w 33"/>
                    <a:gd name="T21" fmla="*/ 22 h 35"/>
                    <a:gd name="T22" fmla="*/ 33 w 33"/>
                    <a:gd name="T23" fmla="*/ 15 h 35"/>
                    <a:gd name="T24" fmla="*/ 31 w 33"/>
                    <a:gd name="T25" fmla="*/ 9 h 35"/>
                    <a:gd name="T26" fmla="*/ 28 w 33"/>
                    <a:gd name="T27" fmla="*/ 3 h 35"/>
                    <a:gd name="T28" fmla="*/ 21 w 33"/>
                    <a:gd name="T29" fmla="*/ 0 h 35"/>
                    <a:gd name="T30" fmla="*/ 14 w 33"/>
                    <a:gd name="T31" fmla="*/ 0 h 35"/>
                    <a:gd name="T32" fmla="*/ 8 w 33"/>
                    <a:gd name="T33" fmla="*/ 2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3" h="35">
                      <a:moveTo>
                        <a:pt x="8" y="2"/>
                      </a:moveTo>
                      <a:lnTo>
                        <a:pt x="3" y="7"/>
                      </a:lnTo>
                      <a:lnTo>
                        <a:pt x="0" y="12"/>
                      </a:lnTo>
                      <a:lnTo>
                        <a:pt x="0" y="19"/>
                      </a:lnTo>
                      <a:lnTo>
                        <a:pt x="1" y="26"/>
                      </a:lnTo>
                      <a:lnTo>
                        <a:pt x="7" y="31"/>
                      </a:lnTo>
                      <a:lnTo>
                        <a:pt x="12" y="35"/>
                      </a:lnTo>
                      <a:lnTo>
                        <a:pt x="19" y="35"/>
                      </a:lnTo>
                      <a:lnTo>
                        <a:pt x="26" y="33"/>
                      </a:lnTo>
                      <a:lnTo>
                        <a:pt x="31" y="28"/>
                      </a:lnTo>
                      <a:lnTo>
                        <a:pt x="33" y="22"/>
                      </a:lnTo>
                      <a:lnTo>
                        <a:pt x="33" y="15"/>
                      </a:lnTo>
                      <a:lnTo>
                        <a:pt x="31" y="9"/>
                      </a:lnTo>
                      <a:lnTo>
                        <a:pt x="28" y="3"/>
                      </a:lnTo>
                      <a:lnTo>
                        <a:pt x="21" y="0"/>
                      </a:lnTo>
                      <a:lnTo>
                        <a:pt x="14" y="0"/>
                      </a:lnTo>
                      <a:lnTo>
                        <a:pt x="8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143" name="Freeform 10"/>
                <p:cNvSpPr>
                  <a:spLocks/>
                </p:cNvSpPr>
                <p:nvPr/>
              </p:nvSpPr>
              <p:spPr bwMode="auto">
                <a:xfrm>
                  <a:off x="4389438" y="3767138"/>
                  <a:ext cx="501650" cy="447675"/>
                </a:xfrm>
                <a:custGeom>
                  <a:avLst/>
                  <a:gdLst>
                    <a:gd name="T0" fmla="*/ 302 w 316"/>
                    <a:gd name="T1" fmla="*/ 75 h 282"/>
                    <a:gd name="T2" fmla="*/ 265 w 316"/>
                    <a:gd name="T3" fmla="*/ 80 h 282"/>
                    <a:gd name="T4" fmla="*/ 263 w 316"/>
                    <a:gd name="T5" fmla="*/ 75 h 282"/>
                    <a:gd name="T6" fmla="*/ 253 w 316"/>
                    <a:gd name="T7" fmla="*/ 58 h 282"/>
                    <a:gd name="T8" fmla="*/ 227 w 316"/>
                    <a:gd name="T9" fmla="*/ 31 h 282"/>
                    <a:gd name="T10" fmla="*/ 192 w 316"/>
                    <a:gd name="T11" fmla="*/ 73 h 282"/>
                    <a:gd name="T12" fmla="*/ 197 w 316"/>
                    <a:gd name="T13" fmla="*/ 77 h 282"/>
                    <a:gd name="T14" fmla="*/ 201 w 316"/>
                    <a:gd name="T15" fmla="*/ 80 h 282"/>
                    <a:gd name="T16" fmla="*/ 202 w 316"/>
                    <a:gd name="T17" fmla="*/ 98 h 282"/>
                    <a:gd name="T18" fmla="*/ 192 w 316"/>
                    <a:gd name="T19" fmla="*/ 110 h 282"/>
                    <a:gd name="T20" fmla="*/ 174 w 316"/>
                    <a:gd name="T21" fmla="*/ 113 h 282"/>
                    <a:gd name="T22" fmla="*/ 162 w 316"/>
                    <a:gd name="T23" fmla="*/ 103 h 282"/>
                    <a:gd name="T24" fmla="*/ 159 w 316"/>
                    <a:gd name="T25" fmla="*/ 85 h 282"/>
                    <a:gd name="T26" fmla="*/ 169 w 316"/>
                    <a:gd name="T27" fmla="*/ 73 h 282"/>
                    <a:gd name="T28" fmla="*/ 180 w 316"/>
                    <a:gd name="T29" fmla="*/ 70 h 282"/>
                    <a:gd name="T30" fmla="*/ 188 w 316"/>
                    <a:gd name="T31" fmla="*/ 72 h 282"/>
                    <a:gd name="T32" fmla="*/ 185 w 316"/>
                    <a:gd name="T33" fmla="*/ 7 h 282"/>
                    <a:gd name="T34" fmla="*/ 152 w 316"/>
                    <a:gd name="T35" fmla="*/ 2 h 282"/>
                    <a:gd name="T36" fmla="*/ 119 w 316"/>
                    <a:gd name="T37" fmla="*/ 2 h 282"/>
                    <a:gd name="T38" fmla="*/ 86 w 316"/>
                    <a:gd name="T39" fmla="*/ 12 h 282"/>
                    <a:gd name="T40" fmla="*/ 47 w 316"/>
                    <a:gd name="T41" fmla="*/ 35 h 282"/>
                    <a:gd name="T42" fmla="*/ 14 w 316"/>
                    <a:gd name="T43" fmla="*/ 80 h 282"/>
                    <a:gd name="T44" fmla="*/ 0 w 316"/>
                    <a:gd name="T45" fmla="*/ 133 h 282"/>
                    <a:gd name="T46" fmla="*/ 5 w 316"/>
                    <a:gd name="T47" fmla="*/ 187 h 282"/>
                    <a:gd name="T48" fmla="*/ 33 w 316"/>
                    <a:gd name="T49" fmla="*/ 235 h 282"/>
                    <a:gd name="T50" fmla="*/ 77 w 316"/>
                    <a:gd name="T51" fmla="*/ 268 h 282"/>
                    <a:gd name="T52" fmla="*/ 129 w 316"/>
                    <a:gd name="T53" fmla="*/ 282 h 282"/>
                    <a:gd name="T54" fmla="*/ 183 w 316"/>
                    <a:gd name="T55" fmla="*/ 277 h 282"/>
                    <a:gd name="T56" fmla="*/ 220 w 316"/>
                    <a:gd name="T57" fmla="*/ 258 h 282"/>
                    <a:gd name="T58" fmla="*/ 237 w 316"/>
                    <a:gd name="T59" fmla="*/ 244 h 282"/>
                    <a:gd name="T60" fmla="*/ 251 w 316"/>
                    <a:gd name="T61" fmla="*/ 227 h 282"/>
                    <a:gd name="T62" fmla="*/ 263 w 316"/>
                    <a:gd name="T63" fmla="*/ 209 h 282"/>
                    <a:gd name="T64" fmla="*/ 263 w 316"/>
                    <a:gd name="T65" fmla="*/ 195 h 282"/>
                    <a:gd name="T66" fmla="*/ 253 w 316"/>
                    <a:gd name="T67" fmla="*/ 190 h 282"/>
                    <a:gd name="T68" fmla="*/ 234 w 316"/>
                    <a:gd name="T69" fmla="*/ 192 h 282"/>
                    <a:gd name="T70" fmla="*/ 208 w 316"/>
                    <a:gd name="T71" fmla="*/ 214 h 282"/>
                    <a:gd name="T72" fmla="*/ 199 w 316"/>
                    <a:gd name="T73" fmla="*/ 225 h 282"/>
                    <a:gd name="T74" fmla="*/ 192 w 316"/>
                    <a:gd name="T75" fmla="*/ 230 h 282"/>
                    <a:gd name="T76" fmla="*/ 183 w 316"/>
                    <a:gd name="T77" fmla="*/ 228 h 282"/>
                    <a:gd name="T78" fmla="*/ 178 w 316"/>
                    <a:gd name="T79" fmla="*/ 221 h 282"/>
                    <a:gd name="T80" fmla="*/ 180 w 316"/>
                    <a:gd name="T81" fmla="*/ 213 h 282"/>
                    <a:gd name="T82" fmla="*/ 187 w 316"/>
                    <a:gd name="T83" fmla="*/ 204 h 282"/>
                    <a:gd name="T84" fmla="*/ 201 w 316"/>
                    <a:gd name="T85" fmla="*/ 188 h 282"/>
                    <a:gd name="T86" fmla="*/ 223 w 316"/>
                    <a:gd name="T87" fmla="*/ 173 h 282"/>
                    <a:gd name="T88" fmla="*/ 251 w 316"/>
                    <a:gd name="T89" fmla="*/ 166 h 282"/>
                    <a:gd name="T90" fmla="*/ 263 w 316"/>
                    <a:gd name="T91" fmla="*/ 167 h 282"/>
                    <a:gd name="T92" fmla="*/ 276 w 316"/>
                    <a:gd name="T93" fmla="*/ 174 h 282"/>
                    <a:gd name="T94" fmla="*/ 279 w 316"/>
                    <a:gd name="T95" fmla="*/ 153 h 282"/>
                    <a:gd name="T96" fmla="*/ 279 w 316"/>
                    <a:gd name="T97" fmla="*/ 133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316" h="282">
                      <a:moveTo>
                        <a:pt x="316" y="124"/>
                      </a:moveTo>
                      <a:lnTo>
                        <a:pt x="302" y="75"/>
                      </a:lnTo>
                      <a:lnTo>
                        <a:pt x="267" y="82"/>
                      </a:lnTo>
                      <a:lnTo>
                        <a:pt x="265" y="80"/>
                      </a:lnTo>
                      <a:lnTo>
                        <a:pt x="265" y="77"/>
                      </a:lnTo>
                      <a:lnTo>
                        <a:pt x="263" y="75"/>
                      </a:lnTo>
                      <a:lnTo>
                        <a:pt x="262" y="73"/>
                      </a:lnTo>
                      <a:lnTo>
                        <a:pt x="253" y="58"/>
                      </a:lnTo>
                      <a:lnTo>
                        <a:pt x="241" y="44"/>
                      </a:lnTo>
                      <a:lnTo>
                        <a:pt x="227" y="31"/>
                      </a:lnTo>
                      <a:lnTo>
                        <a:pt x="211" y="21"/>
                      </a:lnTo>
                      <a:lnTo>
                        <a:pt x="192" y="73"/>
                      </a:lnTo>
                      <a:lnTo>
                        <a:pt x="194" y="75"/>
                      </a:lnTo>
                      <a:lnTo>
                        <a:pt x="197" y="77"/>
                      </a:lnTo>
                      <a:lnTo>
                        <a:pt x="199" y="79"/>
                      </a:lnTo>
                      <a:lnTo>
                        <a:pt x="201" y="80"/>
                      </a:lnTo>
                      <a:lnTo>
                        <a:pt x="202" y="89"/>
                      </a:lnTo>
                      <a:lnTo>
                        <a:pt x="202" y="98"/>
                      </a:lnTo>
                      <a:lnTo>
                        <a:pt x="199" y="105"/>
                      </a:lnTo>
                      <a:lnTo>
                        <a:pt x="192" y="110"/>
                      </a:lnTo>
                      <a:lnTo>
                        <a:pt x="183" y="113"/>
                      </a:lnTo>
                      <a:lnTo>
                        <a:pt x="174" y="113"/>
                      </a:lnTo>
                      <a:lnTo>
                        <a:pt x="167" y="110"/>
                      </a:lnTo>
                      <a:lnTo>
                        <a:pt x="162" y="103"/>
                      </a:lnTo>
                      <a:lnTo>
                        <a:pt x="159" y="94"/>
                      </a:lnTo>
                      <a:lnTo>
                        <a:pt x="159" y="85"/>
                      </a:lnTo>
                      <a:lnTo>
                        <a:pt x="162" y="79"/>
                      </a:lnTo>
                      <a:lnTo>
                        <a:pt x="169" y="73"/>
                      </a:lnTo>
                      <a:lnTo>
                        <a:pt x="174" y="72"/>
                      </a:lnTo>
                      <a:lnTo>
                        <a:pt x="180" y="70"/>
                      </a:lnTo>
                      <a:lnTo>
                        <a:pt x="185" y="70"/>
                      </a:lnTo>
                      <a:lnTo>
                        <a:pt x="188" y="72"/>
                      </a:lnTo>
                      <a:lnTo>
                        <a:pt x="201" y="14"/>
                      </a:lnTo>
                      <a:lnTo>
                        <a:pt x="185" y="7"/>
                      </a:lnTo>
                      <a:lnTo>
                        <a:pt x="169" y="4"/>
                      </a:lnTo>
                      <a:lnTo>
                        <a:pt x="152" y="2"/>
                      </a:lnTo>
                      <a:lnTo>
                        <a:pt x="136" y="0"/>
                      </a:lnTo>
                      <a:lnTo>
                        <a:pt x="119" y="2"/>
                      </a:lnTo>
                      <a:lnTo>
                        <a:pt x="103" y="5"/>
                      </a:lnTo>
                      <a:lnTo>
                        <a:pt x="86" y="12"/>
                      </a:lnTo>
                      <a:lnTo>
                        <a:pt x="70" y="19"/>
                      </a:lnTo>
                      <a:lnTo>
                        <a:pt x="47" y="35"/>
                      </a:lnTo>
                      <a:lnTo>
                        <a:pt x="28" y="56"/>
                      </a:lnTo>
                      <a:lnTo>
                        <a:pt x="14" y="80"/>
                      </a:lnTo>
                      <a:lnTo>
                        <a:pt x="4" y="105"/>
                      </a:lnTo>
                      <a:lnTo>
                        <a:pt x="0" y="133"/>
                      </a:lnTo>
                      <a:lnTo>
                        <a:pt x="0" y="159"/>
                      </a:lnTo>
                      <a:lnTo>
                        <a:pt x="5" y="187"/>
                      </a:lnTo>
                      <a:lnTo>
                        <a:pt x="18" y="213"/>
                      </a:lnTo>
                      <a:lnTo>
                        <a:pt x="33" y="235"/>
                      </a:lnTo>
                      <a:lnTo>
                        <a:pt x="54" y="255"/>
                      </a:lnTo>
                      <a:lnTo>
                        <a:pt x="77" y="268"/>
                      </a:lnTo>
                      <a:lnTo>
                        <a:pt x="103" y="279"/>
                      </a:lnTo>
                      <a:lnTo>
                        <a:pt x="129" y="282"/>
                      </a:lnTo>
                      <a:lnTo>
                        <a:pt x="155" y="282"/>
                      </a:lnTo>
                      <a:lnTo>
                        <a:pt x="183" y="277"/>
                      </a:lnTo>
                      <a:lnTo>
                        <a:pt x="209" y="265"/>
                      </a:lnTo>
                      <a:lnTo>
                        <a:pt x="220" y="258"/>
                      </a:lnTo>
                      <a:lnTo>
                        <a:pt x="229" y="251"/>
                      </a:lnTo>
                      <a:lnTo>
                        <a:pt x="237" y="244"/>
                      </a:lnTo>
                      <a:lnTo>
                        <a:pt x="244" y="235"/>
                      </a:lnTo>
                      <a:lnTo>
                        <a:pt x="251" y="227"/>
                      </a:lnTo>
                      <a:lnTo>
                        <a:pt x="258" y="218"/>
                      </a:lnTo>
                      <a:lnTo>
                        <a:pt x="263" y="209"/>
                      </a:lnTo>
                      <a:lnTo>
                        <a:pt x="269" y="199"/>
                      </a:lnTo>
                      <a:lnTo>
                        <a:pt x="263" y="195"/>
                      </a:lnTo>
                      <a:lnTo>
                        <a:pt x="258" y="192"/>
                      </a:lnTo>
                      <a:lnTo>
                        <a:pt x="253" y="190"/>
                      </a:lnTo>
                      <a:lnTo>
                        <a:pt x="249" y="188"/>
                      </a:lnTo>
                      <a:lnTo>
                        <a:pt x="234" y="192"/>
                      </a:lnTo>
                      <a:lnTo>
                        <a:pt x="220" y="202"/>
                      </a:lnTo>
                      <a:lnTo>
                        <a:pt x="208" y="214"/>
                      </a:lnTo>
                      <a:lnTo>
                        <a:pt x="199" y="225"/>
                      </a:lnTo>
                      <a:lnTo>
                        <a:pt x="199" y="225"/>
                      </a:lnTo>
                      <a:lnTo>
                        <a:pt x="195" y="228"/>
                      </a:lnTo>
                      <a:lnTo>
                        <a:pt x="192" y="230"/>
                      </a:lnTo>
                      <a:lnTo>
                        <a:pt x="187" y="230"/>
                      </a:lnTo>
                      <a:lnTo>
                        <a:pt x="183" y="228"/>
                      </a:lnTo>
                      <a:lnTo>
                        <a:pt x="180" y="225"/>
                      </a:lnTo>
                      <a:lnTo>
                        <a:pt x="178" y="221"/>
                      </a:lnTo>
                      <a:lnTo>
                        <a:pt x="178" y="216"/>
                      </a:lnTo>
                      <a:lnTo>
                        <a:pt x="180" y="213"/>
                      </a:lnTo>
                      <a:lnTo>
                        <a:pt x="181" y="211"/>
                      </a:lnTo>
                      <a:lnTo>
                        <a:pt x="187" y="204"/>
                      </a:lnTo>
                      <a:lnTo>
                        <a:pt x="192" y="197"/>
                      </a:lnTo>
                      <a:lnTo>
                        <a:pt x="201" y="188"/>
                      </a:lnTo>
                      <a:lnTo>
                        <a:pt x="211" y="180"/>
                      </a:lnTo>
                      <a:lnTo>
                        <a:pt x="223" y="173"/>
                      </a:lnTo>
                      <a:lnTo>
                        <a:pt x="237" y="167"/>
                      </a:lnTo>
                      <a:lnTo>
                        <a:pt x="251" y="166"/>
                      </a:lnTo>
                      <a:lnTo>
                        <a:pt x="256" y="166"/>
                      </a:lnTo>
                      <a:lnTo>
                        <a:pt x="263" y="167"/>
                      </a:lnTo>
                      <a:lnTo>
                        <a:pt x="269" y="171"/>
                      </a:lnTo>
                      <a:lnTo>
                        <a:pt x="276" y="174"/>
                      </a:lnTo>
                      <a:lnTo>
                        <a:pt x="277" y="164"/>
                      </a:lnTo>
                      <a:lnTo>
                        <a:pt x="279" y="153"/>
                      </a:lnTo>
                      <a:lnTo>
                        <a:pt x="279" y="143"/>
                      </a:lnTo>
                      <a:lnTo>
                        <a:pt x="279" y="133"/>
                      </a:lnTo>
                      <a:lnTo>
                        <a:pt x="316" y="1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144" name="Freeform 11"/>
                <p:cNvSpPr>
                  <a:spLocks/>
                </p:cNvSpPr>
                <p:nvPr/>
              </p:nvSpPr>
              <p:spPr bwMode="auto">
                <a:xfrm>
                  <a:off x="4687888" y="3789363"/>
                  <a:ext cx="36513" cy="93662"/>
                </a:xfrm>
                <a:custGeom>
                  <a:avLst/>
                  <a:gdLst>
                    <a:gd name="T0" fmla="*/ 4 w 23"/>
                    <a:gd name="T1" fmla="*/ 59 h 59"/>
                    <a:gd name="T2" fmla="*/ 23 w 23"/>
                    <a:gd name="T3" fmla="*/ 7 h 59"/>
                    <a:gd name="T4" fmla="*/ 21 w 23"/>
                    <a:gd name="T5" fmla="*/ 5 h 59"/>
                    <a:gd name="T6" fmla="*/ 18 w 23"/>
                    <a:gd name="T7" fmla="*/ 4 h 59"/>
                    <a:gd name="T8" fmla="*/ 16 w 23"/>
                    <a:gd name="T9" fmla="*/ 2 h 59"/>
                    <a:gd name="T10" fmla="*/ 13 w 23"/>
                    <a:gd name="T11" fmla="*/ 0 h 59"/>
                    <a:gd name="T12" fmla="*/ 0 w 23"/>
                    <a:gd name="T13" fmla="*/ 58 h 59"/>
                    <a:gd name="T14" fmla="*/ 2 w 23"/>
                    <a:gd name="T15" fmla="*/ 58 h 59"/>
                    <a:gd name="T16" fmla="*/ 2 w 23"/>
                    <a:gd name="T17" fmla="*/ 58 h 59"/>
                    <a:gd name="T18" fmla="*/ 2 w 23"/>
                    <a:gd name="T19" fmla="*/ 58 h 59"/>
                    <a:gd name="T20" fmla="*/ 4 w 23"/>
                    <a:gd name="T21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3" h="59">
                      <a:moveTo>
                        <a:pt x="4" y="59"/>
                      </a:moveTo>
                      <a:lnTo>
                        <a:pt x="23" y="7"/>
                      </a:lnTo>
                      <a:lnTo>
                        <a:pt x="21" y="5"/>
                      </a:lnTo>
                      <a:lnTo>
                        <a:pt x="18" y="4"/>
                      </a:lnTo>
                      <a:lnTo>
                        <a:pt x="16" y="2"/>
                      </a:lnTo>
                      <a:lnTo>
                        <a:pt x="13" y="0"/>
                      </a:lnTo>
                      <a:lnTo>
                        <a:pt x="0" y="58"/>
                      </a:lnTo>
                      <a:lnTo>
                        <a:pt x="2" y="58"/>
                      </a:lnTo>
                      <a:lnTo>
                        <a:pt x="2" y="58"/>
                      </a:lnTo>
                      <a:lnTo>
                        <a:pt x="2" y="58"/>
                      </a:lnTo>
                      <a:lnTo>
                        <a:pt x="4" y="5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35" name="グループ化 134"/>
              <p:cNvGrpSpPr/>
              <p:nvPr/>
            </p:nvGrpSpPr>
            <p:grpSpPr>
              <a:xfrm rot="1568197">
                <a:off x="4793787" y="2983333"/>
                <a:ext cx="539750" cy="711199"/>
                <a:chOff x="4340226" y="2928938"/>
                <a:chExt cx="539750" cy="711199"/>
              </a:xfrm>
            </p:grpSpPr>
            <p:sp>
              <p:nvSpPr>
                <p:cNvPr id="136" name="Freeform 5"/>
                <p:cNvSpPr>
                  <a:spLocks/>
                </p:cNvSpPr>
                <p:nvPr/>
              </p:nvSpPr>
              <p:spPr bwMode="auto">
                <a:xfrm>
                  <a:off x="4719638" y="2928938"/>
                  <a:ext cx="90488" cy="96837"/>
                </a:xfrm>
                <a:custGeom>
                  <a:avLst/>
                  <a:gdLst>
                    <a:gd name="T0" fmla="*/ 0 w 57"/>
                    <a:gd name="T1" fmla="*/ 45 h 61"/>
                    <a:gd name="T2" fmla="*/ 41 w 57"/>
                    <a:gd name="T3" fmla="*/ 0 h 61"/>
                    <a:gd name="T4" fmla="*/ 57 w 57"/>
                    <a:gd name="T5" fmla="*/ 17 h 61"/>
                    <a:gd name="T6" fmla="*/ 17 w 57"/>
                    <a:gd name="T7" fmla="*/ 61 h 61"/>
                    <a:gd name="T8" fmla="*/ 0 w 57"/>
                    <a:gd name="T9" fmla="*/ 45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61">
                      <a:moveTo>
                        <a:pt x="0" y="45"/>
                      </a:moveTo>
                      <a:lnTo>
                        <a:pt x="41" y="0"/>
                      </a:lnTo>
                      <a:lnTo>
                        <a:pt x="57" y="17"/>
                      </a:lnTo>
                      <a:lnTo>
                        <a:pt x="17" y="61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137" name="Freeform 6"/>
                <p:cNvSpPr>
                  <a:spLocks/>
                </p:cNvSpPr>
                <p:nvPr/>
              </p:nvSpPr>
              <p:spPr bwMode="auto">
                <a:xfrm>
                  <a:off x="4765676" y="3063875"/>
                  <a:ext cx="100013" cy="63500"/>
                </a:xfrm>
                <a:custGeom>
                  <a:avLst/>
                  <a:gdLst>
                    <a:gd name="T0" fmla="*/ 0 w 63"/>
                    <a:gd name="T1" fmla="*/ 18 h 40"/>
                    <a:gd name="T2" fmla="*/ 58 w 63"/>
                    <a:gd name="T3" fmla="*/ 0 h 40"/>
                    <a:gd name="T4" fmla="*/ 63 w 63"/>
                    <a:gd name="T5" fmla="*/ 25 h 40"/>
                    <a:gd name="T6" fmla="*/ 7 w 63"/>
                    <a:gd name="T7" fmla="*/ 40 h 40"/>
                    <a:gd name="T8" fmla="*/ 0 w 63"/>
                    <a:gd name="T9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40">
                      <a:moveTo>
                        <a:pt x="0" y="18"/>
                      </a:moveTo>
                      <a:lnTo>
                        <a:pt x="58" y="0"/>
                      </a:lnTo>
                      <a:lnTo>
                        <a:pt x="63" y="25"/>
                      </a:lnTo>
                      <a:lnTo>
                        <a:pt x="7" y="40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138" name="Freeform 7"/>
                <p:cNvSpPr>
                  <a:spLocks/>
                </p:cNvSpPr>
                <p:nvPr/>
              </p:nvSpPr>
              <p:spPr bwMode="auto">
                <a:xfrm>
                  <a:off x="4783138" y="3200400"/>
                  <a:ext cx="96838" cy="49212"/>
                </a:xfrm>
                <a:custGeom>
                  <a:avLst/>
                  <a:gdLst>
                    <a:gd name="T0" fmla="*/ 3 w 61"/>
                    <a:gd name="T1" fmla="*/ 0 h 31"/>
                    <a:gd name="T2" fmla="*/ 61 w 61"/>
                    <a:gd name="T3" fmla="*/ 9 h 31"/>
                    <a:gd name="T4" fmla="*/ 57 w 61"/>
                    <a:gd name="T5" fmla="*/ 31 h 31"/>
                    <a:gd name="T6" fmla="*/ 0 w 61"/>
                    <a:gd name="T7" fmla="*/ 24 h 31"/>
                    <a:gd name="T8" fmla="*/ 3 w 61"/>
                    <a:gd name="T9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1">
                      <a:moveTo>
                        <a:pt x="3" y="0"/>
                      </a:moveTo>
                      <a:lnTo>
                        <a:pt x="61" y="9"/>
                      </a:lnTo>
                      <a:lnTo>
                        <a:pt x="57" y="31"/>
                      </a:lnTo>
                      <a:lnTo>
                        <a:pt x="0" y="24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139" name="Freeform 12"/>
                <p:cNvSpPr>
                  <a:spLocks/>
                </p:cNvSpPr>
                <p:nvPr/>
              </p:nvSpPr>
              <p:spPr bwMode="auto">
                <a:xfrm>
                  <a:off x="4340226" y="2987675"/>
                  <a:ext cx="295275" cy="485775"/>
                </a:xfrm>
                <a:custGeom>
                  <a:avLst/>
                  <a:gdLst>
                    <a:gd name="T0" fmla="*/ 150 w 186"/>
                    <a:gd name="T1" fmla="*/ 266 h 306"/>
                    <a:gd name="T2" fmla="*/ 146 w 186"/>
                    <a:gd name="T3" fmla="*/ 231 h 306"/>
                    <a:gd name="T4" fmla="*/ 150 w 186"/>
                    <a:gd name="T5" fmla="*/ 204 h 306"/>
                    <a:gd name="T6" fmla="*/ 157 w 186"/>
                    <a:gd name="T7" fmla="*/ 179 h 306"/>
                    <a:gd name="T8" fmla="*/ 165 w 186"/>
                    <a:gd name="T9" fmla="*/ 156 h 306"/>
                    <a:gd name="T10" fmla="*/ 176 w 186"/>
                    <a:gd name="T11" fmla="*/ 137 h 306"/>
                    <a:gd name="T12" fmla="*/ 183 w 186"/>
                    <a:gd name="T13" fmla="*/ 115 h 306"/>
                    <a:gd name="T14" fmla="*/ 186 w 186"/>
                    <a:gd name="T15" fmla="*/ 90 h 306"/>
                    <a:gd name="T16" fmla="*/ 185 w 186"/>
                    <a:gd name="T17" fmla="*/ 62 h 306"/>
                    <a:gd name="T18" fmla="*/ 179 w 186"/>
                    <a:gd name="T19" fmla="*/ 47 h 306"/>
                    <a:gd name="T20" fmla="*/ 172 w 186"/>
                    <a:gd name="T21" fmla="*/ 33 h 306"/>
                    <a:gd name="T22" fmla="*/ 162 w 186"/>
                    <a:gd name="T23" fmla="*/ 22 h 306"/>
                    <a:gd name="T24" fmla="*/ 150 w 186"/>
                    <a:gd name="T25" fmla="*/ 14 h 306"/>
                    <a:gd name="T26" fmla="*/ 136 w 186"/>
                    <a:gd name="T27" fmla="*/ 7 h 306"/>
                    <a:gd name="T28" fmla="*/ 120 w 186"/>
                    <a:gd name="T29" fmla="*/ 1 h 306"/>
                    <a:gd name="T30" fmla="*/ 104 w 186"/>
                    <a:gd name="T31" fmla="*/ 0 h 306"/>
                    <a:gd name="T32" fmla="*/ 89 w 186"/>
                    <a:gd name="T33" fmla="*/ 1 h 306"/>
                    <a:gd name="T34" fmla="*/ 70 w 186"/>
                    <a:gd name="T35" fmla="*/ 7 h 306"/>
                    <a:gd name="T36" fmla="*/ 54 w 186"/>
                    <a:gd name="T37" fmla="*/ 14 h 306"/>
                    <a:gd name="T38" fmla="*/ 38 w 186"/>
                    <a:gd name="T39" fmla="*/ 22 h 306"/>
                    <a:gd name="T40" fmla="*/ 26 w 186"/>
                    <a:gd name="T41" fmla="*/ 33 h 306"/>
                    <a:gd name="T42" fmla="*/ 17 w 186"/>
                    <a:gd name="T43" fmla="*/ 45 h 306"/>
                    <a:gd name="T44" fmla="*/ 8 w 186"/>
                    <a:gd name="T45" fmla="*/ 61 h 306"/>
                    <a:gd name="T46" fmla="*/ 3 w 186"/>
                    <a:gd name="T47" fmla="*/ 76 h 306"/>
                    <a:gd name="T48" fmla="*/ 0 w 186"/>
                    <a:gd name="T49" fmla="*/ 95 h 306"/>
                    <a:gd name="T50" fmla="*/ 57 w 186"/>
                    <a:gd name="T51" fmla="*/ 106 h 306"/>
                    <a:gd name="T52" fmla="*/ 59 w 186"/>
                    <a:gd name="T53" fmla="*/ 90 h 306"/>
                    <a:gd name="T54" fmla="*/ 66 w 186"/>
                    <a:gd name="T55" fmla="*/ 75 h 306"/>
                    <a:gd name="T56" fmla="*/ 75 w 186"/>
                    <a:gd name="T57" fmla="*/ 62 h 306"/>
                    <a:gd name="T58" fmla="*/ 90 w 186"/>
                    <a:gd name="T59" fmla="*/ 55 h 306"/>
                    <a:gd name="T60" fmla="*/ 101 w 186"/>
                    <a:gd name="T61" fmla="*/ 55 h 306"/>
                    <a:gd name="T62" fmla="*/ 110 w 186"/>
                    <a:gd name="T63" fmla="*/ 61 h 306"/>
                    <a:gd name="T64" fmla="*/ 115 w 186"/>
                    <a:gd name="T65" fmla="*/ 68 h 306"/>
                    <a:gd name="T66" fmla="*/ 118 w 186"/>
                    <a:gd name="T67" fmla="*/ 76 h 306"/>
                    <a:gd name="T68" fmla="*/ 120 w 186"/>
                    <a:gd name="T69" fmla="*/ 94 h 306"/>
                    <a:gd name="T70" fmla="*/ 117 w 186"/>
                    <a:gd name="T71" fmla="*/ 111 h 306"/>
                    <a:gd name="T72" fmla="*/ 110 w 186"/>
                    <a:gd name="T73" fmla="*/ 132 h 306"/>
                    <a:gd name="T74" fmla="*/ 103 w 186"/>
                    <a:gd name="T75" fmla="*/ 155 h 306"/>
                    <a:gd name="T76" fmla="*/ 96 w 186"/>
                    <a:gd name="T77" fmla="*/ 177 h 306"/>
                    <a:gd name="T78" fmla="*/ 90 w 186"/>
                    <a:gd name="T79" fmla="*/ 204 h 306"/>
                    <a:gd name="T80" fmla="*/ 89 w 186"/>
                    <a:gd name="T81" fmla="*/ 230 h 306"/>
                    <a:gd name="T82" fmla="*/ 92 w 186"/>
                    <a:gd name="T83" fmla="*/ 259 h 306"/>
                    <a:gd name="T84" fmla="*/ 101 w 186"/>
                    <a:gd name="T85" fmla="*/ 306 h 306"/>
                    <a:gd name="T86" fmla="*/ 155 w 186"/>
                    <a:gd name="T87" fmla="*/ 296 h 306"/>
                    <a:gd name="T88" fmla="*/ 150 w 186"/>
                    <a:gd name="T89" fmla="*/ 26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86" h="306">
                      <a:moveTo>
                        <a:pt x="150" y="266"/>
                      </a:moveTo>
                      <a:lnTo>
                        <a:pt x="146" y="231"/>
                      </a:lnTo>
                      <a:lnTo>
                        <a:pt x="150" y="204"/>
                      </a:lnTo>
                      <a:lnTo>
                        <a:pt x="157" y="179"/>
                      </a:lnTo>
                      <a:lnTo>
                        <a:pt x="165" y="156"/>
                      </a:lnTo>
                      <a:lnTo>
                        <a:pt x="176" y="137"/>
                      </a:lnTo>
                      <a:lnTo>
                        <a:pt x="183" y="115"/>
                      </a:lnTo>
                      <a:lnTo>
                        <a:pt x="186" y="90"/>
                      </a:lnTo>
                      <a:lnTo>
                        <a:pt x="185" y="62"/>
                      </a:lnTo>
                      <a:lnTo>
                        <a:pt x="179" y="47"/>
                      </a:lnTo>
                      <a:lnTo>
                        <a:pt x="172" y="33"/>
                      </a:lnTo>
                      <a:lnTo>
                        <a:pt x="162" y="22"/>
                      </a:lnTo>
                      <a:lnTo>
                        <a:pt x="150" y="14"/>
                      </a:lnTo>
                      <a:lnTo>
                        <a:pt x="136" y="7"/>
                      </a:lnTo>
                      <a:lnTo>
                        <a:pt x="120" y="1"/>
                      </a:lnTo>
                      <a:lnTo>
                        <a:pt x="104" y="0"/>
                      </a:lnTo>
                      <a:lnTo>
                        <a:pt x="89" y="1"/>
                      </a:lnTo>
                      <a:lnTo>
                        <a:pt x="70" y="7"/>
                      </a:lnTo>
                      <a:lnTo>
                        <a:pt x="54" y="14"/>
                      </a:lnTo>
                      <a:lnTo>
                        <a:pt x="38" y="22"/>
                      </a:lnTo>
                      <a:lnTo>
                        <a:pt x="26" y="33"/>
                      </a:lnTo>
                      <a:lnTo>
                        <a:pt x="17" y="45"/>
                      </a:lnTo>
                      <a:lnTo>
                        <a:pt x="8" y="61"/>
                      </a:lnTo>
                      <a:lnTo>
                        <a:pt x="3" y="76"/>
                      </a:lnTo>
                      <a:lnTo>
                        <a:pt x="0" y="95"/>
                      </a:lnTo>
                      <a:lnTo>
                        <a:pt x="57" y="106"/>
                      </a:lnTo>
                      <a:lnTo>
                        <a:pt x="59" y="90"/>
                      </a:lnTo>
                      <a:lnTo>
                        <a:pt x="66" y="75"/>
                      </a:lnTo>
                      <a:lnTo>
                        <a:pt x="75" y="62"/>
                      </a:lnTo>
                      <a:lnTo>
                        <a:pt x="90" y="55"/>
                      </a:lnTo>
                      <a:lnTo>
                        <a:pt x="101" y="55"/>
                      </a:lnTo>
                      <a:lnTo>
                        <a:pt x="110" y="61"/>
                      </a:lnTo>
                      <a:lnTo>
                        <a:pt x="115" y="68"/>
                      </a:lnTo>
                      <a:lnTo>
                        <a:pt x="118" y="76"/>
                      </a:lnTo>
                      <a:lnTo>
                        <a:pt x="120" y="94"/>
                      </a:lnTo>
                      <a:lnTo>
                        <a:pt x="117" y="111"/>
                      </a:lnTo>
                      <a:lnTo>
                        <a:pt x="110" y="132"/>
                      </a:lnTo>
                      <a:lnTo>
                        <a:pt x="103" y="155"/>
                      </a:lnTo>
                      <a:lnTo>
                        <a:pt x="96" y="177"/>
                      </a:lnTo>
                      <a:lnTo>
                        <a:pt x="90" y="204"/>
                      </a:lnTo>
                      <a:lnTo>
                        <a:pt x="89" y="230"/>
                      </a:lnTo>
                      <a:lnTo>
                        <a:pt x="92" y="259"/>
                      </a:lnTo>
                      <a:lnTo>
                        <a:pt x="101" y="306"/>
                      </a:lnTo>
                      <a:lnTo>
                        <a:pt x="155" y="296"/>
                      </a:lnTo>
                      <a:lnTo>
                        <a:pt x="150" y="26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140" name="Freeform 13"/>
                <p:cNvSpPr>
                  <a:spLocks/>
                </p:cNvSpPr>
                <p:nvPr/>
              </p:nvSpPr>
              <p:spPr bwMode="auto">
                <a:xfrm>
                  <a:off x="4503738" y="3514725"/>
                  <a:ext cx="127000" cy="125412"/>
                </a:xfrm>
                <a:custGeom>
                  <a:avLst/>
                  <a:gdLst>
                    <a:gd name="T0" fmla="*/ 0 w 80"/>
                    <a:gd name="T1" fmla="*/ 13 h 79"/>
                    <a:gd name="T2" fmla="*/ 12 w 80"/>
                    <a:gd name="T3" fmla="*/ 79 h 79"/>
                    <a:gd name="T4" fmla="*/ 80 w 80"/>
                    <a:gd name="T5" fmla="*/ 67 h 79"/>
                    <a:gd name="T6" fmla="*/ 68 w 80"/>
                    <a:gd name="T7" fmla="*/ 0 h 79"/>
                    <a:gd name="T8" fmla="*/ 0 w 80"/>
                    <a:gd name="T9" fmla="*/ 13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" h="79">
                      <a:moveTo>
                        <a:pt x="0" y="13"/>
                      </a:moveTo>
                      <a:lnTo>
                        <a:pt x="12" y="79"/>
                      </a:lnTo>
                      <a:lnTo>
                        <a:pt x="80" y="67"/>
                      </a:lnTo>
                      <a:lnTo>
                        <a:pt x="68" y="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113" name="グループ化 112"/>
            <p:cNvGrpSpPr/>
            <p:nvPr/>
          </p:nvGrpSpPr>
          <p:grpSpPr>
            <a:xfrm>
              <a:off x="-5895165" y="2266433"/>
              <a:ext cx="9113554" cy="3970258"/>
              <a:chOff x="96040" y="2266433"/>
              <a:chExt cx="9113554" cy="3970258"/>
            </a:xfrm>
          </p:grpSpPr>
          <p:sp>
            <p:nvSpPr>
              <p:cNvPr id="114" name="屈折矢印 113"/>
              <p:cNvSpPr/>
              <p:nvPr/>
            </p:nvSpPr>
            <p:spPr>
              <a:xfrm rot="5400000" flipH="1">
                <a:off x="2697519" y="618348"/>
                <a:ext cx="1510054" cy="5660492"/>
              </a:xfrm>
              <a:prstGeom prst="bentUpArrow">
                <a:avLst>
                  <a:gd name="adj1" fmla="val 26483"/>
                  <a:gd name="adj2" fmla="val 25000"/>
                  <a:gd name="adj3" fmla="val 2828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grpSp>
            <p:nvGrpSpPr>
              <p:cNvPr id="115" name="グループ化 114"/>
              <p:cNvGrpSpPr/>
              <p:nvPr/>
            </p:nvGrpSpPr>
            <p:grpSpPr>
              <a:xfrm>
                <a:off x="2016099" y="3676439"/>
                <a:ext cx="2784738" cy="2560252"/>
                <a:chOff x="2333599" y="3066839"/>
                <a:chExt cx="2784738" cy="2560252"/>
              </a:xfrm>
            </p:grpSpPr>
            <p:pic>
              <p:nvPicPr>
                <p:cNvPr id="132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70395" y="3066839"/>
                  <a:ext cx="1454150" cy="204903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133" name="テキスト ボックス 132"/>
                <p:cNvSpPr txBox="1"/>
                <p:nvPr/>
              </p:nvSpPr>
              <p:spPr>
                <a:xfrm>
                  <a:off x="2333599" y="5103871"/>
                  <a:ext cx="278473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2800" dirty="0" smtClean="0"/>
                    <a:t>Printed document</a:t>
                  </a:r>
                  <a:endParaRPr kumimoji="1" lang="ja-JP" altLang="en-US" sz="2800" dirty="0"/>
                </a:p>
              </p:txBody>
            </p:sp>
          </p:grpSp>
          <p:grpSp>
            <p:nvGrpSpPr>
              <p:cNvPr id="116" name="グループ化 115"/>
              <p:cNvGrpSpPr/>
              <p:nvPr/>
            </p:nvGrpSpPr>
            <p:grpSpPr>
              <a:xfrm>
                <a:off x="96040" y="3676439"/>
                <a:ext cx="1454150" cy="2560252"/>
                <a:chOff x="413540" y="3066839"/>
                <a:chExt cx="1454150" cy="2560252"/>
              </a:xfrm>
            </p:grpSpPr>
            <p:pic>
              <p:nvPicPr>
                <p:cNvPr id="129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3540" y="3066839"/>
                  <a:ext cx="1454150" cy="204903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130" name="テキスト ボックス 129"/>
                <p:cNvSpPr txBox="1"/>
                <p:nvPr/>
              </p:nvSpPr>
              <p:spPr>
                <a:xfrm>
                  <a:off x="479216" y="5103871"/>
                  <a:ext cx="13227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800" dirty="0" smtClean="0"/>
                    <a:t>PDF file</a:t>
                  </a:r>
                  <a:endParaRPr kumimoji="1" lang="ja-JP" altLang="en-US" sz="2800" dirty="0"/>
                </a:p>
              </p:txBody>
            </p:sp>
            <p:pic>
              <p:nvPicPr>
                <p:cNvPr id="131" name="Picture 6" descr="http://englishlinking.com/wp-content/uploads/2012/08/PDF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8527" y="3520334"/>
                  <a:ext cx="1304176" cy="13041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17" name="グループ化 116"/>
              <p:cNvGrpSpPr/>
              <p:nvPr/>
            </p:nvGrpSpPr>
            <p:grpSpPr>
              <a:xfrm>
                <a:off x="4989478" y="4626919"/>
                <a:ext cx="4220116" cy="1609772"/>
                <a:chOff x="5508141" y="4017319"/>
                <a:chExt cx="4220116" cy="1609772"/>
              </a:xfrm>
            </p:grpSpPr>
            <p:pic>
              <p:nvPicPr>
                <p:cNvPr id="127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17335" y="4017319"/>
                  <a:ext cx="1749425" cy="10985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8" name="テキスト ボックス 127"/>
                <p:cNvSpPr txBox="1"/>
                <p:nvPr/>
              </p:nvSpPr>
              <p:spPr>
                <a:xfrm>
                  <a:off x="5508141" y="5103871"/>
                  <a:ext cx="422011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2800" dirty="0" smtClean="0"/>
                    <a:t>Captured document image</a:t>
                  </a:r>
                  <a:endParaRPr kumimoji="1" lang="ja-JP" altLang="en-US" sz="2800" dirty="0"/>
                </a:p>
              </p:txBody>
            </p:sp>
          </p:grpSp>
          <p:pic>
            <p:nvPicPr>
              <p:cNvPr id="118" name="図 11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0837" y="3413515"/>
                <a:ext cx="1142695" cy="1260687"/>
              </a:xfrm>
              <a:prstGeom prst="rect">
                <a:avLst/>
              </a:prstGeom>
            </p:spPr>
          </p:pic>
          <p:sp>
            <p:nvSpPr>
              <p:cNvPr id="119" name="右矢印 118"/>
              <p:cNvSpPr/>
              <p:nvPr/>
            </p:nvSpPr>
            <p:spPr>
              <a:xfrm>
                <a:off x="1625176" y="4626919"/>
                <a:ext cx="1386759" cy="80719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400" dirty="0" smtClean="0"/>
                  <a:t>Print</a:t>
                </a:r>
                <a:endParaRPr kumimoji="1" lang="ja-JP" altLang="en-US" sz="2400" dirty="0"/>
              </a:p>
            </p:txBody>
          </p:sp>
          <p:pic>
            <p:nvPicPr>
              <p:cNvPr id="120" name="図 11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8119" y="3586365"/>
                <a:ext cx="1260872" cy="1260872"/>
              </a:xfrm>
              <a:prstGeom prst="rect">
                <a:avLst/>
              </a:prstGeom>
            </p:spPr>
          </p:pic>
          <p:sp>
            <p:nvSpPr>
              <p:cNvPr id="121" name="右矢印 120"/>
              <p:cNvSpPr/>
              <p:nvPr/>
            </p:nvSpPr>
            <p:spPr>
              <a:xfrm>
                <a:off x="4587983" y="4626919"/>
                <a:ext cx="1471869" cy="80719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400" dirty="0" smtClean="0"/>
                  <a:t>Capture</a:t>
                </a:r>
                <a:endParaRPr kumimoji="1" lang="ja-JP" altLang="en-US" sz="2400" dirty="0"/>
              </a:p>
            </p:txBody>
          </p:sp>
          <p:sp>
            <p:nvSpPr>
              <p:cNvPr id="122" name="二等辺三角形 121"/>
              <p:cNvSpPr/>
              <p:nvPr/>
            </p:nvSpPr>
            <p:spPr>
              <a:xfrm rot="4500000">
                <a:off x="3844732" y="3626177"/>
                <a:ext cx="1054616" cy="1269292"/>
              </a:xfrm>
              <a:prstGeom prst="triangle">
                <a:avLst>
                  <a:gd name="adj" fmla="val 32026"/>
                </a:avLst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4" tIns="45712" rIns="91424" bIns="45712"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3" name="テキスト ボックス 122"/>
              <p:cNvSpPr txBox="1"/>
              <p:nvPr/>
            </p:nvSpPr>
            <p:spPr>
              <a:xfrm>
                <a:off x="6961467" y="4029122"/>
                <a:ext cx="21486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 err="1" smtClean="0"/>
                  <a:t>Groundtruthing</a:t>
                </a:r>
                <a:endParaRPr kumimoji="1" lang="ja-JP" altLang="en-US" sz="2400" dirty="0"/>
              </a:p>
            </p:txBody>
          </p:sp>
          <p:pic>
            <p:nvPicPr>
              <p:cNvPr id="124" name="図 12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88816" y="2266433"/>
                <a:ext cx="1299462" cy="1777425"/>
              </a:xfrm>
              <a:prstGeom prst="rect">
                <a:avLst/>
              </a:prstGeom>
            </p:spPr>
          </p:pic>
          <p:sp>
            <p:nvSpPr>
              <p:cNvPr id="125" name="テキスト ボックス 124"/>
              <p:cNvSpPr txBox="1"/>
              <p:nvPr/>
            </p:nvSpPr>
            <p:spPr>
              <a:xfrm>
                <a:off x="7518400" y="2654764"/>
                <a:ext cx="1573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800" dirty="0" smtClean="0"/>
                  <a:t>Text info.</a:t>
                </a:r>
                <a:endParaRPr kumimoji="1" lang="ja-JP" altLang="en-US" sz="2800" dirty="0"/>
              </a:p>
            </p:txBody>
          </p:sp>
          <p:sp>
            <p:nvSpPr>
              <p:cNvPr id="126" name="右矢印 125"/>
              <p:cNvSpPr/>
              <p:nvPr/>
            </p:nvSpPr>
            <p:spPr>
              <a:xfrm rot="5400000">
                <a:off x="6293021" y="3983785"/>
                <a:ext cx="919717" cy="807191"/>
              </a:xfrm>
              <a:prstGeom prst="rightArrow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196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59259E-6 L -0.65677 2.59259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Idea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22959" y="1693334"/>
            <a:ext cx="7762241" cy="4023360"/>
          </a:xfrm>
        </p:spPr>
        <p:txBody>
          <a:bodyPr/>
          <a:lstStyle/>
          <a:p>
            <a:r>
              <a:rPr kumimoji="1" lang="en-US" altLang="ja-JP" dirty="0" smtClean="0"/>
              <a:t>Use text information embedded in PDF files</a:t>
            </a:r>
            <a:endParaRPr kumimoji="1" lang="ja-JP" altLang="en-US" dirty="0"/>
          </a:p>
        </p:txBody>
      </p:sp>
      <p:sp>
        <p:nvSpPr>
          <p:cNvPr id="6145" name="角丸四角形吹き出し 6144"/>
          <p:cNvSpPr/>
          <p:nvPr/>
        </p:nvSpPr>
        <p:spPr>
          <a:xfrm>
            <a:off x="4716966" y="2234091"/>
            <a:ext cx="4344159" cy="1532494"/>
          </a:xfrm>
          <a:prstGeom prst="wedgeRoundRectCallout">
            <a:avLst>
              <a:gd name="adj1" fmla="val -58358"/>
              <a:gd name="adj2" fmla="val 7619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/>
              <a:t>How do we fit the </a:t>
            </a:r>
            <a:r>
              <a:rPr lang="en-US" altLang="ja-JP" sz="2800" dirty="0" smtClean="0"/>
              <a:t>text information </a:t>
            </a:r>
            <a:r>
              <a:rPr lang="en-US" altLang="ja-JP" sz="2800" dirty="0" smtClean="0"/>
              <a:t>into </a:t>
            </a:r>
            <a:r>
              <a:rPr lang="en-US" altLang="ja-JP" sz="2800" dirty="0" smtClean="0"/>
              <a:t>the captured document </a:t>
            </a:r>
            <a:r>
              <a:rPr lang="en-US" altLang="ja-JP" sz="2800" dirty="0" smtClean="0"/>
              <a:t>image?</a:t>
            </a:r>
            <a:endParaRPr kumimoji="1" lang="ja-JP" altLang="en-US" sz="2800" dirty="0"/>
          </a:p>
        </p:txBody>
      </p:sp>
      <p:grpSp>
        <p:nvGrpSpPr>
          <p:cNvPr id="6147" name="グループ化 6146"/>
          <p:cNvGrpSpPr/>
          <p:nvPr/>
        </p:nvGrpSpPr>
        <p:grpSpPr>
          <a:xfrm>
            <a:off x="-5907865" y="2266433"/>
            <a:ext cx="10262904" cy="3970258"/>
            <a:chOff x="-5895165" y="2266433"/>
            <a:chExt cx="10262904" cy="3970258"/>
          </a:xfrm>
        </p:grpSpPr>
        <p:grpSp>
          <p:nvGrpSpPr>
            <p:cNvPr id="6144" name="グループ化 6143"/>
            <p:cNvGrpSpPr/>
            <p:nvPr/>
          </p:nvGrpSpPr>
          <p:grpSpPr>
            <a:xfrm>
              <a:off x="3094564" y="3321936"/>
              <a:ext cx="1273175" cy="2836442"/>
              <a:chOff x="4065588" y="2983333"/>
              <a:chExt cx="1273175" cy="2836442"/>
            </a:xfrm>
          </p:grpSpPr>
          <p:grpSp>
            <p:nvGrpSpPr>
              <p:cNvPr id="94" name="グループ化 93"/>
              <p:cNvGrpSpPr/>
              <p:nvPr/>
            </p:nvGrpSpPr>
            <p:grpSpPr>
              <a:xfrm flipH="1">
                <a:off x="4065588" y="3767138"/>
                <a:ext cx="1273175" cy="2052637"/>
                <a:chOff x="4065588" y="3767138"/>
                <a:chExt cx="1273175" cy="2052637"/>
              </a:xfrm>
            </p:grpSpPr>
            <p:sp>
              <p:nvSpPr>
                <p:cNvPr id="88" name="Freeform 8"/>
                <p:cNvSpPr>
                  <a:spLocks/>
                </p:cNvSpPr>
                <p:nvPr/>
              </p:nvSpPr>
              <p:spPr bwMode="auto">
                <a:xfrm>
                  <a:off x="4065588" y="3938588"/>
                  <a:ext cx="1273175" cy="1881187"/>
                </a:xfrm>
                <a:custGeom>
                  <a:avLst/>
                  <a:gdLst>
                    <a:gd name="T0" fmla="*/ 774 w 802"/>
                    <a:gd name="T1" fmla="*/ 985 h 1185"/>
                    <a:gd name="T2" fmla="*/ 802 w 802"/>
                    <a:gd name="T3" fmla="*/ 868 h 1185"/>
                    <a:gd name="T4" fmla="*/ 724 w 802"/>
                    <a:gd name="T5" fmla="*/ 729 h 1185"/>
                    <a:gd name="T6" fmla="*/ 605 w 802"/>
                    <a:gd name="T7" fmla="*/ 662 h 1185"/>
                    <a:gd name="T8" fmla="*/ 595 w 802"/>
                    <a:gd name="T9" fmla="*/ 659 h 1185"/>
                    <a:gd name="T10" fmla="*/ 643 w 802"/>
                    <a:gd name="T11" fmla="*/ 377 h 1185"/>
                    <a:gd name="T12" fmla="*/ 718 w 802"/>
                    <a:gd name="T13" fmla="*/ 330 h 1185"/>
                    <a:gd name="T14" fmla="*/ 732 w 802"/>
                    <a:gd name="T15" fmla="*/ 269 h 1185"/>
                    <a:gd name="T16" fmla="*/ 701 w 802"/>
                    <a:gd name="T17" fmla="*/ 213 h 1185"/>
                    <a:gd name="T18" fmla="*/ 642 w 802"/>
                    <a:gd name="T19" fmla="*/ 173 h 1185"/>
                    <a:gd name="T20" fmla="*/ 610 w 802"/>
                    <a:gd name="T21" fmla="*/ 157 h 1185"/>
                    <a:gd name="T22" fmla="*/ 607 w 802"/>
                    <a:gd name="T23" fmla="*/ 134 h 1185"/>
                    <a:gd name="T24" fmla="*/ 577 w 802"/>
                    <a:gd name="T25" fmla="*/ 106 h 1185"/>
                    <a:gd name="T26" fmla="*/ 535 w 802"/>
                    <a:gd name="T27" fmla="*/ 106 h 1185"/>
                    <a:gd name="T28" fmla="*/ 506 w 802"/>
                    <a:gd name="T29" fmla="*/ 134 h 1185"/>
                    <a:gd name="T30" fmla="*/ 506 w 802"/>
                    <a:gd name="T31" fmla="*/ 176 h 1185"/>
                    <a:gd name="T32" fmla="*/ 535 w 802"/>
                    <a:gd name="T33" fmla="*/ 206 h 1185"/>
                    <a:gd name="T34" fmla="*/ 579 w 802"/>
                    <a:gd name="T35" fmla="*/ 204 h 1185"/>
                    <a:gd name="T36" fmla="*/ 624 w 802"/>
                    <a:gd name="T37" fmla="*/ 204 h 1185"/>
                    <a:gd name="T38" fmla="*/ 675 w 802"/>
                    <a:gd name="T39" fmla="*/ 239 h 1185"/>
                    <a:gd name="T40" fmla="*/ 697 w 802"/>
                    <a:gd name="T41" fmla="*/ 274 h 1185"/>
                    <a:gd name="T42" fmla="*/ 689 w 802"/>
                    <a:gd name="T43" fmla="*/ 307 h 1185"/>
                    <a:gd name="T44" fmla="*/ 633 w 802"/>
                    <a:gd name="T45" fmla="*/ 342 h 1185"/>
                    <a:gd name="T46" fmla="*/ 544 w 802"/>
                    <a:gd name="T47" fmla="*/ 284 h 1185"/>
                    <a:gd name="T48" fmla="*/ 455 w 802"/>
                    <a:gd name="T49" fmla="*/ 209 h 1185"/>
                    <a:gd name="T50" fmla="*/ 347 w 802"/>
                    <a:gd name="T51" fmla="*/ 216 h 1185"/>
                    <a:gd name="T52" fmla="*/ 277 w 802"/>
                    <a:gd name="T53" fmla="*/ 274 h 1185"/>
                    <a:gd name="T54" fmla="*/ 216 w 802"/>
                    <a:gd name="T55" fmla="*/ 323 h 1185"/>
                    <a:gd name="T56" fmla="*/ 84 w 802"/>
                    <a:gd name="T57" fmla="*/ 303 h 1185"/>
                    <a:gd name="T58" fmla="*/ 37 w 802"/>
                    <a:gd name="T59" fmla="*/ 221 h 1185"/>
                    <a:gd name="T60" fmla="*/ 68 w 802"/>
                    <a:gd name="T61" fmla="*/ 148 h 1185"/>
                    <a:gd name="T62" fmla="*/ 124 w 802"/>
                    <a:gd name="T63" fmla="*/ 106 h 1185"/>
                    <a:gd name="T64" fmla="*/ 175 w 802"/>
                    <a:gd name="T65" fmla="*/ 80 h 1185"/>
                    <a:gd name="T66" fmla="*/ 173 w 802"/>
                    <a:gd name="T67" fmla="*/ 21 h 1185"/>
                    <a:gd name="T68" fmla="*/ 138 w 802"/>
                    <a:gd name="T69" fmla="*/ 0 h 1185"/>
                    <a:gd name="T70" fmla="*/ 84 w 802"/>
                    <a:gd name="T71" fmla="*/ 25 h 1185"/>
                    <a:gd name="T72" fmla="*/ 80 w 802"/>
                    <a:gd name="T73" fmla="*/ 72 h 1185"/>
                    <a:gd name="T74" fmla="*/ 40 w 802"/>
                    <a:gd name="T75" fmla="*/ 126 h 1185"/>
                    <a:gd name="T76" fmla="*/ 0 w 802"/>
                    <a:gd name="T77" fmla="*/ 218 h 1185"/>
                    <a:gd name="T78" fmla="*/ 47 w 802"/>
                    <a:gd name="T79" fmla="*/ 321 h 1185"/>
                    <a:gd name="T80" fmla="*/ 183 w 802"/>
                    <a:gd name="T81" fmla="*/ 361 h 1185"/>
                    <a:gd name="T82" fmla="*/ 251 w 802"/>
                    <a:gd name="T83" fmla="*/ 364 h 1185"/>
                    <a:gd name="T84" fmla="*/ 281 w 802"/>
                    <a:gd name="T85" fmla="*/ 680 h 1185"/>
                    <a:gd name="T86" fmla="*/ 218 w 802"/>
                    <a:gd name="T87" fmla="*/ 722 h 1185"/>
                    <a:gd name="T88" fmla="*/ 171 w 802"/>
                    <a:gd name="T89" fmla="*/ 784 h 1185"/>
                    <a:gd name="T90" fmla="*/ 164 w 802"/>
                    <a:gd name="T91" fmla="*/ 868 h 1185"/>
                    <a:gd name="T92" fmla="*/ 206 w 802"/>
                    <a:gd name="T93" fmla="*/ 964 h 1185"/>
                    <a:gd name="T94" fmla="*/ 98 w 802"/>
                    <a:gd name="T95" fmla="*/ 1055 h 1185"/>
                    <a:gd name="T96" fmla="*/ 120 w 802"/>
                    <a:gd name="T97" fmla="*/ 1068 h 1185"/>
                    <a:gd name="T98" fmla="*/ 229 w 802"/>
                    <a:gd name="T99" fmla="*/ 934 h 1185"/>
                    <a:gd name="T100" fmla="*/ 199 w 802"/>
                    <a:gd name="T101" fmla="*/ 852 h 1185"/>
                    <a:gd name="T102" fmla="*/ 211 w 802"/>
                    <a:gd name="T103" fmla="*/ 786 h 1185"/>
                    <a:gd name="T104" fmla="*/ 249 w 802"/>
                    <a:gd name="T105" fmla="*/ 743 h 1185"/>
                    <a:gd name="T106" fmla="*/ 290 w 802"/>
                    <a:gd name="T107" fmla="*/ 788 h 1185"/>
                    <a:gd name="T108" fmla="*/ 636 w 802"/>
                    <a:gd name="T109" fmla="*/ 716 h 1185"/>
                    <a:gd name="T110" fmla="*/ 734 w 802"/>
                    <a:gd name="T111" fmla="*/ 791 h 1185"/>
                    <a:gd name="T112" fmla="*/ 767 w 802"/>
                    <a:gd name="T113" fmla="*/ 899 h 1185"/>
                    <a:gd name="T114" fmla="*/ 717 w 802"/>
                    <a:gd name="T115" fmla="*/ 1009 h 1185"/>
                    <a:gd name="T116" fmla="*/ 769 w 802"/>
                    <a:gd name="T117" fmla="*/ 1180 h 1185"/>
                    <a:gd name="T118" fmla="*/ 795 w 802"/>
                    <a:gd name="T119" fmla="*/ 1178 h 1185"/>
                    <a:gd name="T120" fmla="*/ 793 w 802"/>
                    <a:gd name="T121" fmla="*/ 1152 h 1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802" h="1185">
                      <a:moveTo>
                        <a:pt x="704" y="1079"/>
                      </a:moveTo>
                      <a:lnTo>
                        <a:pt x="732" y="1048"/>
                      </a:lnTo>
                      <a:lnTo>
                        <a:pt x="755" y="1016"/>
                      </a:lnTo>
                      <a:lnTo>
                        <a:pt x="774" y="985"/>
                      </a:lnTo>
                      <a:lnTo>
                        <a:pt x="788" y="955"/>
                      </a:lnTo>
                      <a:lnTo>
                        <a:pt x="797" y="926"/>
                      </a:lnTo>
                      <a:lnTo>
                        <a:pt x="802" y="896"/>
                      </a:lnTo>
                      <a:lnTo>
                        <a:pt x="802" y="868"/>
                      </a:lnTo>
                      <a:lnTo>
                        <a:pt x="799" y="840"/>
                      </a:lnTo>
                      <a:lnTo>
                        <a:pt x="781" y="797"/>
                      </a:lnTo>
                      <a:lnTo>
                        <a:pt x="755" y="760"/>
                      </a:lnTo>
                      <a:lnTo>
                        <a:pt x="724" y="729"/>
                      </a:lnTo>
                      <a:lnTo>
                        <a:pt x="689" y="704"/>
                      </a:lnTo>
                      <a:lnTo>
                        <a:pt x="656" y="685"/>
                      </a:lnTo>
                      <a:lnTo>
                        <a:pt x="626" y="671"/>
                      </a:lnTo>
                      <a:lnTo>
                        <a:pt x="605" y="662"/>
                      </a:lnTo>
                      <a:lnTo>
                        <a:pt x="596" y="659"/>
                      </a:lnTo>
                      <a:lnTo>
                        <a:pt x="596" y="659"/>
                      </a:lnTo>
                      <a:lnTo>
                        <a:pt x="595" y="659"/>
                      </a:lnTo>
                      <a:lnTo>
                        <a:pt x="595" y="659"/>
                      </a:lnTo>
                      <a:lnTo>
                        <a:pt x="593" y="659"/>
                      </a:lnTo>
                      <a:lnTo>
                        <a:pt x="567" y="380"/>
                      </a:lnTo>
                      <a:lnTo>
                        <a:pt x="609" y="380"/>
                      </a:lnTo>
                      <a:lnTo>
                        <a:pt x="643" y="377"/>
                      </a:lnTo>
                      <a:lnTo>
                        <a:pt x="671" y="368"/>
                      </a:lnTo>
                      <a:lnTo>
                        <a:pt x="692" y="357"/>
                      </a:lnTo>
                      <a:lnTo>
                        <a:pt x="708" y="343"/>
                      </a:lnTo>
                      <a:lnTo>
                        <a:pt x="718" y="330"/>
                      </a:lnTo>
                      <a:lnTo>
                        <a:pt x="725" y="314"/>
                      </a:lnTo>
                      <a:lnTo>
                        <a:pt x="731" y="300"/>
                      </a:lnTo>
                      <a:lnTo>
                        <a:pt x="732" y="284"/>
                      </a:lnTo>
                      <a:lnTo>
                        <a:pt x="732" y="269"/>
                      </a:lnTo>
                      <a:lnTo>
                        <a:pt x="729" y="253"/>
                      </a:lnTo>
                      <a:lnTo>
                        <a:pt x="722" y="239"/>
                      </a:lnTo>
                      <a:lnTo>
                        <a:pt x="713" y="225"/>
                      </a:lnTo>
                      <a:lnTo>
                        <a:pt x="701" y="213"/>
                      </a:lnTo>
                      <a:lnTo>
                        <a:pt x="687" y="202"/>
                      </a:lnTo>
                      <a:lnTo>
                        <a:pt x="673" y="190"/>
                      </a:lnTo>
                      <a:lnTo>
                        <a:pt x="657" y="181"/>
                      </a:lnTo>
                      <a:lnTo>
                        <a:pt x="642" y="173"/>
                      </a:lnTo>
                      <a:lnTo>
                        <a:pt x="624" y="164"/>
                      </a:lnTo>
                      <a:lnTo>
                        <a:pt x="609" y="157"/>
                      </a:lnTo>
                      <a:lnTo>
                        <a:pt x="610" y="157"/>
                      </a:lnTo>
                      <a:lnTo>
                        <a:pt x="610" y="157"/>
                      </a:lnTo>
                      <a:lnTo>
                        <a:pt x="610" y="157"/>
                      </a:lnTo>
                      <a:lnTo>
                        <a:pt x="610" y="155"/>
                      </a:lnTo>
                      <a:lnTo>
                        <a:pt x="609" y="145"/>
                      </a:lnTo>
                      <a:lnTo>
                        <a:pt x="607" y="134"/>
                      </a:lnTo>
                      <a:lnTo>
                        <a:pt x="602" y="126"/>
                      </a:lnTo>
                      <a:lnTo>
                        <a:pt x="595" y="119"/>
                      </a:lnTo>
                      <a:lnTo>
                        <a:pt x="586" y="112"/>
                      </a:lnTo>
                      <a:lnTo>
                        <a:pt x="577" y="106"/>
                      </a:lnTo>
                      <a:lnTo>
                        <a:pt x="567" y="105"/>
                      </a:lnTo>
                      <a:lnTo>
                        <a:pt x="556" y="103"/>
                      </a:lnTo>
                      <a:lnTo>
                        <a:pt x="546" y="105"/>
                      </a:lnTo>
                      <a:lnTo>
                        <a:pt x="535" y="106"/>
                      </a:lnTo>
                      <a:lnTo>
                        <a:pt x="527" y="112"/>
                      </a:lnTo>
                      <a:lnTo>
                        <a:pt x="518" y="119"/>
                      </a:lnTo>
                      <a:lnTo>
                        <a:pt x="511" y="126"/>
                      </a:lnTo>
                      <a:lnTo>
                        <a:pt x="506" y="134"/>
                      </a:lnTo>
                      <a:lnTo>
                        <a:pt x="504" y="145"/>
                      </a:lnTo>
                      <a:lnTo>
                        <a:pt x="502" y="155"/>
                      </a:lnTo>
                      <a:lnTo>
                        <a:pt x="504" y="166"/>
                      </a:lnTo>
                      <a:lnTo>
                        <a:pt x="506" y="176"/>
                      </a:lnTo>
                      <a:lnTo>
                        <a:pt x="511" y="185"/>
                      </a:lnTo>
                      <a:lnTo>
                        <a:pt x="518" y="194"/>
                      </a:lnTo>
                      <a:lnTo>
                        <a:pt x="527" y="201"/>
                      </a:lnTo>
                      <a:lnTo>
                        <a:pt x="535" y="206"/>
                      </a:lnTo>
                      <a:lnTo>
                        <a:pt x="546" y="208"/>
                      </a:lnTo>
                      <a:lnTo>
                        <a:pt x="556" y="209"/>
                      </a:lnTo>
                      <a:lnTo>
                        <a:pt x="568" y="208"/>
                      </a:lnTo>
                      <a:lnTo>
                        <a:pt x="579" y="204"/>
                      </a:lnTo>
                      <a:lnTo>
                        <a:pt x="588" y="199"/>
                      </a:lnTo>
                      <a:lnTo>
                        <a:pt x="596" y="192"/>
                      </a:lnTo>
                      <a:lnTo>
                        <a:pt x="610" y="199"/>
                      </a:lnTo>
                      <a:lnTo>
                        <a:pt x="624" y="204"/>
                      </a:lnTo>
                      <a:lnTo>
                        <a:pt x="638" y="213"/>
                      </a:lnTo>
                      <a:lnTo>
                        <a:pt x="652" y="220"/>
                      </a:lnTo>
                      <a:lnTo>
                        <a:pt x="663" y="228"/>
                      </a:lnTo>
                      <a:lnTo>
                        <a:pt x="675" y="239"/>
                      </a:lnTo>
                      <a:lnTo>
                        <a:pt x="684" y="248"/>
                      </a:lnTo>
                      <a:lnTo>
                        <a:pt x="690" y="258"/>
                      </a:lnTo>
                      <a:lnTo>
                        <a:pt x="694" y="265"/>
                      </a:lnTo>
                      <a:lnTo>
                        <a:pt x="697" y="274"/>
                      </a:lnTo>
                      <a:lnTo>
                        <a:pt x="697" y="281"/>
                      </a:lnTo>
                      <a:lnTo>
                        <a:pt x="696" y="289"/>
                      </a:lnTo>
                      <a:lnTo>
                        <a:pt x="694" y="298"/>
                      </a:lnTo>
                      <a:lnTo>
                        <a:pt x="689" y="307"/>
                      </a:lnTo>
                      <a:lnTo>
                        <a:pt x="682" y="317"/>
                      </a:lnTo>
                      <a:lnTo>
                        <a:pt x="671" y="326"/>
                      </a:lnTo>
                      <a:lnTo>
                        <a:pt x="656" y="335"/>
                      </a:lnTo>
                      <a:lnTo>
                        <a:pt x="633" y="342"/>
                      </a:lnTo>
                      <a:lnTo>
                        <a:pt x="602" y="345"/>
                      </a:lnTo>
                      <a:lnTo>
                        <a:pt x="563" y="343"/>
                      </a:lnTo>
                      <a:lnTo>
                        <a:pt x="556" y="312"/>
                      </a:lnTo>
                      <a:lnTo>
                        <a:pt x="544" y="284"/>
                      </a:lnTo>
                      <a:lnTo>
                        <a:pt x="527" y="260"/>
                      </a:lnTo>
                      <a:lnTo>
                        <a:pt x="506" y="239"/>
                      </a:lnTo>
                      <a:lnTo>
                        <a:pt x="481" y="221"/>
                      </a:lnTo>
                      <a:lnTo>
                        <a:pt x="455" y="209"/>
                      </a:lnTo>
                      <a:lnTo>
                        <a:pt x="426" y="204"/>
                      </a:lnTo>
                      <a:lnTo>
                        <a:pt x="394" y="204"/>
                      </a:lnTo>
                      <a:lnTo>
                        <a:pt x="370" y="209"/>
                      </a:lnTo>
                      <a:lnTo>
                        <a:pt x="347" y="216"/>
                      </a:lnTo>
                      <a:lnTo>
                        <a:pt x="326" y="227"/>
                      </a:lnTo>
                      <a:lnTo>
                        <a:pt x="309" y="241"/>
                      </a:lnTo>
                      <a:lnTo>
                        <a:pt x="291" y="256"/>
                      </a:lnTo>
                      <a:lnTo>
                        <a:pt x="277" y="274"/>
                      </a:lnTo>
                      <a:lnTo>
                        <a:pt x="267" y="295"/>
                      </a:lnTo>
                      <a:lnTo>
                        <a:pt x="258" y="316"/>
                      </a:lnTo>
                      <a:lnTo>
                        <a:pt x="241" y="319"/>
                      </a:lnTo>
                      <a:lnTo>
                        <a:pt x="216" y="323"/>
                      </a:lnTo>
                      <a:lnTo>
                        <a:pt x="183" y="324"/>
                      </a:lnTo>
                      <a:lnTo>
                        <a:pt x="150" y="323"/>
                      </a:lnTo>
                      <a:lnTo>
                        <a:pt x="115" y="317"/>
                      </a:lnTo>
                      <a:lnTo>
                        <a:pt x="84" y="303"/>
                      </a:lnTo>
                      <a:lnTo>
                        <a:pt x="56" y="279"/>
                      </a:lnTo>
                      <a:lnTo>
                        <a:pt x="39" y="246"/>
                      </a:lnTo>
                      <a:lnTo>
                        <a:pt x="37" y="234"/>
                      </a:lnTo>
                      <a:lnTo>
                        <a:pt x="37" y="221"/>
                      </a:lnTo>
                      <a:lnTo>
                        <a:pt x="40" y="206"/>
                      </a:lnTo>
                      <a:lnTo>
                        <a:pt x="47" y="188"/>
                      </a:lnTo>
                      <a:lnTo>
                        <a:pt x="56" y="169"/>
                      </a:lnTo>
                      <a:lnTo>
                        <a:pt x="68" y="148"/>
                      </a:lnTo>
                      <a:lnTo>
                        <a:pt x="86" y="126"/>
                      </a:lnTo>
                      <a:lnTo>
                        <a:pt x="107" y="101"/>
                      </a:lnTo>
                      <a:lnTo>
                        <a:pt x="115" y="105"/>
                      </a:lnTo>
                      <a:lnTo>
                        <a:pt x="124" y="106"/>
                      </a:lnTo>
                      <a:lnTo>
                        <a:pt x="133" y="106"/>
                      </a:lnTo>
                      <a:lnTo>
                        <a:pt x="141" y="105"/>
                      </a:lnTo>
                      <a:lnTo>
                        <a:pt x="161" y="96"/>
                      </a:lnTo>
                      <a:lnTo>
                        <a:pt x="175" y="80"/>
                      </a:lnTo>
                      <a:lnTo>
                        <a:pt x="181" y="61"/>
                      </a:lnTo>
                      <a:lnTo>
                        <a:pt x="181" y="40"/>
                      </a:lnTo>
                      <a:lnTo>
                        <a:pt x="178" y="30"/>
                      </a:lnTo>
                      <a:lnTo>
                        <a:pt x="173" y="21"/>
                      </a:lnTo>
                      <a:lnTo>
                        <a:pt x="166" y="14"/>
                      </a:lnTo>
                      <a:lnTo>
                        <a:pt x="157" y="7"/>
                      </a:lnTo>
                      <a:lnTo>
                        <a:pt x="148" y="4"/>
                      </a:lnTo>
                      <a:lnTo>
                        <a:pt x="138" y="0"/>
                      </a:lnTo>
                      <a:lnTo>
                        <a:pt x="127" y="0"/>
                      </a:lnTo>
                      <a:lnTo>
                        <a:pt x="117" y="2"/>
                      </a:lnTo>
                      <a:lnTo>
                        <a:pt x="98" y="11"/>
                      </a:lnTo>
                      <a:lnTo>
                        <a:pt x="84" y="25"/>
                      </a:lnTo>
                      <a:lnTo>
                        <a:pt x="77" y="44"/>
                      </a:lnTo>
                      <a:lnTo>
                        <a:pt x="77" y="66"/>
                      </a:lnTo>
                      <a:lnTo>
                        <a:pt x="79" y="68"/>
                      </a:lnTo>
                      <a:lnTo>
                        <a:pt x="80" y="72"/>
                      </a:lnTo>
                      <a:lnTo>
                        <a:pt x="80" y="73"/>
                      </a:lnTo>
                      <a:lnTo>
                        <a:pt x="82" y="77"/>
                      </a:lnTo>
                      <a:lnTo>
                        <a:pt x="59" y="101"/>
                      </a:lnTo>
                      <a:lnTo>
                        <a:pt x="40" y="126"/>
                      </a:lnTo>
                      <a:lnTo>
                        <a:pt x="25" y="150"/>
                      </a:lnTo>
                      <a:lnTo>
                        <a:pt x="12" y="173"/>
                      </a:lnTo>
                      <a:lnTo>
                        <a:pt x="5" y="195"/>
                      </a:lnTo>
                      <a:lnTo>
                        <a:pt x="0" y="218"/>
                      </a:lnTo>
                      <a:lnTo>
                        <a:pt x="0" y="239"/>
                      </a:lnTo>
                      <a:lnTo>
                        <a:pt x="5" y="258"/>
                      </a:lnTo>
                      <a:lnTo>
                        <a:pt x="23" y="295"/>
                      </a:lnTo>
                      <a:lnTo>
                        <a:pt x="47" y="321"/>
                      </a:lnTo>
                      <a:lnTo>
                        <a:pt x="77" y="340"/>
                      </a:lnTo>
                      <a:lnTo>
                        <a:pt x="112" y="352"/>
                      </a:lnTo>
                      <a:lnTo>
                        <a:pt x="147" y="359"/>
                      </a:lnTo>
                      <a:lnTo>
                        <a:pt x="183" y="361"/>
                      </a:lnTo>
                      <a:lnTo>
                        <a:pt x="220" y="359"/>
                      </a:lnTo>
                      <a:lnTo>
                        <a:pt x="251" y="354"/>
                      </a:lnTo>
                      <a:lnTo>
                        <a:pt x="251" y="359"/>
                      </a:lnTo>
                      <a:lnTo>
                        <a:pt x="251" y="364"/>
                      </a:lnTo>
                      <a:lnTo>
                        <a:pt x="251" y="370"/>
                      </a:lnTo>
                      <a:lnTo>
                        <a:pt x="253" y="377"/>
                      </a:lnTo>
                      <a:lnTo>
                        <a:pt x="251" y="377"/>
                      </a:lnTo>
                      <a:lnTo>
                        <a:pt x="281" y="680"/>
                      </a:lnTo>
                      <a:lnTo>
                        <a:pt x="265" y="689"/>
                      </a:lnTo>
                      <a:lnTo>
                        <a:pt x="248" y="697"/>
                      </a:lnTo>
                      <a:lnTo>
                        <a:pt x="232" y="709"/>
                      </a:lnTo>
                      <a:lnTo>
                        <a:pt x="218" y="722"/>
                      </a:lnTo>
                      <a:lnTo>
                        <a:pt x="204" y="734"/>
                      </a:lnTo>
                      <a:lnTo>
                        <a:pt x="190" y="750"/>
                      </a:lnTo>
                      <a:lnTo>
                        <a:pt x="180" y="767"/>
                      </a:lnTo>
                      <a:lnTo>
                        <a:pt x="171" y="784"/>
                      </a:lnTo>
                      <a:lnTo>
                        <a:pt x="164" y="804"/>
                      </a:lnTo>
                      <a:lnTo>
                        <a:pt x="162" y="824"/>
                      </a:lnTo>
                      <a:lnTo>
                        <a:pt x="161" y="847"/>
                      </a:lnTo>
                      <a:lnTo>
                        <a:pt x="164" y="868"/>
                      </a:lnTo>
                      <a:lnTo>
                        <a:pt x="171" y="892"/>
                      </a:lnTo>
                      <a:lnTo>
                        <a:pt x="180" y="915"/>
                      </a:lnTo>
                      <a:lnTo>
                        <a:pt x="190" y="940"/>
                      </a:lnTo>
                      <a:lnTo>
                        <a:pt x="206" y="964"/>
                      </a:lnTo>
                      <a:lnTo>
                        <a:pt x="105" y="1035"/>
                      </a:lnTo>
                      <a:lnTo>
                        <a:pt x="100" y="1041"/>
                      </a:lnTo>
                      <a:lnTo>
                        <a:pt x="98" y="1048"/>
                      </a:lnTo>
                      <a:lnTo>
                        <a:pt x="98" y="1055"/>
                      </a:lnTo>
                      <a:lnTo>
                        <a:pt x="101" y="1062"/>
                      </a:lnTo>
                      <a:lnTo>
                        <a:pt x="107" y="1067"/>
                      </a:lnTo>
                      <a:lnTo>
                        <a:pt x="114" y="1068"/>
                      </a:lnTo>
                      <a:lnTo>
                        <a:pt x="120" y="1068"/>
                      </a:lnTo>
                      <a:lnTo>
                        <a:pt x="126" y="1065"/>
                      </a:lnTo>
                      <a:lnTo>
                        <a:pt x="255" y="973"/>
                      </a:lnTo>
                      <a:lnTo>
                        <a:pt x="244" y="957"/>
                      </a:lnTo>
                      <a:lnTo>
                        <a:pt x="229" y="934"/>
                      </a:lnTo>
                      <a:lnTo>
                        <a:pt x="218" y="913"/>
                      </a:lnTo>
                      <a:lnTo>
                        <a:pt x="208" y="891"/>
                      </a:lnTo>
                      <a:lnTo>
                        <a:pt x="202" y="872"/>
                      </a:lnTo>
                      <a:lnTo>
                        <a:pt x="199" y="852"/>
                      </a:lnTo>
                      <a:lnTo>
                        <a:pt x="199" y="833"/>
                      </a:lnTo>
                      <a:lnTo>
                        <a:pt x="201" y="816"/>
                      </a:lnTo>
                      <a:lnTo>
                        <a:pt x="206" y="798"/>
                      </a:lnTo>
                      <a:lnTo>
                        <a:pt x="211" y="786"/>
                      </a:lnTo>
                      <a:lnTo>
                        <a:pt x="220" y="774"/>
                      </a:lnTo>
                      <a:lnTo>
                        <a:pt x="229" y="763"/>
                      </a:lnTo>
                      <a:lnTo>
                        <a:pt x="237" y="753"/>
                      </a:lnTo>
                      <a:lnTo>
                        <a:pt x="249" y="743"/>
                      </a:lnTo>
                      <a:lnTo>
                        <a:pt x="260" y="734"/>
                      </a:lnTo>
                      <a:lnTo>
                        <a:pt x="272" y="725"/>
                      </a:lnTo>
                      <a:lnTo>
                        <a:pt x="284" y="718"/>
                      </a:lnTo>
                      <a:lnTo>
                        <a:pt x="290" y="788"/>
                      </a:lnTo>
                      <a:lnTo>
                        <a:pt x="603" y="757"/>
                      </a:lnTo>
                      <a:lnTo>
                        <a:pt x="598" y="699"/>
                      </a:lnTo>
                      <a:lnTo>
                        <a:pt x="614" y="706"/>
                      </a:lnTo>
                      <a:lnTo>
                        <a:pt x="636" y="716"/>
                      </a:lnTo>
                      <a:lnTo>
                        <a:pt x="661" y="730"/>
                      </a:lnTo>
                      <a:lnTo>
                        <a:pt x="687" y="746"/>
                      </a:lnTo>
                      <a:lnTo>
                        <a:pt x="711" y="767"/>
                      </a:lnTo>
                      <a:lnTo>
                        <a:pt x="734" y="791"/>
                      </a:lnTo>
                      <a:lnTo>
                        <a:pt x="752" y="818"/>
                      </a:lnTo>
                      <a:lnTo>
                        <a:pt x="764" y="849"/>
                      </a:lnTo>
                      <a:lnTo>
                        <a:pt x="767" y="873"/>
                      </a:lnTo>
                      <a:lnTo>
                        <a:pt x="767" y="899"/>
                      </a:lnTo>
                      <a:lnTo>
                        <a:pt x="760" y="926"/>
                      </a:lnTo>
                      <a:lnTo>
                        <a:pt x="752" y="952"/>
                      </a:lnTo>
                      <a:lnTo>
                        <a:pt x="736" y="980"/>
                      </a:lnTo>
                      <a:lnTo>
                        <a:pt x="717" y="1009"/>
                      </a:lnTo>
                      <a:lnTo>
                        <a:pt x="694" y="1039"/>
                      </a:lnTo>
                      <a:lnTo>
                        <a:pt x="666" y="1068"/>
                      </a:lnTo>
                      <a:lnTo>
                        <a:pt x="652" y="1082"/>
                      </a:lnTo>
                      <a:lnTo>
                        <a:pt x="769" y="1180"/>
                      </a:lnTo>
                      <a:lnTo>
                        <a:pt x="776" y="1184"/>
                      </a:lnTo>
                      <a:lnTo>
                        <a:pt x="783" y="1185"/>
                      </a:lnTo>
                      <a:lnTo>
                        <a:pt x="790" y="1184"/>
                      </a:lnTo>
                      <a:lnTo>
                        <a:pt x="795" y="1178"/>
                      </a:lnTo>
                      <a:lnTo>
                        <a:pt x="799" y="1173"/>
                      </a:lnTo>
                      <a:lnTo>
                        <a:pt x="799" y="1164"/>
                      </a:lnTo>
                      <a:lnTo>
                        <a:pt x="797" y="1157"/>
                      </a:lnTo>
                      <a:lnTo>
                        <a:pt x="793" y="1152"/>
                      </a:lnTo>
                      <a:lnTo>
                        <a:pt x="704" y="107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89" name="Freeform 9"/>
                <p:cNvSpPr>
                  <a:spLocks/>
                </p:cNvSpPr>
                <p:nvPr/>
              </p:nvSpPr>
              <p:spPr bwMode="auto">
                <a:xfrm>
                  <a:off x="4805363" y="3781425"/>
                  <a:ext cx="52388" cy="55562"/>
                </a:xfrm>
                <a:custGeom>
                  <a:avLst/>
                  <a:gdLst>
                    <a:gd name="T0" fmla="*/ 8 w 33"/>
                    <a:gd name="T1" fmla="*/ 2 h 35"/>
                    <a:gd name="T2" fmla="*/ 3 w 33"/>
                    <a:gd name="T3" fmla="*/ 7 h 35"/>
                    <a:gd name="T4" fmla="*/ 0 w 33"/>
                    <a:gd name="T5" fmla="*/ 12 h 35"/>
                    <a:gd name="T6" fmla="*/ 0 w 33"/>
                    <a:gd name="T7" fmla="*/ 19 h 35"/>
                    <a:gd name="T8" fmla="*/ 1 w 33"/>
                    <a:gd name="T9" fmla="*/ 26 h 35"/>
                    <a:gd name="T10" fmla="*/ 7 w 33"/>
                    <a:gd name="T11" fmla="*/ 31 h 35"/>
                    <a:gd name="T12" fmla="*/ 12 w 33"/>
                    <a:gd name="T13" fmla="*/ 35 h 35"/>
                    <a:gd name="T14" fmla="*/ 19 w 33"/>
                    <a:gd name="T15" fmla="*/ 35 h 35"/>
                    <a:gd name="T16" fmla="*/ 26 w 33"/>
                    <a:gd name="T17" fmla="*/ 33 h 35"/>
                    <a:gd name="T18" fmla="*/ 31 w 33"/>
                    <a:gd name="T19" fmla="*/ 28 h 35"/>
                    <a:gd name="T20" fmla="*/ 33 w 33"/>
                    <a:gd name="T21" fmla="*/ 22 h 35"/>
                    <a:gd name="T22" fmla="*/ 33 w 33"/>
                    <a:gd name="T23" fmla="*/ 15 h 35"/>
                    <a:gd name="T24" fmla="*/ 31 w 33"/>
                    <a:gd name="T25" fmla="*/ 9 h 35"/>
                    <a:gd name="T26" fmla="*/ 28 w 33"/>
                    <a:gd name="T27" fmla="*/ 3 h 35"/>
                    <a:gd name="T28" fmla="*/ 21 w 33"/>
                    <a:gd name="T29" fmla="*/ 0 h 35"/>
                    <a:gd name="T30" fmla="*/ 14 w 33"/>
                    <a:gd name="T31" fmla="*/ 0 h 35"/>
                    <a:gd name="T32" fmla="*/ 8 w 33"/>
                    <a:gd name="T33" fmla="*/ 2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3" h="35">
                      <a:moveTo>
                        <a:pt x="8" y="2"/>
                      </a:moveTo>
                      <a:lnTo>
                        <a:pt x="3" y="7"/>
                      </a:lnTo>
                      <a:lnTo>
                        <a:pt x="0" y="12"/>
                      </a:lnTo>
                      <a:lnTo>
                        <a:pt x="0" y="19"/>
                      </a:lnTo>
                      <a:lnTo>
                        <a:pt x="1" y="26"/>
                      </a:lnTo>
                      <a:lnTo>
                        <a:pt x="7" y="31"/>
                      </a:lnTo>
                      <a:lnTo>
                        <a:pt x="12" y="35"/>
                      </a:lnTo>
                      <a:lnTo>
                        <a:pt x="19" y="35"/>
                      </a:lnTo>
                      <a:lnTo>
                        <a:pt x="26" y="33"/>
                      </a:lnTo>
                      <a:lnTo>
                        <a:pt x="31" y="28"/>
                      </a:lnTo>
                      <a:lnTo>
                        <a:pt x="33" y="22"/>
                      </a:lnTo>
                      <a:lnTo>
                        <a:pt x="33" y="15"/>
                      </a:lnTo>
                      <a:lnTo>
                        <a:pt x="31" y="9"/>
                      </a:lnTo>
                      <a:lnTo>
                        <a:pt x="28" y="3"/>
                      </a:lnTo>
                      <a:lnTo>
                        <a:pt x="21" y="0"/>
                      </a:lnTo>
                      <a:lnTo>
                        <a:pt x="14" y="0"/>
                      </a:lnTo>
                      <a:lnTo>
                        <a:pt x="8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90" name="Freeform 10"/>
                <p:cNvSpPr>
                  <a:spLocks/>
                </p:cNvSpPr>
                <p:nvPr/>
              </p:nvSpPr>
              <p:spPr bwMode="auto">
                <a:xfrm>
                  <a:off x="4389438" y="3767138"/>
                  <a:ext cx="501650" cy="447675"/>
                </a:xfrm>
                <a:custGeom>
                  <a:avLst/>
                  <a:gdLst>
                    <a:gd name="T0" fmla="*/ 302 w 316"/>
                    <a:gd name="T1" fmla="*/ 75 h 282"/>
                    <a:gd name="T2" fmla="*/ 265 w 316"/>
                    <a:gd name="T3" fmla="*/ 80 h 282"/>
                    <a:gd name="T4" fmla="*/ 263 w 316"/>
                    <a:gd name="T5" fmla="*/ 75 h 282"/>
                    <a:gd name="T6" fmla="*/ 253 w 316"/>
                    <a:gd name="T7" fmla="*/ 58 h 282"/>
                    <a:gd name="T8" fmla="*/ 227 w 316"/>
                    <a:gd name="T9" fmla="*/ 31 h 282"/>
                    <a:gd name="T10" fmla="*/ 192 w 316"/>
                    <a:gd name="T11" fmla="*/ 73 h 282"/>
                    <a:gd name="T12" fmla="*/ 197 w 316"/>
                    <a:gd name="T13" fmla="*/ 77 h 282"/>
                    <a:gd name="T14" fmla="*/ 201 w 316"/>
                    <a:gd name="T15" fmla="*/ 80 h 282"/>
                    <a:gd name="T16" fmla="*/ 202 w 316"/>
                    <a:gd name="T17" fmla="*/ 98 h 282"/>
                    <a:gd name="T18" fmla="*/ 192 w 316"/>
                    <a:gd name="T19" fmla="*/ 110 h 282"/>
                    <a:gd name="T20" fmla="*/ 174 w 316"/>
                    <a:gd name="T21" fmla="*/ 113 h 282"/>
                    <a:gd name="T22" fmla="*/ 162 w 316"/>
                    <a:gd name="T23" fmla="*/ 103 h 282"/>
                    <a:gd name="T24" fmla="*/ 159 w 316"/>
                    <a:gd name="T25" fmla="*/ 85 h 282"/>
                    <a:gd name="T26" fmla="*/ 169 w 316"/>
                    <a:gd name="T27" fmla="*/ 73 h 282"/>
                    <a:gd name="T28" fmla="*/ 180 w 316"/>
                    <a:gd name="T29" fmla="*/ 70 h 282"/>
                    <a:gd name="T30" fmla="*/ 188 w 316"/>
                    <a:gd name="T31" fmla="*/ 72 h 282"/>
                    <a:gd name="T32" fmla="*/ 185 w 316"/>
                    <a:gd name="T33" fmla="*/ 7 h 282"/>
                    <a:gd name="T34" fmla="*/ 152 w 316"/>
                    <a:gd name="T35" fmla="*/ 2 h 282"/>
                    <a:gd name="T36" fmla="*/ 119 w 316"/>
                    <a:gd name="T37" fmla="*/ 2 h 282"/>
                    <a:gd name="T38" fmla="*/ 86 w 316"/>
                    <a:gd name="T39" fmla="*/ 12 h 282"/>
                    <a:gd name="T40" fmla="*/ 47 w 316"/>
                    <a:gd name="T41" fmla="*/ 35 h 282"/>
                    <a:gd name="T42" fmla="*/ 14 w 316"/>
                    <a:gd name="T43" fmla="*/ 80 h 282"/>
                    <a:gd name="T44" fmla="*/ 0 w 316"/>
                    <a:gd name="T45" fmla="*/ 133 h 282"/>
                    <a:gd name="T46" fmla="*/ 5 w 316"/>
                    <a:gd name="T47" fmla="*/ 187 h 282"/>
                    <a:gd name="T48" fmla="*/ 33 w 316"/>
                    <a:gd name="T49" fmla="*/ 235 h 282"/>
                    <a:gd name="T50" fmla="*/ 77 w 316"/>
                    <a:gd name="T51" fmla="*/ 268 h 282"/>
                    <a:gd name="T52" fmla="*/ 129 w 316"/>
                    <a:gd name="T53" fmla="*/ 282 h 282"/>
                    <a:gd name="T54" fmla="*/ 183 w 316"/>
                    <a:gd name="T55" fmla="*/ 277 h 282"/>
                    <a:gd name="T56" fmla="*/ 220 w 316"/>
                    <a:gd name="T57" fmla="*/ 258 h 282"/>
                    <a:gd name="T58" fmla="*/ 237 w 316"/>
                    <a:gd name="T59" fmla="*/ 244 h 282"/>
                    <a:gd name="T60" fmla="*/ 251 w 316"/>
                    <a:gd name="T61" fmla="*/ 227 h 282"/>
                    <a:gd name="T62" fmla="*/ 263 w 316"/>
                    <a:gd name="T63" fmla="*/ 209 h 282"/>
                    <a:gd name="T64" fmla="*/ 263 w 316"/>
                    <a:gd name="T65" fmla="*/ 195 h 282"/>
                    <a:gd name="T66" fmla="*/ 253 w 316"/>
                    <a:gd name="T67" fmla="*/ 190 h 282"/>
                    <a:gd name="T68" fmla="*/ 234 w 316"/>
                    <a:gd name="T69" fmla="*/ 192 h 282"/>
                    <a:gd name="T70" fmla="*/ 208 w 316"/>
                    <a:gd name="T71" fmla="*/ 214 h 282"/>
                    <a:gd name="T72" fmla="*/ 199 w 316"/>
                    <a:gd name="T73" fmla="*/ 225 h 282"/>
                    <a:gd name="T74" fmla="*/ 192 w 316"/>
                    <a:gd name="T75" fmla="*/ 230 h 282"/>
                    <a:gd name="T76" fmla="*/ 183 w 316"/>
                    <a:gd name="T77" fmla="*/ 228 h 282"/>
                    <a:gd name="T78" fmla="*/ 178 w 316"/>
                    <a:gd name="T79" fmla="*/ 221 h 282"/>
                    <a:gd name="T80" fmla="*/ 180 w 316"/>
                    <a:gd name="T81" fmla="*/ 213 h 282"/>
                    <a:gd name="T82" fmla="*/ 187 w 316"/>
                    <a:gd name="T83" fmla="*/ 204 h 282"/>
                    <a:gd name="T84" fmla="*/ 201 w 316"/>
                    <a:gd name="T85" fmla="*/ 188 h 282"/>
                    <a:gd name="T86" fmla="*/ 223 w 316"/>
                    <a:gd name="T87" fmla="*/ 173 h 282"/>
                    <a:gd name="T88" fmla="*/ 251 w 316"/>
                    <a:gd name="T89" fmla="*/ 166 h 282"/>
                    <a:gd name="T90" fmla="*/ 263 w 316"/>
                    <a:gd name="T91" fmla="*/ 167 h 282"/>
                    <a:gd name="T92" fmla="*/ 276 w 316"/>
                    <a:gd name="T93" fmla="*/ 174 h 282"/>
                    <a:gd name="T94" fmla="*/ 279 w 316"/>
                    <a:gd name="T95" fmla="*/ 153 h 282"/>
                    <a:gd name="T96" fmla="*/ 279 w 316"/>
                    <a:gd name="T97" fmla="*/ 133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316" h="282">
                      <a:moveTo>
                        <a:pt x="316" y="124"/>
                      </a:moveTo>
                      <a:lnTo>
                        <a:pt x="302" y="75"/>
                      </a:lnTo>
                      <a:lnTo>
                        <a:pt x="267" y="82"/>
                      </a:lnTo>
                      <a:lnTo>
                        <a:pt x="265" y="80"/>
                      </a:lnTo>
                      <a:lnTo>
                        <a:pt x="265" y="77"/>
                      </a:lnTo>
                      <a:lnTo>
                        <a:pt x="263" y="75"/>
                      </a:lnTo>
                      <a:lnTo>
                        <a:pt x="262" y="73"/>
                      </a:lnTo>
                      <a:lnTo>
                        <a:pt x="253" y="58"/>
                      </a:lnTo>
                      <a:lnTo>
                        <a:pt x="241" y="44"/>
                      </a:lnTo>
                      <a:lnTo>
                        <a:pt x="227" y="31"/>
                      </a:lnTo>
                      <a:lnTo>
                        <a:pt x="211" y="21"/>
                      </a:lnTo>
                      <a:lnTo>
                        <a:pt x="192" y="73"/>
                      </a:lnTo>
                      <a:lnTo>
                        <a:pt x="194" y="75"/>
                      </a:lnTo>
                      <a:lnTo>
                        <a:pt x="197" y="77"/>
                      </a:lnTo>
                      <a:lnTo>
                        <a:pt x="199" y="79"/>
                      </a:lnTo>
                      <a:lnTo>
                        <a:pt x="201" y="80"/>
                      </a:lnTo>
                      <a:lnTo>
                        <a:pt x="202" y="89"/>
                      </a:lnTo>
                      <a:lnTo>
                        <a:pt x="202" y="98"/>
                      </a:lnTo>
                      <a:lnTo>
                        <a:pt x="199" y="105"/>
                      </a:lnTo>
                      <a:lnTo>
                        <a:pt x="192" y="110"/>
                      </a:lnTo>
                      <a:lnTo>
                        <a:pt x="183" y="113"/>
                      </a:lnTo>
                      <a:lnTo>
                        <a:pt x="174" y="113"/>
                      </a:lnTo>
                      <a:lnTo>
                        <a:pt x="167" y="110"/>
                      </a:lnTo>
                      <a:lnTo>
                        <a:pt x="162" y="103"/>
                      </a:lnTo>
                      <a:lnTo>
                        <a:pt x="159" y="94"/>
                      </a:lnTo>
                      <a:lnTo>
                        <a:pt x="159" y="85"/>
                      </a:lnTo>
                      <a:lnTo>
                        <a:pt x="162" y="79"/>
                      </a:lnTo>
                      <a:lnTo>
                        <a:pt x="169" y="73"/>
                      </a:lnTo>
                      <a:lnTo>
                        <a:pt x="174" y="72"/>
                      </a:lnTo>
                      <a:lnTo>
                        <a:pt x="180" y="70"/>
                      </a:lnTo>
                      <a:lnTo>
                        <a:pt x="185" y="70"/>
                      </a:lnTo>
                      <a:lnTo>
                        <a:pt x="188" y="72"/>
                      </a:lnTo>
                      <a:lnTo>
                        <a:pt x="201" y="14"/>
                      </a:lnTo>
                      <a:lnTo>
                        <a:pt x="185" y="7"/>
                      </a:lnTo>
                      <a:lnTo>
                        <a:pt x="169" y="4"/>
                      </a:lnTo>
                      <a:lnTo>
                        <a:pt x="152" y="2"/>
                      </a:lnTo>
                      <a:lnTo>
                        <a:pt x="136" y="0"/>
                      </a:lnTo>
                      <a:lnTo>
                        <a:pt x="119" y="2"/>
                      </a:lnTo>
                      <a:lnTo>
                        <a:pt x="103" y="5"/>
                      </a:lnTo>
                      <a:lnTo>
                        <a:pt x="86" y="12"/>
                      </a:lnTo>
                      <a:lnTo>
                        <a:pt x="70" y="19"/>
                      </a:lnTo>
                      <a:lnTo>
                        <a:pt x="47" y="35"/>
                      </a:lnTo>
                      <a:lnTo>
                        <a:pt x="28" y="56"/>
                      </a:lnTo>
                      <a:lnTo>
                        <a:pt x="14" y="80"/>
                      </a:lnTo>
                      <a:lnTo>
                        <a:pt x="4" y="105"/>
                      </a:lnTo>
                      <a:lnTo>
                        <a:pt x="0" y="133"/>
                      </a:lnTo>
                      <a:lnTo>
                        <a:pt x="0" y="159"/>
                      </a:lnTo>
                      <a:lnTo>
                        <a:pt x="5" y="187"/>
                      </a:lnTo>
                      <a:lnTo>
                        <a:pt x="18" y="213"/>
                      </a:lnTo>
                      <a:lnTo>
                        <a:pt x="33" y="235"/>
                      </a:lnTo>
                      <a:lnTo>
                        <a:pt x="54" y="255"/>
                      </a:lnTo>
                      <a:lnTo>
                        <a:pt x="77" y="268"/>
                      </a:lnTo>
                      <a:lnTo>
                        <a:pt x="103" y="279"/>
                      </a:lnTo>
                      <a:lnTo>
                        <a:pt x="129" y="282"/>
                      </a:lnTo>
                      <a:lnTo>
                        <a:pt x="155" y="282"/>
                      </a:lnTo>
                      <a:lnTo>
                        <a:pt x="183" y="277"/>
                      </a:lnTo>
                      <a:lnTo>
                        <a:pt x="209" y="265"/>
                      </a:lnTo>
                      <a:lnTo>
                        <a:pt x="220" y="258"/>
                      </a:lnTo>
                      <a:lnTo>
                        <a:pt x="229" y="251"/>
                      </a:lnTo>
                      <a:lnTo>
                        <a:pt x="237" y="244"/>
                      </a:lnTo>
                      <a:lnTo>
                        <a:pt x="244" y="235"/>
                      </a:lnTo>
                      <a:lnTo>
                        <a:pt x="251" y="227"/>
                      </a:lnTo>
                      <a:lnTo>
                        <a:pt x="258" y="218"/>
                      </a:lnTo>
                      <a:lnTo>
                        <a:pt x="263" y="209"/>
                      </a:lnTo>
                      <a:lnTo>
                        <a:pt x="269" y="199"/>
                      </a:lnTo>
                      <a:lnTo>
                        <a:pt x="263" y="195"/>
                      </a:lnTo>
                      <a:lnTo>
                        <a:pt x="258" y="192"/>
                      </a:lnTo>
                      <a:lnTo>
                        <a:pt x="253" y="190"/>
                      </a:lnTo>
                      <a:lnTo>
                        <a:pt x="249" y="188"/>
                      </a:lnTo>
                      <a:lnTo>
                        <a:pt x="234" y="192"/>
                      </a:lnTo>
                      <a:lnTo>
                        <a:pt x="220" y="202"/>
                      </a:lnTo>
                      <a:lnTo>
                        <a:pt x="208" y="214"/>
                      </a:lnTo>
                      <a:lnTo>
                        <a:pt x="199" y="225"/>
                      </a:lnTo>
                      <a:lnTo>
                        <a:pt x="199" y="225"/>
                      </a:lnTo>
                      <a:lnTo>
                        <a:pt x="195" y="228"/>
                      </a:lnTo>
                      <a:lnTo>
                        <a:pt x="192" y="230"/>
                      </a:lnTo>
                      <a:lnTo>
                        <a:pt x="187" y="230"/>
                      </a:lnTo>
                      <a:lnTo>
                        <a:pt x="183" y="228"/>
                      </a:lnTo>
                      <a:lnTo>
                        <a:pt x="180" y="225"/>
                      </a:lnTo>
                      <a:lnTo>
                        <a:pt x="178" y="221"/>
                      </a:lnTo>
                      <a:lnTo>
                        <a:pt x="178" y="216"/>
                      </a:lnTo>
                      <a:lnTo>
                        <a:pt x="180" y="213"/>
                      </a:lnTo>
                      <a:lnTo>
                        <a:pt x="181" y="211"/>
                      </a:lnTo>
                      <a:lnTo>
                        <a:pt x="187" y="204"/>
                      </a:lnTo>
                      <a:lnTo>
                        <a:pt x="192" y="197"/>
                      </a:lnTo>
                      <a:lnTo>
                        <a:pt x="201" y="188"/>
                      </a:lnTo>
                      <a:lnTo>
                        <a:pt x="211" y="180"/>
                      </a:lnTo>
                      <a:lnTo>
                        <a:pt x="223" y="173"/>
                      </a:lnTo>
                      <a:lnTo>
                        <a:pt x="237" y="167"/>
                      </a:lnTo>
                      <a:lnTo>
                        <a:pt x="251" y="166"/>
                      </a:lnTo>
                      <a:lnTo>
                        <a:pt x="256" y="166"/>
                      </a:lnTo>
                      <a:lnTo>
                        <a:pt x="263" y="167"/>
                      </a:lnTo>
                      <a:lnTo>
                        <a:pt x="269" y="171"/>
                      </a:lnTo>
                      <a:lnTo>
                        <a:pt x="276" y="174"/>
                      </a:lnTo>
                      <a:lnTo>
                        <a:pt x="277" y="164"/>
                      </a:lnTo>
                      <a:lnTo>
                        <a:pt x="279" y="153"/>
                      </a:lnTo>
                      <a:lnTo>
                        <a:pt x="279" y="143"/>
                      </a:lnTo>
                      <a:lnTo>
                        <a:pt x="279" y="133"/>
                      </a:lnTo>
                      <a:lnTo>
                        <a:pt x="316" y="1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91" name="Freeform 11"/>
                <p:cNvSpPr>
                  <a:spLocks/>
                </p:cNvSpPr>
                <p:nvPr/>
              </p:nvSpPr>
              <p:spPr bwMode="auto">
                <a:xfrm>
                  <a:off x="4687888" y="3789363"/>
                  <a:ext cx="36513" cy="93662"/>
                </a:xfrm>
                <a:custGeom>
                  <a:avLst/>
                  <a:gdLst>
                    <a:gd name="T0" fmla="*/ 4 w 23"/>
                    <a:gd name="T1" fmla="*/ 59 h 59"/>
                    <a:gd name="T2" fmla="*/ 23 w 23"/>
                    <a:gd name="T3" fmla="*/ 7 h 59"/>
                    <a:gd name="T4" fmla="*/ 21 w 23"/>
                    <a:gd name="T5" fmla="*/ 5 h 59"/>
                    <a:gd name="T6" fmla="*/ 18 w 23"/>
                    <a:gd name="T7" fmla="*/ 4 h 59"/>
                    <a:gd name="T8" fmla="*/ 16 w 23"/>
                    <a:gd name="T9" fmla="*/ 2 h 59"/>
                    <a:gd name="T10" fmla="*/ 13 w 23"/>
                    <a:gd name="T11" fmla="*/ 0 h 59"/>
                    <a:gd name="T12" fmla="*/ 0 w 23"/>
                    <a:gd name="T13" fmla="*/ 58 h 59"/>
                    <a:gd name="T14" fmla="*/ 2 w 23"/>
                    <a:gd name="T15" fmla="*/ 58 h 59"/>
                    <a:gd name="T16" fmla="*/ 2 w 23"/>
                    <a:gd name="T17" fmla="*/ 58 h 59"/>
                    <a:gd name="T18" fmla="*/ 2 w 23"/>
                    <a:gd name="T19" fmla="*/ 58 h 59"/>
                    <a:gd name="T20" fmla="*/ 4 w 23"/>
                    <a:gd name="T21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3" h="59">
                      <a:moveTo>
                        <a:pt x="4" y="59"/>
                      </a:moveTo>
                      <a:lnTo>
                        <a:pt x="23" y="7"/>
                      </a:lnTo>
                      <a:lnTo>
                        <a:pt x="21" y="5"/>
                      </a:lnTo>
                      <a:lnTo>
                        <a:pt x="18" y="4"/>
                      </a:lnTo>
                      <a:lnTo>
                        <a:pt x="16" y="2"/>
                      </a:lnTo>
                      <a:lnTo>
                        <a:pt x="13" y="0"/>
                      </a:lnTo>
                      <a:lnTo>
                        <a:pt x="0" y="58"/>
                      </a:lnTo>
                      <a:lnTo>
                        <a:pt x="2" y="58"/>
                      </a:lnTo>
                      <a:lnTo>
                        <a:pt x="2" y="58"/>
                      </a:lnTo>
                      <a:lnTo>
                        <a:pt x="2" y="58"/>
                      </a:lnTo>
                      <a:lnTo>
                        <a:pt x="4" y="5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95" name="グループ化 94"/>
              <p:cNvGrpSpPr/>
              <p:nvPr/>
            </p:nvGrpSpPr>
            <p:grpSpPr>
              <a:xfrm rot="1568197">
                <a:off x="4793787" y="2983333"/>
                <a:ext cx="539750" cy="711199"/>
                <a:chOff x="4340226" y="2928938"/>
                <a:chExt cx="539750" cy="711199"/>
              </a:xfrm>
            </p:grpSpPr>
            <p:sp>
              <p:nvSpPr>
                <p:cNvPr id="15" name="Freeform 5"/>
                <p:cNvSpPr>
                  <a:spLocks/>
                </p:cNvSpPr>
                <p:nvPr/>
              </p:nvSpPr>
              <p:spPr bwMode="auto">
                <a:xfrm>
                  <a:off x="4719638" y="2928938"/>
                  <a:ext cx="90488" cy="96837"/>
                </a:xfrm>
                <a:custGeom>
                  <a:avLst/>
                  <a:gdLst>
                    <a:gd name="T0" fmla="*/ 0 w 57"/>
                    <a:gd name="T1" fmla="*/ 45 h 61"/>
                    <a:gd name="T2" fmla="*/ 41 w 57"/>
                    <a:gd name="T3" fmla="*/ 0 h 61"/>
                    <a:gd name="T4" fmla="*/ 57 w 57"/>
                    <a:gd name="T5" fmla="*/ 17 h 61"/>
                    <a:gd name="T6" fmla="*/ 17 w 57"/>
                    <a:gd name="T7" fmla="*/ 61 h 61"/>
                    <a:gd name="T8" fmla="*/ 0 w 57"/>
                    <a:gd name="T9" fmla="*/ 45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61">
                      <a:moveTo>
                        <a:pt x="0" y="45"/>
                      </a:moveTo>
                      <a:lnTo>
                        <a:pt x="41" y="0"/>
                      </a:lnTo>
                      <a:lnTo>
                        <a:pt x="57" y="17"/>
                      </a:lnTo>
                      <a:lnTo>
                        <a:pt x="17" y="61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86" name="Freeform 6"/>
                <p:cNvSpPr>
                  <a:spLocks/>
                </p:cNvSpPr>
                <p:nvPr/>
              </p:nvSpPr>
              <p:spPr bwMode="auto">
                <a:xfrm>
                  <a:off x="4765676" y="3063875"/>
                  <a:ext cx="100013" cy="63500"/>
                </a:xfrm>
                <a:custGeom>
                  <a:avLst/>
                  <a:gdLst>
                    <a:gd name="T0" fmla="*/ 0 w 63"/>
                    <a:gd name="T1" fmla="*/ 18 h 40"/>
                    <a:gd name="T2" fmla="*/ 58 w 63"/>
                    <a:gd name="T3" fmla="*/ 0 h 40"/>
                    <a:gd name="T4" fmla="*/ 63 w 63"/>
                    <a:gd name="T5" fmla="*/ 25 h 40"/>
                    <a:gd name="T6" fmla="*/ 7 w 63"/>
                    <a:gd name="T7" fmla="*/ 40 h 40"/>
                    <a:gd name="T8" fmla="*/ 0 w 63"/>
                    <a:gd name="T9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40">
                      <a:moveTo>
                        <a:pt x="0" y="18"/>
                      </a:moveTo>
                      <a:lnTo>
                        <a:pt x="58" y="0"/>
                      </a:lnTo>
                      <a:lnTo>
                        <a:pt x="63" y="25"/>
                      </a:lnTo>
                      <a:lnTo>
                        <a:pt x="7" y="40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87" name="Freeform 7"/>
                <p:cNvSpPr>
                  <a:spLocks/>
                </p:cNvSpPr>
                <p:nvPr/>
              </p:nvSpPr>
              <p:spPr bwMode="auto">
                <a:xfrm>
                  <a:off x="4783138" y="3200400"/>
                  <a:ext cx="96838" cy="49212"/>
                </a:xfrm>
                <a:custGeom>
                  <a:avLst/>
                  <a:gdLst>
                    <a:gd name="T0" fmla="*/ 3 w 61"/>
                    <a:gd name="T1" fmla="*/ 0 h 31"/>
                    <a:gd name="T2" fmla="*/ 61 w 61"/>
                    <a:gd name="T3" fmla="*/ 9 h 31"/>
                    <a:gd name="T4" fmla="*/ 57 w 61"/>
                    <a:gd name="T5" fmla="*/ 31 h 31"/>
                    <a:gd name="T6" fmla="*/ 0 w 61"/>
                    <a:gd name="T7" fmla="*/ 24 h 31"/>
                    <a:gd name="T8" fmla="*/ 3 w 61"/>
                    <a:gd name="T9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1">
                      <a:moveTo>
                        <a:pt x="3" y="0"/>
                      </a:moveTo>
                      <a:lnTo>
                        <a:pt x="61" y="9"/>
                      </a:lnTo>
                      <a:lnTo>
                        <a:pt x="57" y="31"/>
                      </a:lnTo>
                      <a:lnTo>
                        <a:pt x="0" y="24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92" name="Freeform 12"/>
                <p:cNvSpPr>
                  <a:spLocks/>
                </p:cNvSpPr>
                <p:nvPr/>
              </p:nvSpPr>
              <p:spPr bwMode="auto">
                <a:xfrm>
                  <a:off x="4340226" y="2987675"/>
                  <a:ext cx="295275" cy="485775"/>
                </a:xfrm>
                <a:custGeom>
                  <a:avLst/>
                  <a:gdLst>
                    <a:gd name="T0" fmla="*/ 150 w 186"/>
                    <a:gd name="T1" fmla="*/ 266 h 306"/>
                    <a:gd name="T2" fmla="*/ 146 w 186"/>
                    <a:gd name="T3" fmla="*/ 231 h 306"/>
                    <a:gd name="T4" fmla="*/ 150 w 186"/>
                    <a:gd name="T5" fmla="*/ 204 h 306"/>
                    <a:gd name="T6" fmla="*/ 157 w 186"/>
                    <a:gd name="T7" fmla="*/ 179 h 306"/>
                    <a:gd name="T8" fmla="*/ 165 w 186"/>
                    <a:gd name="T9" fmla="*/ 156 h 306"/>
                    <a:gd name="T10" fmla="*/ 176 w 186"/>
                    <a:gd name="T11" fmla="*/ 137 h 306"/>
                    <a:gd name="T12" fmla="*/ 183 w 186"/>
                    <a:gd name="T13" fmla="*/ 115 h 306"/>
                    <a:gd name="T14" fmla="*/ 186 w 186"/>
                    <a:gd name="T15" fmla="*/ 90 h 306"/>
                    <a:gd name="T16" fmla="*/ 185 w 186"/>
                    <a:gd name="T17" fmla="*/ 62 h 306"/>
                    <a:gd name="T18" fmla="*/ 179 w 186"/>
                    <a:gd name="T19" fmla="*/ 47 h 306"/>
                    <a:gd name="T20" fmla="*/ 172 w 186"/>
                    <a:gd name="T21" fmla="*/ 33 h 306"/>
                    <a:gd name="T22" fmla="*/ 162 w 186"/>
                    <a:gd name="T23" fmla="*/ 22 h 306"/>
                    <a:gd name="T24" fmla="*/ 150 w 186"/>
                    <a:gd name="T25" fmla="*/ 14 h 306"/>
                    <a:gd name="T26" fmla="*/ 136 w 186"/>
                    <a:gd name="T27" fmla="*/ 7 h 306"/>
                    <a:gd name="T28" fmla="*/ 120 w 186"/>
                    <a:gd name="T29" fmla="*/ 1 h 306"/>
                    <a:gd name="T30" fmla="*/ 104 w 186"/>
                    <a:gd name="T31" fmla="*/ 0 h 306"/>
                    <a:gd name="T32" fmla="*/ 89 w 186"/>
                    <a:gd name="T33" fmla="*/ 1 h 306"/>
                    <a:gd name="T34" fmla="*/ 70 w 186"/>
                    <a:gd name="T35" fmla="*/ 7 h 306"/>
                    <a:gd name="T36" fmla="*/ 54 w 186"/>
                    <a:gd name="T37" fmla="*/ 14 h 306"/>
                    <a:gd name="T38" fmla="*/ 38 w 186"/>
                    <a:gd name="T39" fmla="*/ 22 h 306"/>
                    <a:gd name="T40" fmla="*/ 26 w 186"/>
                    <a:gd name="T41" fmla="*/ 33 h 306"/>
                    <a:gd name="T42" fmla="*/ 17 w 186"/>
                    <a:gd name="T43" fmla="*/ 45 h 306"/>
                    <a:gd name="T44" fmla="*/ 8 w 186"/>
                    <a:gd name="T45" fmla="*/ 61 h 306"/>
                    <a:gd name="T46" fmla="*/ 3 w 186"/>
                    <a:gd name="T47" fmla="*/ 76 h 306"/>
                    <a:gd name="T48" fmla="*/ 0 w 186"/>
                    <a:gd name="T49" fmla="*/ 95 h 306"/>
                    <a:gd name="T50" fmla="*/ 57 w 186"/>
                    <a:gd name="T51" fmla="*/ 106 h 306"/>
                    <a:gd name="T52" fmla="*/ 59 w 186"/>
                    <a:gd name="T53" fmla="*/ 90 h 306"/>
                    <a:gd name="T54" fmla="*/ 66 w 186"/>
                    <a:gd name="T55" fmla="*/ 75 h 306"/>
                    <a:gd name="T56" fmla="*/ 75 w 186"/>
                    <a:gd name="T57" fmla="*/ 62 h 306"/>
                    <a:gd name="T58" fmla="*/ 90 w 186"/>
                    <a:gd name="T59" fmla="*/ 55 h 306"/>
                    <a:gd name="T60" fmla="*/ 101 w 186"/>
                    <a:gd name="T61" fmla="*/ 55 h 306"/>
                    <a:gd name="T62" fmla="*/ 110 w 186"/>
                    <a:gd name="T63" fmla="*/ 61 h 306"/>
                    <a:gd name="T64" fmla="*/ 115 w 186"/>
                    <a:gd name="T65" fmla="*/ 68 h 306"/>
                    <a:gd name="T66" fmla="*/ 118 w 186"/>
                    <a:gd name="T67" fmla="*/ 76 h 306"/>
                    <a:gd name="T68" fmla="*/ 120 w 186"/>
                    <a:gd name="T69" fmla="*/ 94 h 306"/>
                    <a:gd name="T70" fmla="*/ 117 w 186"/>
                    <a:gd name="T71" fmla="*/ 111 h 306"/>
                    <a:gd name="T72" fmla="*/ 110 w 186"/>
                    <a:gd name="T73" fmla="*/ 132 h 306"/>
                    <a:gd name="T74" fmla="*/ 103 w 186"/>
                    <a:gd name="T75" fmla="*/ 155 h 306"/>
                    <a:gd name="T76" fmla="*/ 96 w 186"/>
                    <a:gd name="T77" fmla="*/ 177 h 306"/>
                    <a:gd name="T78" fmla="*/ 90 w 186"/>
                    <a:gd name="T79" fmla="*/ 204 h 306"/>
                    <a:gd name="T80" fmla="*/ 89 w 186"/>
                    <a:gd name="T81" fmla="*/ 230 h 306"/>
                    <a:gd name="T82" fmla="*/ 92 w 186"/>
                    <a:gd name="T83" fmla="*/ 259 h 306"/>
                    <a:gd name="T84" fmla="*/ 101 w 186"/>
                    <a:gd name="T85" fmla="*/ 306 h 306"/>
                    <a:gd name="T86" fmla="*/ 155 w 186"/>
                    <a:gd name="T87" fmla="*/ 296 h 306"/>
                    <a:gd name="T88" fmla="*/ 150 w 186"/>
                    <a:gd name="T89" fmla="*/ 26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86" h="306">
                      <a:moveTo>
                        <a:pt x="150" y="266"/>
                      </a:moveTo>
                      <a:lnTo>
                        <a:pt x="146" y="231"/>
                      </a:lnTo>
                      <a:lnTo>
                        <a:pt x="150" y="204"/>
                      </a:lnTo>
                      <a:lnTo>
                        <a:pt x="157" y="179"/>
                      </a:lnTo>
                      <a:lnTo>
                        <a:pt x="165" y="156"/>
                      </a:lnTo>
                      <a:lnTo>
                        <a:pt x="176" y="137"/>
                      </a:lnTo>
                      <a:lnTo>
                        <a:pt x="183" y="115"/>
                      </a:lnTo>
                      <a:lnTo>
                        <a:pt x="186" y="90"/>
                      </a:lnTo>
                      <a:lnTo>
                        <a:pt x="185" y="62"/>
                      </a:lnTo>
                      <a:lnTo>
                        <a:pt x="179" y="47"/>
                      </a:lnTo>
                      <a:lnTo>
                        <a:pt x="172" y="33"/>
                      </a:lnTo>
                      <a:lnTo>
                        <a:pt x="162" y="22"/>
                      </a:lnTo>
                      <a:lnTo>
                        <a:pt x="150" y="14"/>
                      </a:lnTo>
                      <a:lnTo>
                        <a:pt x="136" y="7"/>
                      </a:lnTo>
                      <a:lnTo>
                        <a:pt x="120" y="1"/>
                      </a:lnTo>
                      <a:lnTo>
                        <a:pt x="104" y="0"/>
                      </a:lnTo>
                      <a:lnTo>
                        <a:pt x="89" y="1"/>
                      </a:lnTo>
                      <a:lnTo>
                        <a:pt x="70" y="7"/>
                      </a:lnTo>
                      <a:lnTo>
                        <a:pt x="54" y="14"/>
                      </a:lnTo>
                      <a:lnTo>
                        <a:pt x="38" y="22"/>
                      </a:lnTo>
                      <a:lnTo>
                        <a:pt x="26" y="33"/>
                      </a:lnTo>
                      <a:lnTo>
                        <a:pt x="17" y="45"/>
                      </a:lnTo>
                      <a:lnTo>
                        <a:pt x="8" y="61"/>
                      </a:lnTo>
                      <a:lnTo>
                        <a:pt x="3" y="76"/>
                      </a:lnTo>
                      <a:lnTo>
                        <a:pt x="0" y="95"/>
                      </a:lnTo>
                      <a:lnTo>
                        <a:pt x="57" y="106"/>
                      </a:lnTo>
                      <a:lnTo>
                        <a:pt x="59" y="90"/>
                      </a:lnTo>
                      <a:lnTo>
                        <a:pt x="66" y="75"/>
                      </a:lnTo>
                      <a:lnTo>
                        <a:pt x="75" y="62"/>
                      </a:lnTo>
                      <a:lnTo>
                        <a:pt x="90" y="55"/>
                      </a:lnTo>
                      <a:lnTo>
                        <a:pt x="101" y="55"/>
                      </a:lnTo>
                      <a:lnTo>
                        <a:pt x="110" y="61"/>
                      </a:lnTo>
                      <a:lnTo>
                        <a:pt x="115" y="68"/>
                      </a:lnTo>
                      <a:lnTo>
                        <a:pt x="118" y="76"/>
                      </a:lnTo>
                      <a:lnTo>
                        <a:pt x="120" y="94"/>
                      </a:lnTo>
                      <a:lnTo>
                        <a:pt x="117" y="111"/>
                      </a:lnTo>
                      <a:lnTo>
                        <a:pt x="110" y="132"/>
                      </a:lnTo>
                      <a:lnTo>
                        <a:pt x="103" y="155"/>
                      </a:lnTo>
                      <a:lnTo>
                        <a:pt x="96" y="177"/>
                      </a:lnTo>
                      <a:lnTo>
                        <a:pt x="90" y="204"/>
                      </a:lnTo>
                      <a:lnTo>
                        <a:pt x="89" y="230"/>
                      </a:lnTo>
                      <a:lnTo>
                        <a:pt x="92" y="259"/>
                      </a:lnTo>
                      <a:lnTo>
                        <a:pt x="101" y="306"/>
                      </a:lnTo>
                      <a:lnTo>
                        <a:pt x="155" y="296"/>
                      </a:lnTo>
                      <a:lnTo>
                        <a:pt x="150" y="26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93" name="Freeform 13"/>
                <p:cNvSpPr>
                  <a:spLocks/>
                </p:cNvSpPr>
                <p:nvPr/>
              </p:nvSpPr>
              <p:spPr bwMode="auto">
                <a:xfrm>
                  <a:off x="4503738" y="3514725"/>
                  <a:ext cx="127000" cy="125412"/>
                </a:xfrm>
                <a:custGeom>
                  <a:avLst/>
                  <a:gdLst>
                    <a:gd name="T0" fmla="*/ 0 w 80"/>
                    <a:gd name="T1" fmla="*/ 13 h 79"/>
                    <a:gd name="T2" fmla="*/ 12 w 80"/>
                    <a:gd name="T3" fmla="*/ 79 h 79"/>
                    <a:gd name="T4" fmla="*/ 80 w 80"/>
                    <a:gd name="T5" fmla="*/ 67 h 79"/>
                    <a:gd name="T6" fmla="*/ 68 w 80"/>
                    <a:gd name="T7" fmla="*/ 0 h 79"/>
                    <a:gd name="T8" fmla="*/ 0 w 80"/>
                    <a:gd name="T9" fmla="*/ 13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" h="79">
                      <a:moveTo>
                        <a:pt x="0" y="13"/>
                      </a:moveTo>
                      <a:lnTo>
                        <a:pt x="12" y="79"/>
                      </a:lnTo>
                      <a:lnTo>
                        <a:pt x="80" y="67"/>
                      </a:lnTo>
                      <a:lnTo>
                        <a:pt x="68" y="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6146" name="グループ化 6145"/>
            <p:cNvGrpSpPr/>
            <p:nvPr/>
          </p:nvGrpSpPr>
          <p:grpSpPr>
            <a:xfrm>
              <a:off x="-5895165" y="2266433"/>
              <a:ext cx="9113554" cy="3970258"/>
              <a:chOff x="96040" y="2266433"/>
              <a:chExt cx="9113554" cy="3970258"/>
            </a:xfrm>
          </p:grpSpPr>
          <p:sp>
            <p:nvSpPr>
              <p:cNvPr id="99" name="屈折矢印 98"/>
              <p:cNvSpPr/>
              <p:nvPr/>
            </p:nvSpPr>
            <p:spPr>
              <a:xfrm rot="5400000" flipH="1">
                <a:off x="2697519" y="618348"/>
                <a:ext cx="1510054" cy="5660492"/>
              </a:xfrm>
              <a:prstGeom prst="bentUpArrow">
                <a:avLst>
                  <a:gd name="adj1" fmla="val 26483"/>
                  <a:gd name="adj2" fmla="val 25000"/>
                  <a:gd name="adj3" fmla="val 2828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grpSp>
            <p:nvGrpSpPr>
              <p:cNvPr id="100" name="グループ化 99"/>
              <p:cNvGrpSpPr/>
              <p:nvPr/>
            </p:nvGrpSpPr>
            <p:grpSpPr>
              <a:xfrm>
                <a:off x="2016099" y="3676439"/>
                <a:ext cx="2784738" cy="2560252"/>
                <a:chOff x="2333599" y="3066839"/>
                <a:chExt cx="2784738" cy="2560252"/>
              </a:xfrm>
            </p:grpSpPr>
            <p:pic>
              <p:nvPicPr>
                <p:cNvPr id="101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70395" y="3066839"/>
                  <a:ext cx="1454150" cy="204903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102" name="テキスト ボックス 101"/>
                <p:cNvSpPr txBox="1"/>
                <p:nvPr/>
              </p:nvSpPr>
              <p:spPr>
                <a:xfrm>
                  <a:off x="2333599" y="5103871"/>
                  <a:ext cx="278473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2800" dirty="0" smtClean="0"/>
                    <a:t>Printed document</a:t>
                  </a:r>
                  <a:endParaRPr kumimoji="1" lang="ja-JP" altLang="en-US" sz="2800" dirty="0"/>
                </a:p>
              </p:txBody>
            </p:sp>
          </p:grpSp>
          <p:grpSp>
            <p:nvGrpSpPr>
              <p:cNvPr id="103" name="グループ化 102"/>
              <p:cNvGrpSpPr/>
              <p:nvPr/>
            </p:nvGrpSpPr>
            <p:grpSpPr>
              <a:xfrm>
                <a:off x="96040" y="3676439"/>
                <a:ext cx="1454150" cy="2560252"/>
                <a:chOff x="413540" y="3066839"/>
                <a:chExt cx="1454150" cy="2560252"/>
              </a:xfrm>
            </p:grpSpPr>
            <p:pic>
              <p:nvPicPr>
                <p:cNvPr id="104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3540" y="3066839"/>
                  <a:ext cx="1454150" cy="204903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105" name="テキスト ボックス 104"/>
                <p:cNvSpPr txBox="1"/>
                <p:nvPr/>
              </p:nvSpPr>
              <p:spPr>
                <a:xfrm>
                  <a:off x="479216" y="5103871"/>
                  <a:ext cx="13227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800" dirty="0" smtClean="0"/>
                    <a:t>PDF file</a:t>
                  </a:r>
                  <a:endParaRPr kumimoji="1" lang="ja-JP" altLang="en-US" sz="2800" dirty="0"/>
                </a:p>
              </p:txBody>
            </p:sp>
            <p:pic>
              <p:nvPicPr>
                <p:cNvPr id="106" name="Picture 6" descr="http://englishlinking.com/wp-content/uploads/2012/08/PDF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8527" y="3520334"/>
                  <a:ext cx="1304176" cy="13041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7" name="グループ化 106"/>
              <p:cNvGrpSpPr/>
              <p:nvPr/>
            </p:nvGrpSpPr>
            <p:grpSpPr>
              <a:xfrm>
                <a:off x="4989478" y="4626919"/>
                <a:ext cx="4220116" cy="1609772"/>
                <a:chOff x="5508141" y="4017319"/>
                <a:chExt cx="4220116" cy="1609772"/>
              </a:xfrm>
            </p:grpSpPr>
            <p:pic>
              <p:nvPicPr>
                <p:cNvPr id="108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17335" y="4017319"/>
                  <a:ext cx="1749425" cy="10985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9" name="テキスト ボックス 108"/>
                <p:cNvSpPr txBox="1"/>
                <p:nvPr/>
              </p:nvSpPr>
              <p:spPr>
                <a:xfrm>
                  <a:off x="5508141" y="5103871"/>
                  <a:ext cx="422011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2800" dirty="0" smtClean="0"/>
                    <a:t>Captured document image</a:t>
                  </a:r>
                  <a:endParaRPr kumimoji="1" lang="ja-JP" altLang="en-US" sz="2800" dirty="0"/>
                </a:p>
              </p:txBody>
            </p:sp>
          </p:grpSp>
          <p:pic>
            <p:nvPicPr>
              <p:cNvPr id="110" name="図 10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0837" y="3413515"/>
                <a:ext cx="1142695" cy="1260687"/>
              </a:xfrm>
              <a:prstGeom prst="rect">
                <a:avLst/>
              </a:prstGeom>
            </p:spPr>
          </p:pic>
          <p:sp>
            <p:nvSpPr>
              <p:cNvPr id="111" name="右矢印 110"/>
              <p:cNvSpPr/>
              <p:nvPr/>
            </p:nvSpPr>
            <p:spPr>
              <a:xfrm>
                <a:off x="1625176" y="4626919"/>
                <a:ext cx="1386759" cy="80719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400" dirty="0" smtClean="0"/>
                  <a:t>Print</a:t>
                </a:r>
                <a:endParaRPr kumimoji="1" lang="ja-JP" altLang="en-US" sz="2400" dirty="0"/>
              </a:p>
            </p:txBody>
          </p:sp>
          <p:pic>
            <p:nvPicPr>
              <p:cNvPr id="112" name="図 1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8119" y="3586365"/>
                <a:ext cx="1260872" cy="1260872"/>
              </a:xfrm>
              <a:prstGeom prst="rect">
                <a:avLst/>
              </a:prstGeom>
            </p:spPr>
          </p:pic>
          <p:sp>
            <p:nvSpPr>
              <p:cNvPr id="113" name="右矢印 112"/>
              <p:cNvSpPr/>
              <p:nvPr/>
            </p:nvSpPr>
            <p:spPr>
              <a:xfrm>
                <a:off x="4587983" y="4626919"/>
                <a:ext cx="1471869" cy="80719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400" dirty="0" smtClean="0"/>
                  <a:t>Capture</a:t>
                </a:r>
                <a:endParaRPr kumimoji="1" lang="ja-JP" altLang="en-US" sz="2400" dirty="0"/>
              </a:p>
            </p:txBody>
          </p:sp>
          <p:sp>
            <p:nvSpPr>
              <p:cNvPr id="114" name="二等辺三角形 113"/>
              <p:cNvSpPr/>
              <p:nvPr/>
            </p:nvSpPr>
            <p:spPr>
              <a:xfrm rot="4500000">
                <a:off x="3844732" y="3626177"/>
                <a:ext cx="1054616" cy="1269292"/>
              </a:xfrm>
              <a:prstGeom prst="triangle">
                <a:avLst>
                  <a:gd name="adj" fmla="val 32026"/>
                </a:avLst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4" tIns="45712" rIns="91424" bIns="45712"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5" name="テキスト ボックス 114"/>
              <p:cNvSpPr txBox="1"/>
              <p:nvPr/>
            </p:nvSpPr>
            <p:spPr>
              <a:xfrm>
                <a:off x="6961467" y="4029122"/>
                <a:ext cx="21486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 err="1" smtClean="0"/>
                  <a:t>Groundtruthing</a:t>
                </a:r>
                <a:endParaRPr kumimoji="1" lang="ja-JP" altLang="en-US" sz="2400" dirty="0"/>
              </a:p>
            </p:txBody>
          </p:sp>
          <p:pic>
            <p:nvPicPr>
              <p:cNvPr id="116" name="図 11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88816" y="2266433"/>
                <a:ext cx="1299462" cy="1777425"/>
              </a:xfrm>
              <a:prstGeom prst="rect">
                <a:avLst/>
              </a:prstGeom>
            </p:spPr>
          </p:pic>
          <p:sp>
            <p:nvSpPr>
              <p:cNvPr id="117" name="テキスト ボックス 116"/>
              <p:cNvSpPr txBox="1"/>
              <p:nvPr/>
            </p:nvSpPr>
            <p:spPr>
              <a:xfrm>
                <a:off x="7518400" y="2654764"/>
                <a:ext cx="1573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800" dirty="0" smtClean="0"/>
                  <a:t>Text info.</a:t>
                </a:r>
                <a:endParaRPr kumimoji="1" lang="ja-JP" altLang="en-US" sz="2800" dirty="0"/>
              </a:p>
            </p:txBody>
          </p:sp>
          <p:sp>
            <p:nvSpPr>
              <p:cNvPr id="118" name="右矢印 117"/>
              <p:cNvSpPr/>
              <p:nvPr/>
            </p:nvSpPr>
            <p:spPr>
              <a:xfrm rot="5400000">
                <a:off x="6293021" y="3983785"/>
                <a:ext cx="919717" cy="807191"/>
              </a:xfrm>
              <a:prstGeom prst="rightArrow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5574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Fitting text </a:t>
            </a:r>
            <a:r>
              <a:rPr lang="en-US" altLang="ja-JP" dirty="0"/>
              <a:t>information </a:t>
            </a:r>
            <a:r>
              <a:rPr lang="en-US" altLang="ja-JP" dirty="0" smtClean="0"/>
              <a:t>into captured </a:t>
            </a:r>
            <a:r>
              <a:rPr lang="en-US" altLang="ja-JP" dirty="0"/>
              <a:t>document image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For scanned document image</a:t>
            </a:r>
          </a:p>
          <a:p>
            <a:pPr lvl="1"/>
            <a:r>
              <a:rPr lang="en-US" altLang="ja-JP" dirty="0" smtClean="0"/>
              <a:t>Similarity transformation [</a:t>
            </a:r>
            <a:r>
              <a:rPr lang="en-US" altLang="ja-JP" dirty="0" err="1" smtClean="0"/>
              <a:t>Beusekom</a:t>
            </a:r>
            <a:r>
              <a:rPr lang="en-US" altLang="ja-JP" dirty="0" smtClean="0"/>
              <a:t>, DAS2008]</a:t>
            </a:r>
          </a:p>
          <a:p>
            <a:pPr lvl="1"/>
            <a:endParaRPr kumimoji="1" lang="en-US" altLang="ja-JP" dirty="0" smtClean="0"/>
          </a:p>
          <a:p>
            <a:pPr lvl="1"/>
            <a:endParaRPr kumimoji="1" lang="en-US" altLang="ja-JP" dirty="0" smtClean="0"/>
          </a:p>
          <a:p>
            <a:r>
              <a:rPr lang="en-US" altLang="ja-JP" dirty="0"/>
              <a:t>For </a:t>
            </a:r>
            <a:r>
              <a:rPr lang="en-US" altLang="ja-JP" dirty="0" smtClean="0"/>
              <a:t>camera-captured document </a:t>
            </a:r>
            <a:r>
              <a:rPr lang="en-US" altLang="ja-JP" dirty="0"/>
              <a:t>image</a:t>
            </a:r>
          </a:p>
          <a:p>
            <a:pPr lvl="1"/>
            <a:r>
              <a:rPr kumimoji="1" lang="en-US" altLang="ja-JP" dirty="0" smtClean="0"/>
              <a:t>Perspective transformation</a:t>
            </a:r>
          </a:p>
          <a:p>
            <a:pPr lvl="1"/>
            <a:r>
              <a:rPr kumimoji="1" lang="en-US" altLang="ja-JP" dirty="0" smtClean="0"/>
              <a:t>Affine transformation (approximately)</a:t>
            </a:r>
            <a:endParaRPr lang="en-US" altLang="ja-JP" dirty="0"/>
          </a:p>
        </p:txBody>
      </p:sp>
      <p:sp>
        <p:nvSpPr>
          <p:cNvPr id="4" name="正方形/長方形 3"/>
          <p:cNvSpPr/>
          <p:nvPr/>
        </p:nvSpPr>
        <p:spPr>
          <a:xfrm>
            <a:off x="1694986" y="2744515"/>
            <a:ext cx="6534614" cy="4821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/>
              <a:t>Not </a:t>
            </a:r>
            <a:r>
              <a:rPr kumimoji="1" lang="en-US" altLang="ja-JP" sz="2800" dirty="0" smtClean="0"/>
              <a:t>applicable to camera-captured case</a:t>
            </a:r>
            <a:endParaRPr kumimoji="1" lang="ja-JP" altLang="en-US" sz="2800" dirty="0"/>
          </a:p>
        </p:txBody>
      </p:sp>
      <p:sp>
        <p:nvSpPr>
          <p:cNvPr id="5" name="正方形/長方形 4"/>
          <p:cNvSpPr/>
          <p:nvPr/>
        </p:nvSpPr>
        <p:spPr>
          <a:xfrm>
            <a:off x="3126801" y="5234543"/>
            <a:ext cx="2936116" cy="4821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/>
              <a:t>No method exists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71842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Locally Likely </a:t>
            </a:r>
            <a:r>
              <a:rPr lang="en-US" altLang="ja-JP" dirty="0" smtClean="0"/>
              <a:t>Arrangement Hashing </a:t>
            </a:r>
            <a:r>
              <a:rPr lang="en-US" altLang="ja-JP" dirty="0"/>
              <a:t>(LLAH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Find the region </a:t>
            </a:r>
            <a:r>
              <a:rPr lang="en-US" altLang="ja-JP" dirty="0" smtClean="0"/>
              <a:t>corresponding to the captured one from 20M pages in real time</a:t>
            </a:r>
          </a:p>
        </p:txBody>
      </p:sp>
      <p:pic>
        <p:nvPicPr>
          <p:cNvPr id="9" name="図 8" descr="C:\Users\Koichi Kise\Documents\papers\Book\IDAKS_book\figs\realtime_demo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9" y="3281227"/>
            <a:ext cx="5801627" cy="30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>
            <a:spLocks noChangeArrowheads="1"/>
          </p:cNvSpPr>
          <p:nvPr/>
        </p:nvSpPr>
        <p:spPr bwMode="auto">
          <a:xfrm>
            <a:off x="44997" y="2822872"/>
            <a:ext cx="39757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2400" dirty="0" smtClean="0"/>
              <a:t>Captured </a:t>
            </a:r>
            <a:r>
              <a:rPr lang="en-US" altLang="ja-JP" sz="2400" dirty="0" smtClean="0"/>
              <a:t>image (Query</a:t>
            </a:r>
            <a:r>
              <a:rPr lang="en-US" altLang="ja-JP" sz="2400" dirty="0" smtClean="0"/>
              <a:t>)</a:t>
            </a:r>
            <a:endParaRPr lang="ja-JP" altLang="en-US" sz="2400" dirty="0"/>
          </a:p>
        </p:txBody>
      </p:sp>
      <p:sp>
        <p:nvSpPr>
          <p:cNvPr id="11" name="正方形/長方形 10"/>
          <p:cNvSpPr/>
          <p:nvPr/>
        </p:nvSpPr>
        <p:spPr>
          <a:xfrm>
            <a:off x="107779" y="3265799"/>
            <a:ext cx="4032448" cy="303946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4212235" y="3264608"/>
            <a:ext cx="1697171" cy="228921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3" name="テキスト ボックス 12"/>
          <p:cNvSpPr txBox="1">
            <a:spLocks noChangeArrowheads="1"/>
          </p:cNvSpPr>
          <p:nvPr/>
        </p:nvSpPr>
        <p:spPr bwMode="auto">
          <a:xfrm>
            <a:off x="4068753" y="2802943"/>
            <a:ext cx="22349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2400" dirty="0" smtClean="0"/>
              <a:t>Search result</a:t>
            </a:r>
            <a:endParaRPr lang="ja-JP" altLang="en-US" sz="2400" dirty="0"/>
          </a:p>
        </p:txBody>
      </p:sp>
      <p:grpSp>
        <p:nvGrpSpPr>
          <p:cNvPr id="40" name="グループ化 39"/>
          <p:cNvGrpSpPr/>
          <p:nvPr/>
        </p:nvGrpSpPr>
        <p:grpSpPr>
          <a:xfrm>
            <a:off x="4003675" y="3364945"/>
            <a:ext cx="1537388" cy="1292780"/>
            <a:chOff x="4003675" y="3203020"/>
            <a:chExt cx="1537388" cy="1292780"/>
          </a:xfrm>
        </p:grpSpPr>
        <p:cxnSp>
          <p:nvCxnSpPr>
            <p:cNvPr id="23" name="直線コネクタ 22"/>
            <p:cNvCxnSpPr/>
            <p:nvPr/>
          </p:nvCxnSpPr>
          <p:spPr>
            <a:xfrm flipH="1">
              <a:off x="5532663" y="3203020"/>
              <a:ext cx="8400" cy="110086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 flipH="1">
              <a:off x="4003675" y="3231315"/>
              <a:ext cx="1530021" cy="11196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 flipH="1" flipV="1">
              <a:off x="4018193" y="3321845"/>
              <a:ext cx="301559" cy="117395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 flipH="1">
              <a:off x="4319752" y="4303880"/>
              <a:ext cx="1213944" cy="17012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テキスト ボックス 43"/>
          <p:cNvSpPr txBox="1"/>
          <p:nvPr/>
        </p:nvSpPr>
        <p:spPr>
          <a:xfrm>
            <a:off x="9410414" y="550642"/>
            <a:ext cx="3083159" cy="13849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DB: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20M pages</a:t>
            </a:r>
          </a:p>
          <a:p>
            <a:r>
              <a:rPr lang="en-US" altLang="ja-JP" sz="2800" dirty="0" smtClean="0"/>
              <a:t>Time</a:t>
            </a:r>
            <a:r>
              <a:rPr kumimoji="1" lang="ja-JP" altLang="en-US" sz="2800" dirty="0" smtClean="0"/>
              <a:t>：</a:t>
            </a:r>
            <a:r>
              <a:rPr kumimoji="1" lang="en-US" altLang="ja-JP" sz="2800" dirty="0" smtClean="0"/>
              <a:t>49</a:t>
            </a:r>
            <a:r>
              <a:rPr lang="en-US" altLang="ja-JP" sz="2800" dirty="0" smtClean="0"/>
              <a:t>ms/query</a:t>
            </a:r>
          </a:p>
          <a:p>
            <a:r>
              <a:rPr kumimoji="1" lang="en-US" altLang="ja-JP" sz="2800" dirty="0" smtClean="0"/>
              <a:t>Accuracy</a:t>
            </a:r>
            <a:r>
              <a:rPr kumimoji="1" lang="ja-JP" altLang="en-US" sz="2800" dirty="0" smtClean="0"/>
              <a:t>： </a:t>
            </a:r>
            <a:r>
              <a:rPr kumimoji="1" lang="en-US" altLang="ja-JP" sz="2800" dirty="0" smtClean="0"/>
              <a:t>99.2%</a:t>
            </a:r>
            <a:endParaRPr kumimoji="1" lang="ja-JP" altLang="en-US" sz="2800" dirty="0"/>
          </a:p>
        </p:txBody>
      </p:sp>
      <p:sp>
        <p:nvSpPr>
          <p:cNvPr id="45" name="正方形/長方形 44"/>
          <p:cNvSpPr/>
          <p:nvPr/>
        </p:nvSpPr>
        <p:spPr>
          <a:xfrm>
            <a:off x="9586471" y="5318312"/>
            <a:ext cx="2731044" cy="1107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/>
              <a:t>Pose is </a:t>
            </a:r>
            <a:r>
              <a:rPr lang="en-US" altLang="ja-JP" sz="2800" dirty="0" smtClean="0"/>
              <a:t>estimated </a:t>
            </a:r>
            <a:r>
              <a:rPr lang="en-US" altLang="ja-JP" sz="2800" dirty="0" err="1" smtClean="0"/>
              <a:t>simulateneously</a:t>
            </a:r>
            <a:endParaRPr kumimoji="1" lang="ja-JP" altLang="en-US" sz="2800" dirty="0"/>
          </a:p>
        </p:txBody>
      </p:sp>
      <p:sp>
        <p:nvSpPr>
          <p:cNvPr id="19" name="右矢印 18"/>
          <p:cNvSpPr/>
          <p:nvPr/>
        </p:nvSpPr>
        <p:spPr>
          <a:xfrm rot="10800000">
            <a:off x="5910041" y="4394009"/>
            <a:ext cx="830062" cy="484632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766955" y="4364205"/>
            <a:ext cx="2486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Corresponding page</a:t>
            </a:r>
            <a:endParaRPr kumimoji="1" lang="ja-JP" altLang="en-US" sz="2800" dirty="0"/>
          </a:p>
        </p:txBody>
      </p:sp>
      <p:sp>
        <p:nvSpPr>
          <p:cNvPr id="21" name="右矢印 20"/>
          <p:cNvSpPr/>
          <p:nvPr/>
        </p:nvSpPr>
        <p:spPr>
          <a:xfrm rot="10800000">
            <a:off x="5541063" y="3570491"/>
            <a:ext cx="1199040" cy="484632"/>
          </a:xfrm>
          <a:prstGeom prst="rightArrow">
            <a:avLst/>
          </a:prstGeom>
          <a:solidFill>
            <a:srgbClr val="FFCCCC"/>
          </a:solidFill>
          <a:ln>
            <a:solidFill>
              <a:srgbClr val="FF6699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766955" y="3335753"/>
            <a:ext cx="2486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Corresponding region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80114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/>
      <p:bldP spid="19" grpId="0" animBg="1"/>
      <p:bldP spid="20" grpId="0"/>
      <p:bldP spid="21" grpId="0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フローチャート : 磁気ディスク 24"/>
          <p:cNvSpPr/>
          <p:nvPr/>
        </p:nvSpPr>
        <p:spPr bwMode="auto">
          <a:xfrm>
            <a:off x="4061002" y="1976139"/>
            <a:ext cx="4057945" cy="4829211"/>
          </a:xfrm>
          <a:prstGeom prst="flowChartMagneticDisk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02608" tIns="53357" rIns="102608" bIns="53357" anchor="ctr"/>
          <a:lstStyle/>
          <a:p>
            <a:pPr algn="ctr">
              <a:defRPr/>
            </a:pPr>
            <a:endParaRPr lang="ja-JP" altLang="en-US" sz="3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6" name="Picture 6" descr="C:\Users\Public\Pictures\図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807" y="5396259"/>
            <a:ext cx="1208681" cy="12491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Public\Pictures\図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807" y="3818552"/>
            <a:ext cx="1208681" cy="15550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3" descr="Z:\befo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495" y="2137716"/>
            <a:ext cx="1231603" cy="167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Proposed procedure (1):</a:t>
            </a:r>
            <a:br>
              <a:rPr lang="en-US" altLang="ja-JP" dirty="0" smtClean="0"/>
            </a:br>
            <a:r>
              <a:rPr lang="en-US" altLang="ja-JP" dirty="0" smtClean="0"/>
              <a:t>Document level matching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55125" y="2625881"/>
            <a:ext cx="3390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/>
              <a:t>Captured image (Query)</a:t>
            </a:r>
            <a:endParaRPr lang="ja-JP" altLang="en-US" sz="2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178718" y="1528254"/>
            <a:ext cx="1822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/>
              <a:t>DB</a:t>
            </a:r>
            <a:endParaRPr kumimoji="1" lang="ja-JP" altLang="en-US" sz="2400" dirty="0"/>
          </a:p>
        </p:txBody>
      </p:sp>
      <p:pic>
        <p:nvPicPr>
          <p:cNvPr id="4" name="Picture 5" descr="C:\Users\Public\Pictures\図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787" y="3818552"/>
            <a:ext cx="1202682" cy="15550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Public\Pictures\図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788" y="5396259"/>
            <a:ext cx="1208681" cy="12491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1" y="3079507"/>
            <a:ext cx="3373340" cy="211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176" y="2137717"/>
            <a:ext cx="1177905" cy="1660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" name="グループ化 46"/>
          <p:cNvGrpSpPr/>
          <p:nvPr/>
        </p:nvGrpSpPr>
        <p:grpSpPr>
          <a:xfrm>
            <a:off x="170909" y="3074956"/>
            <a:ext cx="3401103" cy="2247304"/>
            <a:chOff x="1896" y="-14428"/>
            <a:chExt cx="3401103" cy="2247304"/>
          </a:xfrm>
        </p:grpSpPr>
        <p:sp>
          <p:nvSpPr>
            <p:cNvPr id="49" name="正方形/長方形 48"/>
            <p:cNvSpPr/>
            <p:nvPr/>
          </p:nvSpPr>
          <p:spPr>
            <a:xfrm>
              <a:off x="1896" y="-14428"/>
              <a:ext cx="3401103" cy="22473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51" name="図 5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96" y="-14428"/>
              <a:ext cx="3001908" cy="2247304"/>
            </a:xfrm>
            <a:prstGeom prst="rect">
              <a:avLst/>
            </a:prstGeom>
          </p:spPr>
        </p:pic>
      </p:grpSp>
      <p:grpSp>
        <p:nvGrpSpPr>
          <p:cNvPr id="15" name="グループ化 14"/>
          <p:cNvGrpSpPr/>
          <p:nvPr/>
        </p:nvGrpSpPr>
        <p:grpSpPr>
          <a:xfrm>
            <a:off x="533400" y="2231562"/>
            <a:ext cx="5095127" cy="3759848"/>
            <a:chOff x="1691680" y="2420576"/>
            <a:chExt cx="5631904" cy="3980224"/>
          </a:xfrm>
        </p:grpSpPr>
        <p:cxnSp>
          <p:nvCxnSpPr>
            <p:cNvPr id="16" name="直線コネクタ 15"/>
            <p:cNvCxnSpPr/>
            <p:nvPr/>
          </p:nvCxnSpPr>
          <p:spPr>
            <a:xfrm flipV="1">
              <a:off x="2771800" y="2636912"/>
              <a:ext cx="4229501" cy="112146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 flipV="1">
              <a:off x="2483768" y="2710824"/>
              <a:ext cx="4320480" cy="13662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 flipV="1">
              <a:off x="3059832" y="2710824"/>
              <a:ext cx="4111352" cy="13662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 flipV="1">
              <a:off x="2123728" y="2710824"/>
              <a:ext cx="4590256" cy="13662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 flipV="1">
              <a:off x="2987824" y="2780928"/>
              <a:ext cx="4183360" cy="140415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 flipV="1">
              <a:off x="2411760" y="2942856"/>
              <a:ext cx="4392488" cy="150778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V="1">
              <a:off x="2987824" y="3384048"/>
              <a:ext cx="4183360" cy="213318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flipV="1">
              <a:off x="2051720" y="3068960"/>
              <a:ext cx="4544888" cy="182059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flipV="1">
              <a:off x="3203848" y="2420576"/>
              <a:ext cx="3888432" cy="33205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 flipV="1">
              <a:off x="3275856" y="3396624"/>
              <a:ext cx="4047728" cy="212060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flipV="1">
              <a:off x="1979712" y="3260702"/>
              <a:ext cx="4581872" cy="18123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 flipV="1">
              <a:off x="2915816" y="3212976"/>
              <a:ext cx="4176464" cy="194421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 flipV="1">
              <a:off x="2483768" y="3515488"/>
              <a:ext cx="4320480" cy="214576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 flipV="1">
              <a:off x="3059832" y="2942856"/>
              <a:ext cx="4176464" cy="16310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flipV="1">
              <a:off x="3491880" y="2780928"/>
              <a:ext cx="3831704" cy="129614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 flipV="1">
              <a:off x="1835696" y="3396624"/>
              <a:ext cx="4680520" cy="212060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 flipV="1">
              <a:off x="2987824" y="3068960"/>
              <a:ext cx="4183360" cy="172819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 flipV="1">
              <a:off x="1979712" y="3068960"/>
              <a:ext cx="4536504" cy="15593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flipV="1">
              <a:off x="3347864" y="3212976"/>
              <a:ext cx="3975720" cy="18600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 flipV="1">
              <a:off x="2195736" y="3465184"/>
              <a:ext cx="4518248" cy="212028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 flipV="1">
              <a:off x="2843808" y="4401288"/>
              <a:ext cx="4248472" cy="97653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 flipV="1">
              <a:off x="1691680" y="4573904"/>
              <a:ext cx="5479504" cy="33144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>
              <a:off x="2195736" y="3841248"/>
              <a:ext cx="4975448" cy="1091744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/>
            <p:nvPr/>
          </p:nvCxnSpPr>
          <p:spPr>
            <a:xfrm>
              <a:off x="2699792" y="6057472"/>
              <a:ext cx="410445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>
              <a:off x="1979712" y="4450640"/>
              <a:ext cx="5021589" cy="195016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グループ化 51"/>
          <p:cNvGrpSpPr/>
          <p:nvPr/>
        </p:nvGrpSpPr>
        <p:grpSpPr>
          <a:xfrm rot="252170">
            <a:off x="4627645" y="2144155"/>
            <a:ext cx="1413641" cy="1222248"/>
            <a:chOff x="4202168" y="3109538"/>
            <a:chExt cx="1413641" cy="1222248"/>
          </a:xfrm>
        </p:grpSpPr>
        <p:cxnSp>
          <p:nvCxnSpPr>
            <p:cNvPr id="53" name="直線コネクタ 52"/>
            <p:cNvCxnSpPr/>
            <p:nvPr/>
          </p:nvCxnSpPr>
          <p:spPr>
            <a:xfrm rot="21347830" flipH="1">
              <a:off x="5385390" y="3265425"/>
              <a:ext cx="230419" cy="104406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/>
            <p:cNvCxnSpPr/>
            <p:nvPr/>
          </p:nvCxnSpPr>
          <p:spPr>
            <a:xfrm rot="21347830" flipH="1" flipV="1">
              <a:off x="4344405" y="3109538"/>
              <a:ext cx="1219173" cy="21586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/>
            <p:cNvCxnSpPr/>
            <p:nvPr/>
          </p:nvCxnSpPr>
          <p:spPr>
            <a:xfrm rot="21347830" flipV="1">
              <a:off x="4202168" y="3126341"/>
              <a:ext cx="177947" cy="120544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/>
            <p:cNvCxnSpPr/>
            <p:nvPr/>
          </p:nvCxnSpPr>
          <p:spPr>
            <a:xfrm rot="21347830" flipH="1" flipV="1">
              <a:off x="4260696" y="4265654"/>
              <a:ext cx="1146927" cy="642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正方形/長方形 76"/>
          <p:cNvSpPr/>
          <p:nvPr/>
        </p:nvSpPr>
        <p:spPr>
          <a:xfrm>
            <a:off x="4692807" y="2137715"/>
            <a:ext cx="1208681" cy="1658219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6" name="グループ化 85"/>
          <p:cNvGrpSpPr/>
          <p:nvPr/>
        </p:nvGrpSpPr>
        <p:grpSpPr>
          <a:xfrm rot="252170">
            <a:off x="6122299" y="2144155"/>
            <a:ext cx="1413641" cy="1222248"/>
            <a:chOff x="4202168" y="3109538"/>
            <a:chExt cx="1413641" cy="1222248"/>
          </a:xfrm>
        </p:grpSpPr>
        <p:cxnSp>
          <p:nvCxnSpPr>
            <p:cNvPr id="87" name="直線コネクタ 86"/>
            <p:cNvCxnSpPr/>
            <p:nvPr/>
          </p:nvCxnSpPr>
          <p:spPr>
            <a:xfrm rot="21347830" flipH="1">
              <a:off x="5385390" y="3265425"/>
              <a:ext cx="230419" cy="104406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コネクタ 87"/>
            <p:cNvCxnSpPr/>
            <p:nvPr/>
          </p:nvCxnSpPr>
          <p:spPr>
            <a:xfrm rot="21347830" flipH="1" flipV="1">
              <a:off x="4344405" y="3109538"/>
              <a:ext cx="1219173" cy="21586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コネクタ 88"/>
            <p:cNvCxnSpPr/>
            <p:nvPr/>
          </p:nvCxnSpPr>
          <p:spPr>
            <a:xfrm rot="21347830" flipV="1">
              <a:off x="4202168" y="3126341"/>
              <a:ext cx="177947" cy="120544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コネクタ 89"/>
            <p:cNvCxnSpPr/>
            <p:nvPr/>
          </p:nvCxnSpPr>
          <p:spPr>
            <a:xfrm rot="21347830" flipH="1" flipV="1">
              <a:off x="4260696" y="4265654"/>
              <a:ext cx="1146927" cy="642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角丸四角形吹き出し 90"/>
          <p:cNvSpPr/>
          <p:nvPr/>
        </p:nvSpPr>
        <p:spPr>
          <a:xfrm>
            <a:off x="7244719" y="1266374"/>
            <a:ext cx="1833113" cy="880965"/>
          </a:xfrm>
          <a:prstGeom prst="wedgeRoundRectCallout">
            <a:avLst>
              <a:gd name="adj1" fmla="val -60950"/>
              <a:gd name="adj2" fmla="val 94000"/>
              <a:gd name="adj3" fmla="val 16667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/>
              <a:t>Digital doc. images</a:t>
            </a:r>
            <a:endParaRPr kumimoji="1" lang="ja-JP" altLang="en-US" sz="2400" dirty="0"/>
          </a:p>
        </p:txBody>
      </p:sp>
      <p:sp>
        <p:nvSpPr>
          <p:cNvPr id="92" name="角丸四角形吹き出し 91"/>
          <p:cNvSpPr/>
          <p:nvPr/>
        </p:nvSpPr>
        <p:spPr>
          <a:xfrm>
            <a:off x="2431727" y="1631374"/>
            <a:ext cx="1833113" cy="766041"/>
          </a:xfrm>
          <a:prstGeom prst="wedgeRoundRectCallout">
            <a:avLst>
              <a:gd name="adj1" fmla="val 72762"/>
              <a:gd name="adj2" fmla="val 42606"/>
              <a:gd name="adj3" fmla="val 16667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/>
              <a:t>Features</a:t>
            </a:r>
            <a:endParaRPr kumimoji="1" lang="ja-JP" altLang="en-US" sz="2400" dirty="0"/>
          </a:p>
        </p:txBody>
      </p:sp>
      <p:sp>
        <p:nvSpPr>
          <p:cNvPr id="97" name="正方形/長方形 96"/>
          <p:cNvSpPr/>
          <p:nvPr/>
        </p:nvSpPr>
        <p:spPr>
          <a:xfrm>
            <a:off x="7184968" y="19266"/>
            <a:ext cx="1901404" cy="88002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/>
              <a:t>Based on LLAH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4578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061" y="2394856"/>
            <a:ext cx="25019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Proposed procedure </a:t>
            </a:r>
            <a:r>
              <a:rPr lang="en-US" altLang="ja-JP" dirty="0" smtClean="0"/>
              <a:t>(2):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kumimoji="1" lang="en-US" altLang="ja-JP" dirty="0" smtClean="0"/>
              <a:t>Part level processing</a:t>
            </a:r>
            <a:endParaRPr kumimoji="1" lang="ja-JP" alt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061" y="2394856"/>
            <a:ext cx="2501900" cy="201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4" y="2394856"/>
            <a:ext cx="2501900" cy="331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69864" y="4528456"/>
            <a:ext cx="3182937" cy="15827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endParaRPr lang="ja-JP" altLang="ja-JP" sz="2800"/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169864" y="2394856"/>
            <a:ext cx="2501900" cy="33289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endParaRPr lang="ja-JP" altLang="ja-JP" sz="2800"/>
          </a:p>
        </p:txBody>
      </p:sp>
      <p:sp>
        <p:nvSpPr>
          <p:cNvPr id="12" name="TextBox 19"/>
          <p:cNvSpPr txBox="1">
            <a:spLocks noChangeArrowheads="1"/>
          </p:cNvSpPr>
          <p:nvPr/>
        </p:nvSpPr>
        <p:spPr bwMode="auto">
          <a:xfrm>
            <a:off x="6260536" y="1564641"/>
            <a:ext cx="24511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de-DE" altLang="ja-JP" sz="2400" dirty="0">
                <a:latin typeface="+mj-lt"/>
              </a:rPr>
              <a:t>Cropped </a:t>
            </a:r>
            <a:r>
              <a:rPr lang="de-DE" altLang="ja-JP" sz="2400" dirty="0" smtClean="0">
                <a:latin typeface="+mj-lt"/>
              </a:rPr>
              <a:t>retrieved image</a:t>
            </a:r>
            <a:endParaRPr lang="de-DE" altLang="ja-JP" sz="2400" dirty="0">
              <a:latin typeface="+mj-lt"/>
            </a:endParaRPr>
          </a:p>
        </p:txBody>
      </p:sp>
      <p:sp>
        <p:nvSpPr>
          <p:cNvPr id="14" name="TextBox 21"/>
          <p:cNvSpPr txBox="1">
            <a:spLocks noChangeArrowheads="1"/>
          </p:cNvSpPr>
          <p:nvPr/>
        </p:nvSpPr>
        <p:spPr bwMode="auto">
          <a:xfrm>
            <a:off x="54360" y="1564641"/>
            <a:ext cx="28790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de-DE" altLang="ja-JP" sz="2400" dirty="0" smtClean="0">
                <a:latin typeface="+mj-lt"/>
              </a:rPr>
              <a:t>Transformed captured </a:t>
            </a:r>
            <a:r>
              <a:rPr lang="de-DE" altLang="ja-JP" sz="2400" dirty="0">
                <a:latin typeface="+mj-lt"/>
              </a:rPr>
              <a:t>i</a:t>
            </a:r>
            <a:r>
              <a:rPr lang="de-DE" altLang="ja-JP" sz="2400" dirty="0" smtClean="0">
                <a:latin typeface="+mj-lt"/>
              </a:rPr>
              <a:t>mage</a:t>
            </a:r>
            <a:endParaRPr lang="de-DE" altLang="ja-JP" sz="2400" dirty="0">
              <a:latin typeface="+mj-lt"/>
            </a:endParaRPr>
          </a:p>
        </p:txBody>
      </p:sp>
      <p:pic>
        <p:nvPicPr>
          <p:cNvPr id="15" name="Picture 17" descr="G:\debug\andima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313" y="2375806"/>
            <a:ext cx="234315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27"/>
          <p:cNvSpPr txBox="1">
            <a:spLocks noChangeArrowheads="1"/>
          </p:cNvSpPr>
          <p:nvPr/>
        </p:nvSpPr>
        <p:spPr bwMode="auto">
          <a:xfrm>
            <a:off x="3278257" y="1933973"/>
            <a:ext cx="27367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de-DE" altLang="ja-JP" sz="2400" dirty="0" smtClean="0">
                <a:latin typeface="+mj-lt"/>
              </a:rPr>
              <a:t>Overlapped image</a:t>
            </a:r>
            <a:endParaRPr lang="de-DE" altLang="ja-JP" sz="2400" dirty="0">
              <a:latin typeface="+mj-lt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3022600" y="4528455"/>
            <a:ext cx="28956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/>
              <a:t>This is not the end of the </a:t>
            </a:r>
            <a:r>
              <a:rPr kumimoji="1" lang="en-US" altLang="ja-JP" sz="2400" dirty="0" err="1" smtClean="0"/>
              <a:t>proceedure</a:t>
            </a:r>
            <a:endParaRPr kumimoji="1" lang="ja-JP" altLang="en-US" sz="2400" dirty="0"/>
          </a:p>
        </p:txBody>
      </p:sp>
      <p:pic>
        <p:nvPicPr>
          <p:cNvPr id="16" name="Picture 17" descr="G:\debug\andima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76" t="13322" r="8034" b="74049"/>
          <a:stretch>
            <a:fillRect/>
          </a:stretch>
        </p:blipFill>
        <p:spPr bwMode="auto">
          <a:xfrm>
            <a:off x="2856944" y="1612094"/>
            <a:ext cx="3475832" cy="4468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正方形/長方形 21"/>
          <p:cNvSpPr/>
          <p:nvPr/>
        </p:nvSpPr>
        <p:spPr>
          <a:xfrm>
            <a:off x="2849000" y="6111193"/>
            <a:ext cx="3352800" cy="6452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/>
              <a:t>Displacement of text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92458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5"/>
          <p:cNvSpPr>
            <a:spLocks noChangeArrowheads="1"/>
          </p:cNvSpPr>
          <p:nvPr/>
        </p:nvSpPr>
        <p:spPr bwMode="auto">
          <a:xfrm>
            <a:off x="406400" y="2388474"/>
            <a:ext cx="2501900" cy="331628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endParaRPr lang="ja-JP" altLang="ja-JP" sz="2800"/>
          </a:p>
        </p:txBody>
      </p:sp>
      <p:sp>
        <p:nvSpPr>
          <p:cNvPr id="13" name="Rectangle 34"/>
          <p:cNvSpPr>
            <a:spLocks noChangeArrowheads="1"/>
          </p:cNvSpPr>
          <p:nvPr/>
        </p:nvSpPr>
        <p:spPr bwMode="auto">
          <a:xfrm>
            <a:off x="5986463" y="2388474"/>
            <a:ext cx="2501900" cy="3316287"/>
          </a:xfrm>
          <a:prstGeom prst="rect">
            <a:avLst/>
          </a:prstGeom>
          <a:blipFill dpi="0" rotWithShape="1">
            <a:blip r:embed="rId3">
              <a:alphaModFix amt="36000"/>
            </a:blip>
            <a:srcRect/>
            <a:stretch>
              <a:fillRect/>
            </a:stretch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endParaRPr lang="ja-JP" altLang="ja-JP" sz="2800"/>
          </a:p>
        </p:txBody>
      </p:sp>
      <p:sp>
        <p:nvSpPr>
          <p:cNvPr id="14" name="Rectangle 38"/>
          <p:cNvSpPr>
            <a:spLocks noChangeArrowheads="1"/>
          </p:cNvSpPr>
          <p:nvPr/>
        </p:nvSpPr>
        <p:spPr bwMode="auto">
          <a:xfrm>
            <a:off x="5986463" y="2388474"/>
            <a:ext cx="2501900" cy="3316287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endParaRPr lang="ja-JP" altLang="ja-JP" sz="280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Proposed procedure </a:t>
            </a:r>
            <a:r>
              <a:rPr lang="en-US" altLang="ja-JP" dirty="0" smtClean="0"/>
              <a:t>(3):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kumimoji="1" lang="en-US" altLang="ja-JP" dirty="0" smtClean="0"/>
              <a:t>Word level processing</a:t>
            </a:r>
            <a:endParaRPr kumimoji="1" lang="ja-JP" altLang="en-US" dirty="0"/>
          </a:p>
        </p:txBody>
      </p:sp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406400" y="1545809"/>
            <a:ext cx="2717800" cy="82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de-DE" altLang="ja-JP" sz="2400" dirty="0">
                <a:latin typeface="+mj-lt"/>
              </a:rPr>
              <a:t>Cropped Retrieved Image</a:t>
            </a:r>
          </a:p>
        </p:txBody>
      </p:sp>
      <p:sp>
        <p:nvSpPr>
          <p:cNvPr id="20" name="TextBox 46"/>
          <p:cNvSpPr txBox="1">
            <a:spLocks noChangeArrowheads="1"/>
          </p:cNvSpPr>
          <p:nvPr/>
        </p:nvSpPr>
        <p:spPr bwMode="auto">
          <a:xfrm>
            <a:off x="5913438" y="1545809"/>
            <a:ext cx="2574925" cy="842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de-DE" altLang="ja-JP" sz="2400" dirty="0">
                <a:latin typeface="+mj-lt"/>
              </a:rPr>
              <a:t>Transformed Captured Image</a:t>
            </a:r>
          </a:p>
        </p:txBody>
      </p:sp>
      <p:sp>
        <p:nvSpPr>
          <p:cNvPr id="21" name="TextBox 47"/>
          <p:cNvSpPr txBox="1">
            <a:spLocks noChangeArrowheads="1"/>
          </p:cNvSpPr>
          <p:nvPr/>
        </p:nvSpPr>
        <p:spPr bwMode="auto">
          <a:xfrm>
            <a:off x="3323431" y="1545809"/>
            <a:ext cx="2400300" cy="842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de-DE" altLang="ja-JP" sz="2400" dirty="0">
                <a:latin typeface="+mj-lt"/>
              </a:rPr>
              <a:t>Overlapped Bounding Boxes</a:t>
            </a:r>
          </a:p>
        </p:txBody>
      </p:sp>
      <p:sp>
        <p:nvSpPr>
          <p:cNvPr id="25" name="角丸四角形 24"/>
          <p:cNvSpPr/>
          <p:nvPr/>
        </p:nvSpPr>
        <p:spPr>
          <a:xfrm>
            <a:off x="1841500" y="4549240"/>
            <a:ext cx="5765800" cy="1485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/>
              <a:t>Find the closest bounding boxes and select perfectly aligned ones only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494695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7037E-6 L 0.30729 3.7037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5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7037E-6 L -0.30243 3.7037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2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3" grpId="0" animBg="1"/>
      <p:bldP spid="13" grpId="1" animBg="1"/>
      <p:bldP spid="14" grpId="0" animBg="1"/>
      <p:bldP spid="14" grpId="1" animBg="1"/>
      <p:bldP spid="7" grpId="0"/>
      <p:bldP spid="20" grpId="0"/>
      <p:bldP spid="21" grpId="0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Dataset creation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Document images were captured</a:t>
            </a:r>
            <a:endParaRPr lang="en-US" altLang="ja-JP" dirty="0" smtClean="0"/>
          </a:p>
        </p:txBody>
      </p:sp>
      <p:pic>
        <p:nvPicPr>
          <p:cNvPr id="3" name="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501" y="2199283"/>
            <a:ext cx="7645400" cy="430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45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Dataset creation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ja-JP" dirty="0"/>
              <a:t>Document images were captured</a:t>
            </a:r>
          </a:p>
          <a:p>
            <a:pPr lvl="1"/>
            <a:r>
              <a:rPr lang="en-US" altLang="ja-JP" dirty="0" smtClean="0"/>
              <a:t>With a few different </a:t>
            </a:r>
            <a:r>
              <a:rPr lang="en-US" altLang="ja-JP" dirty="0" smtClean="0"/>
              <a:t>cameras</a:t>
            </a:r>
          </a:p>
          <a:p>
            <a:pPr lvl="1"/>
            <a:r>
              <a:rPr lang="en-US" altLang="ja-JP" dirty="0" smtClean="0"/>
              <a:t>Documents include </a:t>
            </a:r>
            <a:r>
              <a:rPr lang="en-US" altLang="ja-JP" dirty="0" smtClean="0"/>
              <a:t>proceedings</a:t>
            </a:r>
            <a:r>
              <a:rPr lang="en-US" altLang="ja-JP" dirty="0"/>
              <a:t>, </a:t>
            </a:r>
            <a:r>
              <a:rPr lang="en-US" altLang="ja-JP" dirty="0" smtClean="0"/>
              <a:t>books, magazines </a:t>
            </a:r>
            <a:r>
              <a:rPr lang="en-US" altLang="ja-JP" dirty="0" smtClean="0"/>
              <a:t>and </a:t>
            </a:r>
            <a:r>
              <a:rPr lang="en-US" altLang="ja-JP" dirty="0" smtClean="0"/>
              <a:t>articles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Word and character image were automatically </a:t>
            </a:r>
            <a:r>
              <a:rPr lang="en-US" altLang="ja-JP" dirty="0" err="1" smtClean="0"/>
              <a:t>groundtruthed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49061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780687" y="1435100"/>
            <a:ext cx="7712874" cy="26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22959" y="113884"/>
            <a:ext cx="8179455" cy="1450757"/>
          </a:xfrm>
        </p:spPr>
        <p:txBody>
          <a:bodyPr/>
          <a:lstStyle/>
          <a:p>
            <a:r>
              <a:rPr kumimoji="1" lang="en-US" altLang="ja-JP" dirty="0" smtClean="0"/>
              <a:t>Obtained degraded word images</a:t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511869" y="5196322"/>
            <a:ext cx="8279692" cy="8512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" name="グループ化 3"/>
          <p:cNvGrpSpPr/>
          <p:nvPr/>
        </p:nvGrpSpPr>
        <p:grpSpPr>
          <a:xfrm>
            <a:off x="0" y="749300"/>
            <a:ext cx="9087701" cy="4259781"/>
            <a:chOff x="0" y="1910789"/>
            <a:chExt cx="9087701" cy="4259781"/>
          </a:xfrm>
        </p:grpSpPr>
        <p:pic>
          <p:nvPicPr>
            <p:cNvPr id="87" name="図 8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0011" y="2119916"/>
              <a:ext cx="1247775" cy="1019175"/>
            </a:xfrm>
            <a:prstGeom prst="rect">
              <a:avLst/>
            </a:prstGeom>
          </p:spPr>
        </p:pic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9437" y="2777607"/>
              <a:ext cx="551250" cy="393750"/>
            </a:xfrm>
            <a:prstGeom prst="rect">
              <a:avLst/>
            </a:prstGeom>
          </p:spPr>
        </p:pic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8612" y="2687382"/>
              <a:ext cx="843750" cy="630000"/>
            </a:xfrm>
            <a:prstGeom prst="rect">
              <a:avLst/>
            </a:prstGeom>
          </p:spPr>
        </p:pic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20287" y="2709882"/>
              <a:ext cx="810000" cy="585000"/>
            </a:xfrm>
            <a:prstGeom prst="rect">
              <a:avLst/>
            </a:prstGeom>
          </p:spPr>
        </p:pic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78212" y="2687382"/>
              <a:ext cx="438750" cy="472500"/>
            </a:xfrm>
            <a:prstGeom prst="rect">
              <a:avLst/>
            </a:prstGeom>
          </p:spPr>
        </p:pic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64887" y="2626028"/>
              <a:ext cx="1417500" cy="641250"/>
            </a:xfrm>
            <a:prstGeom prst="rect">
              <a:avLst/>
            </a:prstGeom>
          </p:spPr>
        </p:pic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5125" y="3418275"/>
              <a:ext cx="1760712" cy="543430"/>
            </a:xfrm>
            <a:prstGeom prst="rect">
              <a:avLst/>
            </a:prstGeom>
          </p:spPr>
        </p:pic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7721" y="3338251"/>
              <a:ext cx="557921" cy="579658"/>
            </a:xfrm>
            <a:prstGeom prst="rect">
              <a:avLst/>
            </a:prstGeom>
          </p:spPr>
        </p:pic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68942" y="2617330"/>
              <a:ext cx="2217193" cy="615887"/>
            </a:xfrm>
            <a:prstGeom prst="rect">
              <a:avLst/>
            </a:prstGeom>
          </p:spPr>
        </p:pic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9578" y="3366152"/>
              <a:ext cx="1295400" cy="628650"/>
            </a:xfrm>
            <a:prstGeom prst="rect">
              <a:avLst/>
            </a:prstGeom>
          </p:spPr>
        </p:pic>
        <p:pic>
          <p:nvPicPr>
            <p:cNvPr id="28" name="図 2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1907" y="3279290"/>
              <a:ext cx="1447800" cy="419100"/>
            </a:xfrm>
            <a:prstGeom prst="rect">
              <a:avLst/>
            </a:prstGeom>
          </p:spPr>
        </p:pic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1386" y="3761439"/>
              <a:ext cx="742950" cy="466725"/>
            </a:xfrm>
            <a:prstGeom prst="rect">
              <a:avLst/>
            </a:prstGeom>
          </p:spPr>
        </p:pic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0744" y="3785492"/>
              <a:ext cx="447675" cy="352425"/>
            </a:xfrm>
            <a:prstGeom prst="rect">
              <a:avLst/>
            </a:prstGeom>
          </p:spPr>
        </p:pic>
        <p:pic>
          <p:nvPicPr>
            <p:cNvPr id="33" name="図 3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2801" y="5665128"/>
              <a:ext cx="1104900" cy="409575"/>
            </a:xfrm>
            <a:prstGeom prst="rect">
              <a:avLst/>
            </a:prstGeom>
          </p:spPr>
        </p:pic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0283" y="3787844"/>
              <a:ext cx="495300" cy="314325"/>
            </a:xfrm>
            <a:prstGeom prst="rect">
              <a:avLst/>
            </a:prstGeom>
          </p:spPr>
        </p:pic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6389" y="3710237"/>
              <a:ext cx="600075" cy="371475"/>
            </a:xfrm>
            <a:prstGeom prst="rect">
              <a:avLst/>
            </a:prstGeom>
          </p:spPr>
        </p:pic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7541" y="3298215"/>
              <a:ext cx="676275" cy="352425"/>
            </a:xfrm>
            <a:prstGeom prst="rect">
              <a:avLst/>
            </a:prstGeom>
          </p:spPr>
        </p:pic>
        <p:pic>
          <p:nvPicPr>
            <p:cNvPr id="37" name="図 36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6153" y="5706924"/>
              <a:ext cx="647700" cy="342900"/>
            </a:xfrm>
            <a:prstGeom prst="rect">
              <a:avLst/>
            </a:prstGeom>
          </p:spPr>
        </p:pic>
        <p:pic>
          <p:nvPicPr>
            <p:cNvPr id="38" name="図 3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0700" y="5735781"/>
              <a:ext cx="723900" cy="409575"/>
            </a:xfrm>
            <a:prstGeom prst="rect">
              <a:avLst/>
            </a:prstGeom>
          </p:spPr>
        </p:pic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67" y="4087763"/>
              <a:ext cx="1752600" cy="381000"/>
            </a:xfrm>
            <a:prstGeom prst="rect">
              <a:avLst/>
            </a:prstGeom>
          </p:spPr>
        </p:pic>
        <p:pic>
          <p:nvPicPr>
            <p:cNvPr id="42" name="図 41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2040" y="4295366"/>
              <a:ext cx="571500" cy="323850"/>
            </a:xfrm>
            <a:prstGeom prst="rect">
              <a:avLst/>
            </a:prstGeom>
          </p:spPr>
        </p:pic>
        <p:pic>
          <p:nvPicPr>
            <p:cNvPr id="43" name="図 42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2217" y="3949900"/>
              <a:ext cx="1752600" cy="628650"/>
            </a:xfrm>
            <a:prstGeom prst="rect">
              <a:avLst/>
            </a:prstGeom>
          </p:spPr>
        </p:pic>
        <p:pic>
          <p:nvPicPr>
            <p:cNvPr id="44" name="図 43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2209" y="5783659"/>
              <a:ext cx="285750" cy="361950"/>
            </a:xfrm>
            <a:prstGeom prst="rect">
              <a:avLst/>
            </a:prstGeom>
          </p:spPr>
        </p:pic>
        <p:pic>
          <p:nvPicPr>
            <p:cNvPr id="45" name="図 44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6663" y="4169174"/>
              <a:ext cx="838200" cy="352425"/>
            </a:xfrm>
            <a:prstGeom prst="rect">
              <a:avLst/>
            </a:prstGeom>
          </p:spPr>
        </p:pic>
        <p:pic>
          <p:nvPicPr>
            <p:cNvPr id="46" name="図 45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5073" y="4143575"/>
              <a:ext cx="742950" cy="342900"/>
            </a:xfrm>
            <a:prstGeom prst="rect">
              <a:avLst/>
            </a:prstGeom>
          </p:spPr>
        </p:pic>
        <p:pic>
          <p:nvPicPr>
            <p:cNvPr id="47" name="図 46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55" y="5169887"/>
              <a:ext cx="1390650" cy="609600"/>
            </a:xfrm>
            <a:prstGeom prst="rect">
              <a:avLst/>
            </a:prstGeom>
          </p:spPr>
        </p:pic>
        <p:pic>
          <p:nvPicPr>
            <p:cNvPr id="48" name="図 47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1840" y="4535235"/>
              <a:ext cx="409575" cy="276225"/>
            </a:xfrm>
            <a:prstGeom prst="rect">
              <a:avLst/>
            </a:prstGeom>
          </p:spPr>
        </p:pic>
        <p:pic>
          <p:nvPicPr>
            <p:cNvPr id="49" name="図 48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4629" y="4551052"/>
              <a:ext cx="914400" cy="342900"/>
            </a:xfrm>
            <a:prstGeom prst="rect">
              <a:avLst/>
            </a:prstGeom>
          </p:spPr>
        </p:pic>
        <p:pic>
          <p:nvPicPr>
            <p:cNvPr id="50" name="図 49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6006" y="4517383"/>
              <a:ext cx="533400" cy="304800"/>
            </a:xfrm>
            <a:prstGeom prst="rect">
              <a:avLst/>
            </a:prstGeom>
          </p:spPr>
        </p:pic>
        <p:pic>
          <p:nvPicPr>
            <p:cNvPr id="51" name="図 50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7276" y="4597147"/>
              <a:ext cx="704850" cy="304800"/>
            </a:xfrm>
            <a:prstGeom prst="rect">
              <a:avLst/>
            </a:prstGeom>
          </p:spPr>
        </p:pic>
        <p:pic>
          <p:nvPicPr>
            <p:cNvPr id="52" name="図 51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1690" y="4561873"/>
              <a:ext cx="857250" cy="381000"/>
            </a:xfrm>
            <a:prstGeom prst="rect">
              <a:avLst/>
            </a:prstGeom>
          </p:spPr>
        </p:pic>
        <p:pic>
          <p:nvPicPr>
            <p:cNvPr id="53" name="図 52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26" y="4521599"/>
              <a:ext cx="923925" cy="561975"/>
            </a:xfrm>
            <a:prstGeom prst="rect">
              <a:avLst/>
            </a:prstGeom>
          </p:spPr>
        </p:pic>
        <p:pic>
          <p:nvPicPr>
            <p:cNvPr id="54" name="図 53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044" y="4268318"/>
              <a:ext cx="1028700" cy="352425"/>
            </a:xfrm>
            <a:prstGeom prst="rect">
              <a:avLst/>
            </a:prstGeom>
          </p:spPr>
        </p:pic>
        <p:pic>
          <p:nvPicPr>
            <p:cNvPr id="56" name="図 55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9270" y="4236674"/>
              <a:ext cx="1047750" cy="457200"/>
            </a:xfrm>
            <a:prstGeom prst="rect">
              <a:avLst/>
            </a:prstGeom>
          </p:spPr>
        </p:pic>
        <p:pic>
          <p:nvPicPr>
            <p:cNvPr id="57" name="図 56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6470" y="4648994"/>
              <a:ext cx="495300" cy="323850"/>
            </a:xfrm>
            <a:prstGeom prst="rect">
              <a:avLst/>
            </a:prstGeom>
          </p:spPr>
        </p:pic>
        <p:pic>
          <p:nvPicPr>
            <p:cNvPr id="58" name="図 57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6871" y="4663473"/>
              <a:ext cx="1028700" cy="390525"/>
            </a:xfrm>
            <a:prstGeom prst="rect">
              <a:avLst/>
            </a:prstGeom>
          </p:spPr>
        </p:pic>
        <p:pic>
          <p:nvPicPr>
            <p:cNvPr id="59" name="図 58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8768" y="4915235"/>
              <a:ext cx="733425" cy="361950"/>
            </a:xfrm>
            <a:prstGeom prst="rect">
              <a:avLst/>
            </a:prstGeom>
          </p:spPr>
        </p:pic>
        <p:pic>
          <p:nvPicPr>
            <p:cNvPr id="60" name="図 59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9237" y="5096210"/>
              <a:ext cx="1104900" cy="295275"/>
            </a:xfrm>
            <a:prstGeom prst="rect">
              <a:avLst/>
            </a:prstGeom>
          </p:spPr>
        </p:pic>
        <p:pic>
          <p:nvPicPr>
            <p:cNvPr id="61" name="図 6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9958" y="4901666"/>
              <a:ext cx="333375" cy="304800"/>
            </a:xfrm>
            <a:prstGeom prst="rect">
              <a:avLst/>
            </a:prstGeom>
          </p:spPr>
        </p:pic>
        <p:pic>
          <p:nvPicPr>
            <p:cNvPr id="62" name="図 61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1529" y="4790473"/>
              <a:ext cx="619125" cy="476250"/>
            </a:xfrm>
            <a:prstGeom prst="rect">
              <a:avLst/>
            </a:prstGeom>
          </p:spPr>
        </p:pic>
        <p:pic>
          <p:nvPicPr>
            <p:cNvPr id="63" name="図 62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407" y="4684880"/>
              <a:ext cx="1238250" cy="352425"/>
            </a:xfrm>
            <a:prstGeom prst="rect">
              <a:avLst/>
            </a:prstGeom>
          </p:spPr>
        </p:pic>
        <p:pic>
          <p:nvPicPr>
            <p:cNvPr id="64" name="図 63"/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6793" y="4928154"/>
              <a:ext cx="371475" cy="323850"/>
            </a:xfrm>
            <a:prstGeom prst="rect">
              <a:avLst/>
            </a:prstGeom>
          </p:spPr>
        </p:pic>
        <p:pic>
          <p:nvPicPr>
            <p:cNvPr id="65" name="図 6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4751" y="5169792"/>
              <a:ext cx="742950" cy="466725"/>
            </a:xfrm>
            <a:prstGeom prst="rect">
              <a:avLst/>
            </a:prstGeom>
          </p:spPr>
        </p:pic>
        <p:pic>
          <p:nvPicPr>
            <p:cNvPr id="66" name="図 6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9444" y="4966868"/>
              <a:ext cx="1447800" cy="419100"/>
            </a:xfrm>
            <a:prstGeom prst="rect">
              <a:avLst/>
            </a:prstGeom>
          </p:spPr>
        </p:pic>
        <p:pic>
          <p:nvPicPr>
            <p:cNvPr id="67" name="図 66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461" y="5091701"/>
              <a:ext cx="628650" cy="552450"/>
            </a:xfrm>
            <a:prstGeom prst="rect">
              <a:avLst/>
            </a:prstGeom>
          </p:spPr>
        </p:pic>
        <p:pic>
          <p:nvPicPr>
            <p:cNvPr id="69" name="図 68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812" y="5722047"/>
              <a:ext cx="523875" cy="333375"/>
            </a:xfrm>
            <a:prstGeom prst="rect">
              <a:avLst/>
            </a:prstGeom>
          </p:spPr>
        </p:pic>
        <p:pic>
          <p:nvPicPr>
            <p:cNvPr id="70" name="図 69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5425" y="5421156"/>
              <a:ext cx="495300" cy="285750"/>
            </a:xfrm>
            <a:prstGeom prst="rect">
              <a:avLst/>
            </a:prstGeom>
          </p:spPr>
        </p:pic>
        <p:pic>
          <p:nvPicPr>
            <p:cNvPr id="71" name="図 70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691" y="5801617"/>
              <a:ext cx="523875" cy="352425"/>
            </a:xfrm>
            <a:prstGeom prst="rect">
              <a:avLst/>
            </a:prstGeom>
          </p:spPr>
        </p:pic>
        <p:pic>
          <p:nvPicPr>
            <p:cNvPr id="72" name="図 71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6708" y="5296176"/>
              <a:ext cx="428625" cy="238125"/>
            </a:xfrm>
            <a:prstGeom prst="rect">
              <a:avLst/>
            </a:prstGeom>
          </p:spPr>
        </p:pic>
        <p:pic>
          <p:nvPicPr>
            <p:cNvPr id="73" name="図 72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9187" y="5784886"/>
              <a:ext cx="1028700" cy="352425"/>
            </a:xfrm>
            <a:prstGeom prst="rect">
              <a:avLst/>
            </a:prstGeom>
          </p:spPr>
        </p:pic>
        <p:pic>
          <p:nvPicPr>
            <p:cNvPr id="74" name="図 73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8777" y="5117498"/>
              <a:ext cx="742950" cy="495300"/>
            </a:xfrm>
            <a:prstGeom prst="rect">
              <a:avLst/>
            </a:prstGeom>
          </p:spPr>
        </p:pic>
        <p:pic>
          <p:nvPicPr>
            <p:cNvPr id="75" name="図 74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2516" y="5015909"/>
              <a:ext cx="304800" cy="323850"/>
            </a:xfrm>
            <a:prstGeom prst="rect">
              <a:avLst/>
            </a:prstGeom>
          </p:spPr>
        </p:pic>
        <p:pic>
          <p:nvPicPr>
            <p:cNvPr id="76" name="図 75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3925" y="3355258"/>
              <a:ext cx="600075" cy="504825"/>
            </a:xfrm>
            <a:prstGeom prst="rect">
              <a:avLst/>
            </a:prstGeom>
          </p:spPr>
        </p:pic>
        <p:pic>
          <p:nvPicPr>
            <p:cNvPr id="77" name="図 76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090" y="3238709"/>
              <a:ext cx="1076325" cy="723900"/>
            </a:xfrm>
            <a:prstGeom prst="rect">
              <a:avLst/>
            </a:prstGeom>
          </p:spPr>
        </p:pic>
        <p:pic>
          <p:nvPicPr>
            <p:cNvPr id="78" name="図 77"/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2062" y="5449367"/>
              <a:ext cx="628650" cy="295275"/>
            </a:xfrm>
            <a:prstGeom prst="rect">
              <a:avLst/>
            </a:prstGeom>
          </p:spPr>
        </p:pic>
        <p:pic>
          <p:nvPicPr>
            <p:cNvPr id="79" name="図 78"/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3980" y="5422781"/>
              <a:ext cx="695325" cy="571500"/>
            </a:xfrm>
            <a:prstGeom prst="rect">
              <a:avLst/>
            </a:prstGeom>
          </p:spPr>
        </p:pic>
        <p:pic>
          <p:nvPicPr>
            <p:cNvPr id="80" name="図 79"/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4227" y="5404404"/>
              <a:ext cx="714375" cy="295275"/>
            </a:xfrm>
            <a:prstGeom prst="rect">
              <a:avLst/>
            </a:prstGeom>
          </p:spPr>
        </p:pic>
        <p:pic>
          <p:nvPicPr>
            <p:cNvPr id="81" name="図 80"/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4655" y="5354385"/>
              <a:ext cx="619125" cy="400050"/>
            </a:xfrm>
            <a:prstGeom prst="rect">
              <a:avLst/>
            </a:prstGeom>
          </p:spPr>
        </p:pic>
        <p:pic>
          <p:nvPicPr>
            <p:cNvPr id="83" name="図 8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9033" y="5818145"/>
              <a:ext cx="447675" cy="352425"/>
            </a:xfrm>
            <a:prstGeom prst="rect">
              <a:avLst/>
            </a:prstGeom>
          </p:spPr>
        </p:pic>
        <p:pic>
          <p:nvPicPr>
            <p:cNvPr id="84" name="図 83"/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1477" y="5556756"/>
              <a:ext cx="523875" cy="514350"/>
            </a:xfrm>
            <a:prstGeom prst="rect">
              <a:avLst/>
            </a:prstGeom>
          </p:spPr>
        </p:pic>
        <p:pic>
          <p:nvPicPr>
            <p:cNvPr id="86" name="図 85"/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10789"/>
              <a:ext cx="885825" cy="742950"/>
            </a:xfrm>
            <a:prstGeom prst="rect">
              <a:avLst/>
            </a:prstGeom>
          </p:spPr>
        </p:pic>
        <p:pic>
          <p:nvPicPr>
            <p:cNvPr id="88" name="図 87"/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4015" y="5848246"/>
              <a:ext cx="361950" cy="304800"/>
            </a:xfrm>
            <a:prstGeom prst="rect">
              <a:avLst/>
            </a:prstGeom>
          </p:spPr>
        </p:pic>
        <p:pic>
          <p:nvPicPr>
            <p:cNvPr id="89" name="図 88"/>
            <p:cNvPicPr>
              <a:picLocks noChangeAspect="1"/>
            </p:cNvPicPr>
            <p:nvPr/>
          </p:nvPicPr>
          <p:blipFill>
            <a:blip r:embed="rId61"/>
            <a:stretch>
              <a:fillRect/>
            </a:stretch>
          </p:blipFill>
          <p:spPr>
            <a:xfrm>
              <a:off x="6584625" y="5530387"/>
              <a:ext cx="1327500" cy="630000"/>
            </a:xfrm>
            <a:prstGeom prst="rect">
              <a:avLst/>
            </a:prstGeom>
          </p:spPr>
        </p:pic>
        <p:pic>
          <p:nvPicPr>
            <p:cNvPr id="90" name="図 89"/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7186" y="3508334"/>
              <a:ext cx="390525" cy="409575"/>
            </a:xfrm>
            <a:prstGeom prst="rect">
              <a:avLst/>
            </a:prstGeom>
          </p:spPr>
        </p:pic>
        <p:pic>
          <p:nvPicPr>
            <p:cNvPr id="93" name="図 92"/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3561" y="3783369"/>
              <a:ext cx="257175" cy="276225"/>
            </a:xfrm>
            <a:prstGeom prst="rect">
              <a:avLst/>
            </a:prstGeom>
          </p:spPr>
        </p:pic>
        <p:pic>
          <p:nvPicPr>
            <p:cNvPr id="95" name="図 94"/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9897" y="3945006"/>
              <a:ext cx="533400" cy="476250"/>
            </a:xfrm>
            <a:prstGeom prst="rect">
              <a:avLst/>
            </a:prstGeom>
          </p:spPr>
        </p:pic>
        <p:pic>
          <p:nvPicPr>
            <p:cNvPr id="96" name="図 95"/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6944" y="2578837"/>
              <a:ext cx="742950" cy="676275"/>
            </a:xfrm>
            <a:prstGeom prst="rect">
              <a:avLst/>
            </a:prstGeom>
          </p:spPr>
        </p:pic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8443" y="2939795"/>
              <a:ext cx="390525" cy="409575"/>
            </a:xfrm>
            <a:prstGeom prst="rect">
              <a:avLst/>
            </a:prstGeom>
          </p:spPr>
        </p:pic>
        <p:pic>
          <p:nvPicPr>
            <p:cNvPr id="55" name="図 54"/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1561" y="3766563"/>
              <a:ext cx="276225" cy="304800"/>
            </a:xfrm>
            <a:prstGeom prst="rect">
              <a:avLst/>
            </a:prstGeom>
          </p:spPr>
        </p:pic>
        <p:pic>
          <p:nvPicPr>
            <p:cNvPr id="94" name="図 93"/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6075" y="3394053"/>
              <a:ext cx="304800" cy="238125"/>
            </a:xfrm>
            <a:prstGeom prst="rect">
              <a:avLst/>
            </a:prstGeom>
          </p:spPr>
        </p:pic>
      </p:grpSp>
      <p:pic>
        <p:nvPicPr>
          <p:cNvPr id="82" name="図 81"/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729031" y="5216612"/>
            <a:ext cx="5736490" cy="740400"/>
          </a:xfrm>
          <a:prstGeom prst="rect">
            <a:avLst/>
          </a:prstGeom>
        </p:spPr>
      </p:pic>
      <p:sp>
        <p:nvSpPr>
          <p:cNvPr id="85" name="テキスト ボックス 84"/>
          <p:cNvSpPr txBox="1"/>
          <p:nvPr/>
        </p:nvSpPr>
        <p:spPr>
          <a:xfrm>
            <a:off x="6465521" y="5216612"/>
            <a:ext cx="2285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Obtained character images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3237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Problem to be tackled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dirty="0"/>
              <a:t>OCR for camera-captured documents</a:t>
            </a:r>
            <a:endParaRPr kumimoji="1" lang="ja-JP" altLang="en-US" dirty="0"/>
          </a:p>
        </p:txBody>
      </p:sp>
      <p:pic>
        <p:nvPicPr>
          <p:cNvPr id="5" name="Picture 4" descr="http://upload.wikimedia.org/wikipedia/commons/thumb/e/e5/Stack_of_Copy_Paper.jpg/220px-Stack_of_Copy_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27" y="2538690"/>
            <a:ext cx="2768501" cy="185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二等辺三角形 9"/>
          <p:cNvSpPr/>
          <p:nvPr/>
        </p:nvSpPr>
        <p:spPr>
          <a:xfrm rot="10425062">
            <a:off x="597807" y="3167276"/>
            <a:ext cx="1194402" cy="1437533"/>
          </a:xfrm>
          <a:prstGeom prst="triangle">
            <a:avLst>
              <a:gd name="adj" fmla="val 32026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663" y="3941045"/>
            <a:ext cx="3467803" cy="2181162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840000">
            <a:off x="1889589" y="4104130"/>
            <a:ext cx="930548" cy="1452088"/>
          </a:xfrm>
          <a:prstGeom prst="rect">
            <a:avLst/>
          </a:prstGeom>
        </p:spPr>
      </p:pic>
      <p:sp>
        <p:nvSpPr>
          <p:cNvPr id="15" name="コンテンツ プレースホルダー 2"/>
          <p:cNvSpPr txBox="1">
            <a:spLocks/>
          </p:cNvSpPr>
          <p:nvPr/>
        </p:nvSpPr>
        <p:spPr>
          <a:xfrm>
            <a:off x="4530292" y="2377883"/>
            <a:ext cx="2587580" cy="143446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86918" indent="-2857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69798" indent="-2857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52678" indent="-2857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35558" indent="-2857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 smtClean="0">
                <a:solidFill>
                  <a:srgbClr val="0070C0"/>
                </a:solidFill>
                <a:sym typeface="Wingdings" panose="05000000000000000000" pitchFamily="2" charset="2"/>
              </a:rPr>
              <a:t></a:t>
            </a:r>
            <a:r>
              <a:rPr lang="en-US" altLang="ja-JP" dirty="0" smtClean="0">
                <a:sym typeface="Wingdings" panose="05000000000000000000" pitchFamily="2" charset="2"/>
              </a:rPr>
              <a:t> </a:t>
            </a:r>
            <a:r>
              <a:rPr lang="en-US" altLang="ja-JP" dirty="0" smtClean="0"/>
              <a:t>Convenient</a:t>
            </a:r>
          </a:p>
          <a:p>
            <a:pPr marL="0" indent="0">
              <a:buNone/>
            </a:pPr>
            <a:r>
              <a:rPr lang="en-US" altLang="ja-JP" dirty="0" smtClean="0">
                <a:solidFill>
                  <a:srgbClr val="0070C0"/>
                </a:solidFill>
                <a:sym typeface="Wingdings" panose="05000000000000000000" pitchFamily="2" charset="2"/>
              </a:rPr>
              <a:t></a:t>
            </a:r>
            <a:r>
              <a:rPr lang="en-US" altLang="ja-JP" dirty="0" smtClean="0">
                <a:sym typeface="Wingdings" panose="05000000000000000000" pitchFamily="2" charset="2"/>
              </a:rPr>
              <a:t> </a:t>
            </a:r>
            <a:r>
              <a:rPr lang="en-US" altLang="ja-JP" dirty="0" smtClean="0"/>
              <a:t>Useful</a:t>
            </a:r>
          </a:p>
        </p:txBody>
      </p:sp>
      <p:sp>
        <p:nvSpPr>
          <p:cNvPr id="16" name="コンテンツ プレースホルダー 2"/>
          <p:cNvSpPr txBox="1">
            <a:spLocks/>
          </p:cNvSpPr>
          <p:nvPr/>
        </p:nvSpPr>
        <p:spPr>
          <a:xfrm>
            <a:off x="4530291" y="3924142"/>
            <a:ext cx="4598920" cy="6918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86918" indent="-2857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69798" indent="-2857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52678" indent="-2857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35558" indent="-2857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 smtClean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r>
              <a:rPr lang="en-US" altLang="ja-JP" dirty="0" smtClean="0">
                <a:sym typeface="Wingdings" panose="05000000000000000000" pitchFamily="2" charset="2"/>
              </a:rPr>
              <a:t> </a:t>
            </a:r>
            <a:r>
              <a:rPr lang="en-US" altLang="ja-JP" dirty="0" smtClean="0"/>
              <a:t>Poor OCR performance</a:t>
            </a:r>
          </a:p>
        </p:txBody>
      </p:sp>
      <p:sp>
        <p:nvSpPr>
          <p:cNvPr id="4" name="角丸四角形吹き出し 3"/>
          <p:cNvSpPr/>
          <p:nvPr/>
        </p:nvSpPr>
        <p:spPr>
          <a:xfrm>
            <a:off x="170463" y="5584958"/>
            <a:ext cx="2184400" cy="711200"/>
          </a:xfrm>
          <a:prstGeom prst="wedgeRoundRectCallout">
            <a:avLst>
              <a:gd name="adj1" fmla="val 23934"/>
              <a:gd name="adj2" fmla="val -1000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/>
              <a:t>OCR results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0528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build="p"/>
      <p:bldP spid="16" grpId="0" build="p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Evaluation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50,000 </a:t>
            </a:r>
            <a:r>
              <a:rPr lang="en-US" altLang="ja-JP" dirty="0" smtClean="0"/>
              <a:t>word images were randomly selected </a:t>
            </a:r>
            <a:r>
              <a:rPr lang="en-US" altLang="ja-JP" dirty="0"/>
              <a:t>from </a:t>
            </a:r>
            <a:r>
              <a:rPr lang="en-US" altLang="ja-JP" dirty="0" smtClean="0"/>
              <a:t>one </a:t>
            </a:r>
            <a:r>
              <a:rPr lang="en-US" altLang="ja-JP" dirty="0"/>
              <a:t>million </a:t>
            </a:r>
            <a:r>
              <a:rPr lang="en-US" altLang="ja-JP" dirty="0" smtClean="0"/>
              <a:t>images</a:t>
            </a:r>
            <a:endParaRPr lang="en-US" altLang="ja-JP" dirty="0"/>
          </a:p>
          <a:p>
            <a:pPr lvl="1"/>
            <a:r>
              <a:rPr lang="en-US" altLang="ja-JP" dirty="0" smtClean="0"/>
              <a:t>Manual counting revealed that the accuracy was 99.98%</a:t>
            </a:r>
          </a:p>
          <a:p>
            <a:pPr lvl="1"/>
            <a:r>
              <a:rPr kumimoji="1" lang="en-US" altLang="ja-JP" dirty="0" smtClean="0"/>
              <a:t>The errors were caused by mainly </a:t>
            </a:r>
            <a:r>
              <a:rPr lang="en-US" altLang="ja-JP" dirty="0" smtClean="0"/>
              <a:t>wrong </a:t>
            </a:r>
            <a:r>
              <a:rPr lang="en-US" altLang="ja-JP" dirty="0"/>
              <a:t>alignment </a:t>
            </a:r>
            <a:r>
              <a:rPr lang="en-US" altLang="ja-JP" dirty="0" smtClean="0"/>
              <a:t>of bounding boxes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89391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Contribution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22959" y="1693334"/>
            <a:ext cx="7673341" cy="4023360"/>
          </a:xfrm>
        </p:spPr>
        <p:txBody>
          <a:bodyPr/>
          <a:lstStyle/>
          <a:p>
            <a:r>
              <a:rPr lang="en-US" altLang="ja-JP" dirty="0" smtClean="0"/>
              <a:t>A fully </a:t>
            </a:r>
            <a:r>
              <a:rPr lang="en-US" altLang="ja-JP" dirty="0" smtClean="0"/>
              <a:t>automatic </a:t>
            </a:r>
            <a:r>
              <a:rPr lang="en-US" altLang="ja-JP" dirty="0" err="1" smtClean="0"/>
              <a:t>groundtruthing</a:t>
            </a:r>
            <a:r>
              <a:rPr lang="en-US" altLang="ja-JP" dirty="0" smtClean="0"/>
              <a:t> method for </a:t>
            </a:r>
            <a:r>
              <a:rPr lang="en-US" altLang="ja-JP" dirty="0" smtClean="0"/>
              <a:t>word </a:t>
            </a:r>
            <a:r>
              <a:rPr lang="en-US" altLang="ja-JP" dirty="0" smtClean="0"/>
              <a:t>and </a:t>
            </a:r>
            <a:r>
              <a:rPr lang="en-US" altLang="ja-JP" dirty="0" smtClean="0"/>
              <a:t>character </a:t>
            </a:r>
            <a:r>
              <a:rPr lang="en-US" altLang="ja-JP" dirty="0"/>
              <a:t>images in camera-captured </a:t>
            </a:r>
            <a:r>
              <a:rPr lang="en-US" altLang="ja-JP" dirty="0" smtClean="0"/>
              <a:t>documents is </a:t>
            </a:r>
            <a:r>
              <a:rPr lang="en-US" altLang="ja-JP" dirty="0" smtClean="0"/>
              <a:t>proposed</a:t>
            </a:r>
          </a:p>
          <a:p>
            <a:pPr lvl="1"/>
            <a:r>
              <a:rPr lang="en-US" altLang="ja-JP" dirty="0" smtClean="0"/>
              <a:t>One million </a:t>
            </a:r>
            <a:r>
              <a:rPr lang="en-US" altLang="ja-JP" dirty="0" smtClean="0"/>
              <a:t>word images were </a:t>
            </a:r>
            <a:r>
              <a:rPr lang="en-US" altLang="ja-JP" dirty="0" err="1" smtClean="0"/>
              <a:t>groundtruthed</a:t>
            </a:r>
            <a:endParaRPr lang="en-US" altLang="ja-JP" dirty="0" smtClean="0"/>
          </a:p>
          <a:p>
            <a:pPr lvl="1"/>
            <a:r>
              <a:rPr lang="en-US" altLang="ja-JP" u="sng" dirty="0" smtClean="0"/>
              <a:t>Accuracy: </a:t>
            </a:r>
            <a:r>
              <a:rPr lang="en-US" altLang="ja-JP" u="sng" dirty="0"/>
              <a:t>99.98%</a:t>
            </a:r>
          </a:p>
          <a:p>
            <a:pPr lvl="1"/>
            <a:endParaRPr kumimoji="1" lang="ja-JP" altLang="en-US" dirty="0"/>
          </a:p>
        </p:txBody>
      </p:sp>
      <p:sp>
        <p:nvSpPr>
          <p:cNvPr id="4" name="角丸四角形吹き出し 3"/>
          <p:cNvSpPr/>
          <p:nvPr/>
        </p:nvSpPr>
        <p:spPr>
          <a:xfrm>
            <a:off x="685800" y="4274397"/>
            <a:ext cx="7810499" cy="831003"/>
          </a:xfrm>
          <a:prstGeom prst="wedgeRoundRectCallout">
            <a:avLst>
              <a:gd name="adj1" fmla="val -29341"/>
              <a:gd name="adj2" fmla="val -8398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 smtClean="0"/>
              <a:t>Amazingly high for a fully automated method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936259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05082" y="2363056"/>
            <a:ext cx="8383712" cy="1962056"/>
          </a:xfrm>
        </p:spPr>
        <p:txBody>
          <a:bodyPr>
            <a:noAutofit/>
          </a:bodyPr>
          <a:lstStyle/>
          <a:p>
            <a:r>
              <a:rPr lang="en-US" altLang="ja-JP" sz="4400" dirty="0"/>
              <a:t>Automatic Ground Truth Generation </a:t>
            </a:r>
            <a:r>
              <a:rPr lang="en-US" altLang="ja-JP" sz="4400" dirty="0" smtClean="0"/>
              <a:t>of</a:t>
            </a:r>
            <a:r>
              <a:rPr lang="ja-JP" altLang="en-US" sz="4400" dirty="0"/>
              <a:t> </a:t>
            </a:r>
            <a:r>
              <a:rPr lang="en-US" altLang="ja-JP" sz="4400" dirty="0" smtClean="0"/>
              <a:t>Camera </a:t>
            </a:r>
            <a:r>
              <a:rPr lang="en-US" altLang="ja-JP" sz="4400" dirty="0"/>
              <a:t>Captured Documents </a:t>
            </a:r>
            <a:r>
              <a:rPr lang="en-US" altLang="ja-JP" sz="4400" dirty="0" smtClean="0"/>
              <a:t>Using</a:t>
            </a:r>
            <a:r>
              <a:rPr lang="ja-JP" altLang="en-US" sz="4400" dirty="0" smtClean="0"/>
              <a:t> </a:t>
            </a:r>
            <a:r>
              <a:rPr lang="en-US" altLang="ja-JP" sz="4400" dirty="0" smtClean="0"/>
              <a:t>Document </a:t>
            </a:r>
            <a:r>
              <a:rPr lang="en-US" altLang="ja-JP" sz="4400" dirty="0"/>
              <a:t>Image Retrieval</a:t>
            </a:r>
            <a:endParaRPr kumimoji="1" lang="ja-JP" altLang="en-US" sz="44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sz="2500" cap="none" dirty="0" err="1"/>
              <a:t>Sheraz</a:t>
            </a:r>
            <a:r>
              <a:rPr lang="en-US" altLang="ja-JP" sz="2500" cap="none" dirty="0"/>
              <a:t> Ahmed, Koichi </a:t>
            </a:r>
            <a:r>
              <a:rPr lang="en-US" altLang="ja-JP" sz="2500" cap="none" dirty="0" err="1" smtClean="0"/>
              <a:t>Kise</a:t>
            </a:r>
            <a:r>
              <a:rPr lang="en-US" altLang="ja-JP" sz="2500" cap="none" dirty="0" smtClean="0"/>
              <a:t>, Masakazu </a:t>
            </a:r>
            <a:r>
              <a:rPr lang="en-US" altLang="ja-JP" sz="2500" cap="none" dirty="0" err="1" smtClean="0"/>
              <a:t>Iwamura</a:t>
            </a:r>
            <a:r>
              <a:rPr lang="en-US" altLang="ja-JP" sz="2500" cap="none" dirty="0"/>
              <a:t>, Marcus </a:t>
            </a:r>
            <a:r>
              <a:rPr lang="en-US" altLang="ja-JP" sz="2500" cap="none" dirty="0" err="1" smtClean="0"/>
              <a:t>Liwicki</a:t>
            </a:r>
            <a:r>
              <a:rPr lang="en-US" altLang="ja-JP" sz="2500" cap="none" dirty="0"/>
              <a:t>, </a:t>
            </a:r>
            <a:r>
              <a:rPr lang="en-US" altLang="ja-JP" sz="2500" cap="none" dirty="0" smtClean="0"/>
              <a:t>and Andreas </a:t>
            </a:r>
            <a:r>
              <a:rPr lang="en-US" altLang="ja-JP" sz="2500" cap="none" dirty="0" err="1"/>
              <a:t>Dengel</a:t>
            </a:r>
            <a:endParaRPr lang="en-US" altLang="ja-JP" sz="2500" cap="none" dirty="0"/>
          </a:p>
        </p:txBody>
      </p:sp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979" y="266488"/>
            <a:ext cx="2043978" cy="803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kise\Pictures\logo\OPU\opulogo_v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290" y="1348730"/>
            <a:ext cx="769699" cy="98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masa\Desktop\IMP_logo_ver1_outlin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429" y="1408595"/>
            <a:ext cx="829565" cy="923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http://www.uni-kl.de/fileadmin/prum/Download/Design-Vorlagen/TU-Logos/TU-KL-RGB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892" y="125655"/>
            <a:ext cx="3502136" cy="94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4434" y="1351252"/>
            <a:ext cx="2275456" cy="976424"/>
          </a:xfrm>
          <a:prstGeom prst="rect">
            <a:avLst/>
          </a:prstGeom>
        </p:spPr>
      </p:pic>
      <p:pic>
        <p:nvPicPr>
          <p:cNvPr id="11" name="Picture 31" descr="kise"/>
          <p:cNvPicPr>
            <a:picLocks noChangeAspect="1" noChangeArrowheads="1"/>
          </p:cNvPicPr>
          <p:nvPr/>
        </p:nvPicPr>
        <p:blipFill>
          <a:blip r:embed="rId7" cstate="print"/>
          <a:srcRect l="10938" t="3517" r="18750" b="30476"/>
          <a:stretch>
            <a:fillRect/>
          </a:stretch>
        </p:blipFill>
        <p:spPr bwMode="auto">
          <a:xfrm>
            <a:off x="2413164" y="5272075"/>
            <a:ext cx="1152128" cy="1441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8175" y="5266278"/>
            <a:ext cx="1093661" cy="144689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2992" y="5266277"/>
            <a:ext cx="1113795" cy="1446893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4719" y="5266276"/>
            <a:ext cx="1215390" cy="1446893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8509" y="5266276"/>
            <a:ext cx="1071772" cy="144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0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86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22959" y="113884"/>
            <a:ext cx="7741177" cy="1450757"/>
          </a:xfrm>
        </p:spPr>
        <p:txBody>
          <a:bodyPr/>
          <a:lstStyle/>
          <a:p>
            <a:r>
              <a:rPr kumimoji="1" lang="en-US" altLang="ja-JP" dirty="0" smtClean="0"/>
              <a:t>Workaround of </a:t>
            </a:r>
            <a:r>
              <a:rPr kumimoji="1" lang="en-US" altLang="ja-JP" dirty="0" err="1" smtClean="0"/>
              <a:t>groundtruthing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8369" y="1693334"/>
            <a:ext cx="7698940" cy="4023360"/>
          </a:xfrm>
        </p:spPr>
        <p:txBody>
          <a:bodyPr/>
          <a:lstStyle/>
          <a:p>
            <a:r>
              <a:rPr kumimoji="1" lang="en-US" altLang="ja-JP" dirty="0" smtClean="0"/>
              <a:t>Synthetic approach with d</a:t>
            </a:r>
            <a:r>
              <a:rPr lang="en-US" altLang="ja-JP" dirty="0" smtClean="0"/>
              <a:t>egradation </a:t>
            </a:r>
            <a:r>
              <a:rPr lang="en-US" altLang="ja-JP" dirty="0"/>
              <a:t>models </a:t>
            </a:r>
            <a:r>
              <a:rPr lang="en-US" altLang="ja-JP" dirty="0" smtClean="0"/>
              <a:t>[Ishida, ICDAR2005] [Tsuji, KJPR2008]</a:t>
            </a:r>
            <a:endParaRPr kumimoji="1" lang="ja-JP" altLang="en-US" dirty="0"/>
          </a:p>
        </p:txBody>
      </p:sp>
      <p:pic>
        <p:nvPicPr>
          <p:cNvPr id="5123" name="Picture 3" descr="Fig4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19" y="2722329"/>
            <a:ext cx="3515343" cy="105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2016561" y="4496493"/>
            <a:ext cx="4351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Questionable to say this represents real degradation</a:t>
            </a:r>
            <a:endParaRPr kumimoji="1" lang="ja-JP" altLang="en-US" sz="2800" dirty="0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" y="3310227"/>
            <a:ext cx="1272081" cy="2801255"/>
          </a:xfrm>
          <a:prstGeom prst="rect">
            <a:avLst/>
          </a:prstGeom>
        </p:spPr>
      </p:pic>
      <p:pic>
        <p:nvPicPr>
          <p:cNvPr id="5124" name="Picture 4" descr="Fig4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859" y="2722329"/>
            <a:ext cx="1054603" cy="105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右矢印 11"/>
          <p:cNvSpPr/>
          <p:nvPr/>
        </p:nvSpPr>
        <p:spPr>
          <a:xfrm>
            <a:off x="3006570" y="2970231"/>
            <a:ext cx="1921453" cy="5587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/>
              <a:t>Degradation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76322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ja-JP" b="1" kern="0" dirty="0">
                <a:solidFill>
                  <a:srgbClr val="4F4F4F"/>
                </a:solidFill>
                <a:latin typeface="Times New Roman" pitchFamily="18" charset="0"/>
                <a:ea typeface="ＭＳ Ｐゴシック" pitchFamily="34" charset="-128"/>
              </a:rPr>
              <a:t>Words at border</a:t>
            </a:r>
            <a:br>
              <a:rPr lang="de-DE" altLang="ja-JP" b="1" kern="0" dirty="0">
                <a:solidFill>
                  <a:srgbClr val="4F4F4F"/>
                </a:solidFill>
                <a:latin typeface="Times New Roman" pitchFamily="18" charset="0"/>
                <a:ea typeface="ＭＳ Ｐゴシック" pitchFamily="34" charset="-128"/>
              </a:rPr>
            </a:br>
            <a:endParaRPr kumimoji="1" lang="ja-JP" altLang="en-US" dirty="0"/>
          </a:p>
        </p:txBody>
      </p:sp>
      <p:sp>
        <p:nvSpPr>
          <p:cNvPr id="22530" name="Footer Placeholder 1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de-DE" sz="2800" smtClean="0"/>
              <a:t> 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322388"/>
            <a:ext cx="5851525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76350" y="5156200"/>
            <a:ext cx="5851525" cy="419100"/>
          </a:xfrm>
          <a:prstGeom prst="rect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endParaRPr lang="ja-JP" altLang="ja-JP" sz="2800"/>
          </a:p>
        </p:txBody>
      </p:sp>
      <p:sp>
        <p:nvSpPr>
          <p:cNvPr id="2" name="Oval Callout 1"/>
          <p:cNvSpPr>
            <a:spLocks noChangeArrowheads="1"/>
          </p:cNvSpPr>
          <p:nvPr/>
        </p:nvSpPr>
        <p:spPr bwMode="auto">
          <a:xfrm>
            <a:off x="7127875" y="3940175"/>
            <a:ext cx="2016125" cy="1216025"/>
          </a:xfrm>
          <a:prstGeom prst="wedgeEllipseCallout">
            <a:avLst>
              <a:gd name="adj1" fmla="val -57500"/>
              <a:gd name="adj2" fmla="val 7597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de-DE" altLang="ja-JP" sz="2800">
                <a:solidFill>
                  <a:srgbClr val="FF0000"/>
                </a:solidFill>
              </a:rPr>
              <a:t>Partially missing</a:t>
            </a:r>
          </a:p>
        </p:txBody>
      </p:sp>
    </p:spTree>
    <p:extLst>
      <p:ext uri="{BB962C8B-B14F-4D97-AF65-F5344CB8AC3E}">
        <p14:creationId xmlns:p14="http://schemas.microsoft.com/office/powerpoint/2010/main" val="22178488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ja-JP" b="1" kern="0" dirty="0">
                <a:solidFill>
                  <a:srgbClr val="4F4F4F"/>
                </a:solidFill>
                <a:latin typeface="Times New Roman" pitchFamily="18" charset="0"/>
                <a:ea typeface="ＭＳ Ｐゴシック" pitchFamily="34" charset="-128"/>
              </a:rPr>
              <a:t>Words at border</a:t>
            </a:r>
            <a:br>
              <a:rPr lang="de-DE" altLang="ja-JP" b="1" kern="0" dirty="0">
                <a:solidFill>
                  <a:srgbClr val="4F4F4F"/>
                </a:solidFill>
                <a:latin typeface="Times New Roman" pitchFamily="18" charset="0"/>
                <a:ea typeface="ＭＳ Ｐゴシック" pitchFamily="34" charset="-128"/>
              </a:rPr>
            </a:br>
            <a:endParaRPr kumimoji="1" lang="ja-JP" altLang="en-US" dirty="0"/>
          </a:p>
        </p:txBody>
      </p:sp>
      <p:sp>
        <p:nvSpPr>
          <p:cNvPr id="23554" name="Footer Placeholder 1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de-DE" sz="2800" smtClean="0"/>
              <a:t> </a:t>
            </a:r>
          </a:p>
        </p:txBody>
      </p:sp>
      <p:pic>
        <p:nvPicPr>
          <p:cNvPr id="23556" name="Picture 2" descr="C:\papers\PRMU\AutomaticGroundTruthUsingDocumentRetrival\figures\challenging\0_0_gt-cor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2370138"/>
            <a:ext cx="7143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" descr="C:\papers\PRMU\AutomaticGroundTruthUsingDocumentRetrival\figures\challenging\0_0_orig-corn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4692650"/>
            <a:ext cx="6858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4" descr="C:\papers\PRMU\AutomaticGroundTruthUsingDocumentRetrival\figures\challenging\0_0_capt-corn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8" y="3416300"/>
            <a:ext cx="7620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5" descr="C:\papers\PRMU\AutomaticGroundTruthUsingDocumentRetrival\figures\challenging\16_14_gt-corn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2289175"/>
            <a:ext cx="11144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6" descr="C:\papers\PRMU\AutomaticGroundTruthUsingDocumentRetrival\figures\challenging\16_14_orig-corn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4621213"/>
            <a:ext cx="1028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7" descr="C:\papers\PRMU\AutomaticGroundTruthUsingDocumentRetrival\figures\challenging\16_14_capt-corne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3" y="3325813"/>
            <a:ext cx="11620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8" descr="C:\papers\PRMU\AutomaticGroundTruthUsingDocumentRetrival\figures\challenging\16_30_capt-corner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75" y="3389313"/>
            <a:ext cx="11525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9" descr="C:\papers\PRMU\AutomaticGroundTruthUsingDocumentRetrival\figures\challenging\16_30_gt-corner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25" y="2324100"/>
            <a:ext cx="11620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10" descr="C:\papers\PRMU\AutomaticGroundTruthUsingDocumentRetrival\figures\challenging\16_30_orig-corner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4833938"/>
            <a:ext cx="8001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11" descr="C:\papers\PRMU\AutomaticGroundTruthUsingDocumentRetrival\figures\challenging\260_242_gt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8" y="2370138"/>
            <a:ext cx="13906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12" descr="C:\papers\PRMU\AutomaticGroundTruthUsingDocumentRetrival\figures\challenging\260_242_orig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88" y="4970463"/>
            <a:ext cx="8953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13" descr="C:\papers\PRMU\AutomaticGroundTruthUsingDocumentRetrival\figures\challenging\260_242_capt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13" y="3343275"/>
            <a:ext cx="13906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Picture 14" descr="C:\papers\PRMU\AutomaticGroundTruthUsingDocumentRetrival\figures\challenging\349_316_capt-corner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3300413"/>
            <a:ext cx="19431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9" name="Picture 15" descr="C:\papers\PRMU\AutomaticGroundTruthUsingDocumentRetrival\figures\challenging\349_316_gt-corner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663" y="2295525"/>
            <a:ext cx="1952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0" name="Picture 16" descr="C:\papers\PRMU\AutomaticGroundTruthUsingDocumentRetrival\figures\challenging\349_316_orig-corner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8" y="4887913"/>
            <a:ext cx="11334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425450" y="1066800"/>
            <a:ext cx="6364288" cy="83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de-DE" sz="2400" b="1" kern="0" dirty="0">
                <a:solidFill>
                  <a:srgbClr val="C00000"/>
                </a:solidFill>
                <a:latin typeface="Times New Roman" pitchFamily="18" charset="0"/>
                <a:ea typeface="ＭＳ Ｐゴシック" pitchFamily="34" charset="-128"/>
              </a:rPr>
              <a:t>Can increase confusion between characters:</a:t>
            </a:r>
          </a:p>
          <a:p>
            <a:pPr>
              <a:defRPr/>
            </a:pPr>
            <a:r>
              <a:rPr lang="de-DE" sz="2400" b="1" kern="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</a:rPr>
              <a:t>      Marked with special flag </a:t>
            </a:r>
          </a:p>
        </p:txBody>
      </p:sp>
    </p:spTree>
    <p:extLst>
      <p:ext uri="{BB962C8B-B14F-4D97-AF65-F5344CB8AC3E}">
        <p14:creationId xmlns:p14="http://schemas.microsoft.com/office/powerpoint/2010/main" val="1506880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OCR </a:t>
            </a:r>
            <a:r>
              <a:rPr lang="en-US" altLang="ja-JP" dirty="0" smtClean="0"/>
              <a:t>response for camera-captured words</a:t>
            </a:r>
            <a:endParaRPr kumimoji="1" lang="ja-JP" altLang="en-US" dirty="0"/>
          </a:p>
        </p:txBody>
      </p:sp>
      <p:graphicFrame>
        <p:nvGraphicFramePr>
          <p:cNvPr id="4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069823"/>
              </p:ext>
            </p:extLst>
          </p:nvPr>
        </p:nvGraphicFramePr>
        <p:xfrm>
          <a:off x="179388" y="1689099"/>
          <a:ext cx="8823325" cy="4406736"/>
        </p:xfrm>
        <a:graphic>
          <a:graphicData uri="http://schemas.openxmlformats.org/drawingml/2006/table">
            <a:tbl>
              <a:tblPr/>
              <a:tblGrid>
                <a:gridCol w="2794000"/>
                <a:gridCol w="1687512"/>
                <a:gridCol w="1511300"/>
                <a:gridCol w="1384300"/>
                <a:gridCol w="1446213"/>
              </a:tblGrid>
              <a:tr h="6749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Zapf Dingbats"/>
                        <a:defRPr sz="20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Helvetica CE"/>
                        <a:defRPr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Camera-captured words</a:t>
                      </a:r>
                      <a:endParaRPr kumimoji="0" lang="ja-JP" altLang="ja-JP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91451" marR="91451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Zapf Dingbats"/>
                        <a:defRPr sz="20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Helvetica CE"/>
                        <a:defRPr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Ground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Truth</a:t>
                      </a:r>
                    </a:p>
                  </a:txBody>
                  <a:tcPr marL="91451" marR="91451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Zapf Dingbats"/>
                        <a:defRPr sz="20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Helvetica CE"/>
                        <a:defRPr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Tesseract</a:t>
                      </a:r>
                    </a:p>
                  </a:txBody>
                  <a:tcPr marL="91451" marR="91451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Zapf Dingbats"/>
                        <a:defRPr sz="20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Helvetica CE"/>
                        <a:defRPr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GOCR</a:t>
                      </a:r>
                    </a:p>
                  </a:txBody>
                  <a:tcPr marL="91451" marR="91451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Zapf Dingbats"/>
                        <a:defRPr sz="20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Helvetica CE"/>
                        <a:defRPr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OCRopus</a:t>
                      </a:r>
                    </a:p>
                  </a:txBody>
                  <a:tcPr marL="91451" marR="91451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749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Zapf Dingbats"/>
                        <a:defRPr sz="20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Helvetica CE"/>
                        <a:defRPr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91451" marR="91451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Zapf Dingbats"/>
                        <a:defRPr sz="20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Helvetica CE"/>
                        <a:defRPr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otherwise</a:t>
                      </a:r>
                      <a:endParaRPr kumimoji="0" lang="de-DE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91451" marR="91451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Zapf Dingbats"/>
                        <a:defRPr sz="20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Helvetica CE"/>
                        <a:defRPr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utharvdlu</a:t>
                      </a:r>
                    </a:p>
                  </a:txBody>
                  <a:tcPr marL="91451" marR="91451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Zapf Dingbats"/>
                        <a:defRPr sz="20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Helvetica CE"/>
                        <a:defRPr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l</a:t>
                      </a:r>
                    </a:p>
                  </a:txBody>
                  <a:tcPr marL="91451" marR="91451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Zapf Dingbats"/>
                        <a:defRPr sz="20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Helvetica CE"/>
                        <a:defRPr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ee=e</a:t>
                      </a:r>
                    </a:p>
                  </a:txBody>
                  <a:tcPr marL="91451" marR="91451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</a:tr>
              <a:tr h="6749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Zapf Dingbats"/>
                        <a:defRPr sz="20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Helvetica CE"/>
                        <a:defRPr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91451" marR="91451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Zapf Dingbats"/>
                        <a:defRPr sz="20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Helvetica CE"/>
                        <a:defRPr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recognises</a:t>
                      </a:r>
                      <a:endParaRPr kumimoji="0" lang="de-DE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91451" marR="91451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Zapf Dingbats"/>
                        <a:defRPr sz="20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Helvetica CE"/>
                        <a:defRPr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T,-</a:t>
                      </a:r>
                    </a:p>
                  </a:txBody>
                  <a:tcPr marL="91451" marR="91451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Zapf Dingbats"/>
                        <a:defRPr sz="20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Helvetica CE"/>
                        <a:defRPr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91451" marR="91451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Zapf Dingbats"/>
                        <a:defRPr sz="20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Helvetica CE"/>
                        <a:defRPr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ee=</a:t>
                      </a:r>
                    </a:p>
                  </a:txBody>
                  <a:tcPr marL="91451" marR="91451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</a:tr>
              <a:tr h="96319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Zapf Dingbats"/>
                        <a:defRPr sz="20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Helvetica CE"/>
                        <a:defRPr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91451" marR="91451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Zapf Dingbats"/>
                        <a:defRPr sz="20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Helvetica CE"/>
                        <a:defRPr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Legislative</a:t>
                      </a:r>
                      <a:endParaRPr kumimoji="0" lang="de-DE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91451" marR="91451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Zapf Dingbats"/>
                        <a:defRPr sz="20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Helvetica CE"/>
                        <a:defRPr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\</a:t>
                      </a:r>
                    </a:p>
                  </a:txBody>
                  <a:tcPr marL="91451" marR="91451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Zapf Dingbats"/>
                        <a:defRPr sz="20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Helvetica CE"/>
                        <a:defRPr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LR iild1K</a:t>
                      </a:r>
                    </a:p>
                  </a:txBody>
                  <a:tcPr marL="91451" marR="91451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Zapf Dingbats"/>
                        <a:defRPr sz="20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Helvetica CE"/>
                        <a:defRPr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4A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91451" marR="91451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</a:tr>
              <a:tr h="6749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Zapf Dingbats"/>
                        <a:defRPr sz="20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Helvetica CE"/>
                        <a:defRPr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91451" marR="91451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Zapf Dingbats"/>
                        <a:defRPr sz="20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Helvetica CE"/>
                        <a:defRPr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Percent</a:t>
                      </a:r>
                      <a:endParaRPr kumimoji="0" lang="de-DE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91451" marR="91451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Zapf Dingbats"/>
                        <a:defRPr sz="20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Helvetica CE"/>
                        <a:defRPr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pauznx</a:t>
                      </a:r>
                    </a:p>
                  </a:txBody>
                  <a:tcPr marL="91451" marR="91451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Zapf Dingbats"/>
                        <a:defRPr sz="20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Helvetica CE"/>
                        <a:defRPr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_______</a:t>
                      </a:r>
                    </a:p>
                  </a:txBody>
                  <a:tcPr marL="91451" marR="91451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Zapf Dingbats"/>
                        <a:defRPr sz="20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Helvetica CE"/>
                        <a:defRPr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e=</a:t>
                      </a:r>
                    </a:p>
                  </a:txBody>
                  <a:tcPr marL="91451" marR="91451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</a:tr>
              <a:tr h="6749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Zapf Dingbats"/>
                        <a:defRPr sz="20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Helvetica CE"/>
                        <a:defRPr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91451" marR="91451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Zapf Dingbats"/>
                        <a:defRPr sz="20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Helvetica CE"/>
                        <a:defRPr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construction</a:t>
                      </a:r>
                      <a:endParaRPr kumimoji="0" lang="de-DE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91451" marR="91451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Zapf Dingbats"/>
                        <a:defRPr sz="20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Helvetica CE"/>
                        <a:defRPr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ummuciw</a:t>
                      </a:r>
                    </a:p>
                  </a:txBody>
                  <a:tcPr marL="91451" marR="91451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Zapf Dingbats"/>
                        <a:defRPr sz="20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Helvetica CE"/>
                        <a:defRPr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wns ion</a:t>
                      </a:r>
                    </a:p>
                  </a:txBody>
                  <a:tcPr marL="91451" marR="91451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Zapf Dingbats"/>
                        <a:defRPr sz="20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Helvetica CE"/>
                        <a:defRPr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rgbClr val="2F3754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e=w==s</a:t>
                      </a:r>
                    </a:p>
                  </a:txBody>
                  <a:tcPr marL="91451" marR="91451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</a:tr>
            </a:tbl>
          </a:graphicData>
        </a:graphic>
      </p:graphicFrame>
      <p:sp>
        <p:nvSpPr>
          <p:cNvPr id="10" name="正方形/長方形 9"/>
          <p:cNvSpPr/>
          <p:nvPr/>
        </p:nvSpPr>
        <p:spPr>
          <a:xfrm>
            <a:off x="2962275" y="1676400"/>
            <a:ext cx="1698625" cy="4457700"/>
          </a:xfrm>
          <a:prstGeom prst="rect">
            <a:avLst/>
          </a:prstGeom>
          <a:noFill/>
          <a:ln w="762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11" y="5559980"/>
            <a:ext cx="2295525" cy="428625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573" y="4858544"/>
            <a:ext cx="1295400" cy="466725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61" y="2433837"/>
            <a:ext cx="2105025" cy="552450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961" y="3116919"/>
            <a:ext cx="1952625" cy="571500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248" y="3922524"/>
            <a:ext cx="2686050" cy="600075"/>
          </a:xfrm>
          <a:prstGeom prst="rect">
            <a:avLst/>
          </a:prstGeom>
        </p:spPr>
      </p:pic>
      <p:sp>
        <p:nvSpPr>
          <p:cNvPr id="21" name="角丸四角形吹き出し 20"/>
          <p:cNvSpPr/>
          <p:nvPr/>
        </p:nvSpPr>
        <p:spPr>
          <a:xfrm>
            <a:off x="512761" y="207248"/>
            <a:ext cx="7032626" cy="1234441"/>
          </a:xfrm>
          <a:prstGeom prst="wedgeRoundRectCallout">
            <a:avLst>
              <a:gd name="adj1" fmla="val -32808"/>
              <a:gd name="adj2" fmla="val 71759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3200" dirty="0"/>
              <a:t>Suffer from blur, perspective distortion, illumination change and so on</a:t>
            </a:r>
          </a:p>
        </p:txBody>
      </p:sp>
    </p:spTree>
    <p:extLst>
      <p:ext uri="{BB962C8B-B14F-4D97-AF65-F5344CB8AC3E}">
        <p14:creationId xmlns:p14="http://schemas.microsoft.com/office/powerpoint/2010/main" val="68850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Quantity improves quality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mtClean="0"/>
              <a:t>A large quantity of data improves quality of recognition</a:t>
            </a:r>
          </a:p>
          <a:p>
            <a:pPr lvl="1"/>
            <a:endParaRPr lang="en-US" altLang="ja-JP" dirty="0" smtClean="0"/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847493" y="5133834"/>
            <a:ext cx="427404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/>
          <p:cNvCxnSpPr/>
          <p:nvPr/>
        </p:nvCxnSpPr>
        <p:spPr>
          <a:xfrm flipV="1">
            <a:off x="857767" y="2782764"/>
            <a:ext cx="1712" cy="23613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フローチャート : 磁気ディスク 24"/>
          <p:cNvSpPr/>
          <p:nvPr/>
        </p:nvSpPr>
        <p:spPr bwMode="auto">
          <a:xfrm>
            <a:off x="3496222" y="5240448"/>
            <a:ext cx="2156475" cy="1244331"/>
          </a:xfrm>
          <a:prstGeom prst="flowChartMagneticDisk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>
                  <a:lumMod val="60000"/>
                  <a:lumOff val="40000"/>
                </a:schemeClr>
              </a:gs>
              <a:gs pos="25000">
                <a:schemeClr val="accent1">
                  <a:lumMod val="60000"/>
                  <a:lumOff val="40000"/>
                </a:schemeClr>
              </a:gs>
              <a:gs pos="74582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0" scaled="0"/>
          </a:gradFill>
          <a:ln w="28575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02608" tIns="53357" rIns="102608" bIns="53357" anchor="ctr"/>
          <a:lstStyle/>
          <a:p>
            <a:pPr algn="ctr">
              <a:defRPr/>
            </a:pPr>
            <a:r>
              <a:rPr lang="en-US" altLang="ja-JP" sz="3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Dataset</a:t>
            </a:r>
            <a:endParaRPr lang="ja-JP" altLang="en-US" sz="3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 rot="16200000">
            <a:off x="-557898" y="3721702"/>
            <a:ext cx="225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Recognition rate</a:t>
            </a:r>
            <a:endParaRPr kumimoji="1" lang="ja-JP" altLang="en-US" sz="2400" dirty="0"/>
          </a:p>
        </p:txBody>
      </p:sp>
      <p:sp>
        <p:nvSpPr>
          <p:cNvPr id="11" name="正方形/長方形 10"/>
          <p:cNvSpPr/>
          <p:nvPr/>
        </p:nvSpPr>
        <p:spPr>
          <a:xfrm>
            <a:off x="4905117" y="3164339"/>
            <a:ext cx="3892659" cy="1361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/>
              <a:t>Large-scale datasets are demanded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131816" y="4870932"/>
            <a:ext cx="1696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Dataset size</a:t>
            </a:r>
            <a:endParaRPr kumimoji="1" lang="ja-JP" altLang="en-US" sz="2400" dirty="0"/>
          </a:p>
        </p:txBody>
      </p:sp>
      <p:sp>
        <p:nvSpPr>
          <p:cNvPr id="13" name="フリーフォーム 12"/>
          <p:cNvSpPr/>
          <p:nvPr/>
        </p:nvSpPr>
        <p:spPr>
          <a:xfrm>
            <a:off x="1403395" y="2894412"/>
            <a:ext cx="3349375" cy="1582220"/>
          </a:xfrm>
          <a:custGeom>
            <a:avLst/>
            <a:gdLst>
              <a:gd name="connsiteX0" fmla="*/ 0 w 3349375"/>
              <a:gd name="connsiteY0" fmla="*/ 1582220 h 1582220"/>
              <a:gd name="connsiteX1" fmla="*/ 1458930 w 3349375"/>
              <a:gd name="connsiteY1" fmla="*/ 349321 h 1582220"/>
              <a:gd name="connsiteX2" fmla="*/ 3349375 w 3349375"/>
              <a:gd name="connsiteY2" fmla="*/ 0 h 1582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9375" h="1582220">
                <a:moveTo>
                  <a:pt x="0" y="1582220"/>
                </a:moveTo>
                <a:cubicBezTo>
                  <a:pt x="450350" y="1097622"/>
                  <a:pt x="900701" y="613024"/>
                  <a:pt x="1458930" y="349321"/>
                </a:cubicBezTo>
                <a:cubicBezTo>
                  <a:pt x="2017159" y="85618"/>
                  <a:pt x="2683267" y="42809"/>
                  <a:pt x="3349375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フローチャート : 磁気ディスク 24"/>
          <p:cNvSpPr/>
          <p:nvPr/>
        </p:nvSpPr>
        <p:spPr bwMode="auto">
          <a:xfrm>
            <a:off x="1192286" y="5240448"/>
            <a:ext cx="943027" cy="544530"/>
          </a:xfrm>
          <a:prstGeom prst="flowChartMagneticDisk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>
                  <a:lumMod val="60000"/>
                  <a:lumOff val="40000"/>
                </a:schemeClr>
              </a:gs>
              <a:gs pos="25000">
                <a:schemeClr val="accent1">
                  <a:lumMod val="60000"/>
                  <a:lumOff val="40000"/>
                </a:schemeClr>
              </a:gs>
              <a:gs pos="74582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0" scaled="0"/>
          </a:gradFill>
          <a:ln w="28575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02608" tIns="53357" rIns="102608" bIns="53357" anchor="ctr"/>
          <a:lstStyle/>
          <a:p>
            <a:pPr algn="ctr">
              <a:defRPr/>
            </a:pPr>
            <a:r>
              <a:rPr lang="en-US" altLang="ja-JP" sz="1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Dataset</a:t>
            </a:r>
            <a:endParaRPr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 flipV="1">
            <a:off x="4574459" y="2894412"/>
            <a:ext cx="1" cy="2239422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flipV="1">
            <a:off x="1663799" y="4237090"/>
            <a:ext cx="0" cy="90702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角丸四角形吹き出し 30"/>
          <p:cNvSpPr/>
          <p:nvPr/>
        </p:nvSpPr>
        <p:spPr>
          <a:xfrm>
            <a:off x="5816600" y="5545717"/>
            <a:ext cx="3281416" cy="887791"/>
          </a:xfrm>
          <a:prstGeom prst="wedgeRoundRectCallout">
            <a:avLst>
              <a:gd name="adj1" fmla="val -58791"/>
              <a:gd name="adj2" fmla="val -1474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/>
              <a:t>Wider variety of fonts and distortions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4395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Existing </a:t>
            </a:r>
            <a:r>
              <a:rPr lang="en-US" altLang="ja-JP" dirty="0" smtClean="0"/>
              <a:t>datasets on camera-captured text</a:t>
            </a:r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idx="1"/>
          </p:nvPr>
        </p:nvSpPr>
        <p:spPr>
          <a:xfrm>
            <a:off x="822960" y="1626977"/>
            <a:ext cx="3703320" cy="73628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ja-JP" sz="3200" dirty="0" smtClean="0"/>
              <a:t>Document</a:t>
            </a:r>
            <a:endParaRPr lang="ja-JP" altLang="en-US" sz="3200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half" idx="2"/>
          </p:nvPr>
        </p:nvSpPr>
        <p:spPr>
          <a:xfrm>
            <a:off x="822960" y="2363259"/>
            <a:ext cx="3703320" cy="3473025"/>
          </a:xfrm>
        </p:spPr>
        <p:txBody>
          <a:bodyPr/>
          <a:lstStyle/>
          <a:p>
            <a:r>
              <a:rPr lang="en-US" altLang="ja-JP" dirty="0" smtClean="0"/>
              <a:t>IUPR Dataset</a:t>
            </a:r>
          </a:p>
          <a:p>
            <a:pPr lvl="1"/>
            <a:r>
              <a:rPr lang="en-US" altLang="ja-JP" dirty="0" smtClean="0"/>
              <a:t>Word-level </a:t>
            </a:r>
            <a:r>
              <a:rPr lang="en-US" altLang="ja-JP" dirty="0" err="1" smtClean="0"/>
              <a:t>groundtruth</a:t>
            </a:r>
            <a:r>
              <a:rPr lang="en-US" altLang="ja-JP" dirty="0" smtClean="0"/>
              <a:t> is unavailable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100 </a:t>
            </a:r>
            <a:r>
              <a:rPr lang="en-US" altLang="ja-JP" dirty="0" smtClean="0"/>
              <a:t>pages</a:t>
            </a:r>
            <a:endParaRPr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3"/>
          </p:nvPr>
        </p:nvSpPr>
        <p:spPr>
          <a:xfrm>
            <a:off x="4663440" y="1626977"/>
            <a:ext cx="3703320" cy="73628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ja-JP" sz="3200" dirty="0" smtClean="0"/>
              <a:t>Scene</a:t>
            </a:r>
            <a:endParaRPr lang="ja-JP" altLang="en-US" sz="3200" dirty="0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sz="quarter" idx="4"/>
          </p:nvPr>
        </p:nvSpPr>
        <p:spPr>
          <a:xfrm>
            <a:off x="4663440" y="2363258"/>
            <a:ext cx="4480560" cy="3473025"/>
          </a:xfrm>
        </p:spPr>
        <p:txBody>
          <a:bodyPr/>
          <a:lstStyle/>
          <a:p>
            <a:r>
              <a:rPr lang="en-US" altLang="ja-JP" dirty="0" smtClean="0"/>
              <a:t>Street View House Numbers</a:t>
            </a:r>
          </a:p>
          <a:p>
            <a:pPr lvl="1"/>
            <a:r>
              <a:rPr lang="en-US" altLang="ja-JP" dirty="0" smtClean="0"/>
              <a:t>630,000 numerals</a:t>
            </a:r>
          </a:p>
          <a:p>
            <a:pPr lvl="5"/>
            <a:endParaRPr lang="en-US" altLang="ja-JP" dirty="0" smtClean="0"/>
          </a:p>
          <a:p>
            <a:r>
              <a:rPr lang="en-US" altLang="ja-JP" dirty="0" smtClean="0"/>
              <a:t>NEOCR</a:t>
            </a:r>
          </a:p>
          <a:p>
            <a:pPr lvl="1"/>
            <a:r>
              <a:rPr lang="en-US" altLang="ja-JP" dirty="0" smtClean="0"/>
              <a:t>5,238 words</a:t>
            </a:r>
          </a:p>
          <a:p>
            <a:r>
              <a:rPr lang="en-US" altLang="ja-JP" dirty="0" smtClean="0"/>
              <a:t>Chars74k</a:t>
            </a:r>
          </a:p>
          <a:p>
            <a:pPr lvl="1"/>
            <a:r>
              <a:rPr lang="en-US" altLang="ja-JP" dirty="0" smtClean="0"/>
              <a:t>74,107 characters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98" y="3906139"/>
            <a:ext cx="1383011" cy="1619296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311" y="3311894"/>
            <a:ext cx="1674689" cy="1118666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0831" y="1473060"/>
            <a:ext cx="1813169" cy="959140"/>
          </a:xfrm>
          <a:prstGeom prst="rect">
            <a:avLst/>
          </a:prstGeom>
        </p:spPr>
      </p:pic>
      <p:sp>
        <p:nvSpPr>
          <p:cNvPr id="26" name="正方形/長方形 25"/>
          <p:cNvSpPr/>
          <p:nvPr/>
        </p:nvSpPr>
        <p:spPr>
          <a:xfrm>
            <a:off x="123825" y="5559868"/>
            <a:ext cx="4373684" cy="4553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/>
              <a:t>Not usable for OCR training</a:t>
            </a:r>
            <a:endParaRPr kumimoji="1" lang="ja-JP" altLang="en-US" sz="2800" dirty="0"/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6153" y="4489588"/>
            <a:ext cx="2167847" cy="620708"/>
          </a:xfrm>
          <a:prstGeom prst="rect">
            <a:avLst/>
          </a:prstGeom>
        </p:spPr>
      </p:pic>
      <p:sp>
        <p:nvSpPr>
          <p:cNvPr id="35" name="正方形/長方形 34"/>
          <p:cNvSpPr/>
          <p:nvPr/>
        </p:nvSpPr>
        <p:spPr>
          <a:xfrm>
            <a:off x="1003300" y="6113456"/>
            <a:ext cx="7150100" cy="6244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 smtClean="0"/>
              <a:t>Limitation to use existing datasets</a:t>
            </a:r>
            <a:endParaRPr kumimoji="1" lang="ja-JP" altLang="en-US" sz="3600" dirty="0"/>
          </a:p>
        </p:txBody>
      </p:sp>
      <p:sp>
        <p:nvSpPr>
          <p:cNvPr id="46" name="正方形/長方形 45"/>
          <p:cNvSpPr/>
          <p:nvPr/>
        </p:nvSpPr>
        <p:spPr>
          <a:xfrm>
            <a:off x="4864100" y="3149046"/>
            <a:ext cx="2386915" cy="4553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/>
              <a:t>Only numerals</a:t>
            </a:r>
            <a:endParaRPr kumimoji="1" lang="ja-JP" altLang="en-US" sz="2800" dirty="0"/>
          </a:p>
        </p:txBody>
      </p:sp>
      <p:sp>
        <p:nvSpPr>
          <p:cNvPr id="47" name="正方形/長方形 46"/>
          <p:cNvSpPr/>
          <p:nvPr/>
        </p:nvSpPr>
        <p:spPr>
          <a:xfrm>
            <a:off x="5821485" y="5387469"/>
            <a:ext cx="1887416" cy="4553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/>
              <a:t>Too s</a:t>
            </a:r>
            <a:r>
              <a:rPr kumimoji="1" lang="en-US" altLang="ja-JP" sz="2800" dirty="0" smtClean="0"/>
              <a:t>mall</a:t>
            </a:r>
            <a:endParaRPr kumimoji="1" lang="ja-JP" altLang="en-US" sz="2800" dirty="0"/>
          </a:p>
        </p:txBody>
      </p:sp>
      <p:pic>
        <p:nvPicPr>
          <p:cNvPr id="44" name="図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1353" y="3906139"/>
            <a:ext cx="1416156" cy="1619296"/>
          </a:xfrm>
          <a:prstGeom prst="rect">
            <a:avLst/>
          </a:prstGeom>
        </p:spPr>
      </p:pic>
      <p:pic>
        <p:nvPicPr>
          <p:cNvPr id="49" name="図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9861" y="3906139"/>
            <a:ext cx="1414096" cy="1621098"/>
          </a:xfrm>
          <a:prstGeom prst="rect">
            <a:avLst/>
          </a:prstGeom>
        </p:spPr>
      </p:pic>
      <p:sp>
        <p:nvSpPr>
          <p:cNvPr id="3" name="角丸四角形吹き出し 2"/>
          <p:cNvSpPr/>
          <p:nvPr/>
        </p:nvSpPr>
        <p:spPr>
          <a:xfrm>
            <a:off x="4903470" y="308689"/>
            <a:ext cx="4000500" cy="927516"/>
          </a:xfrm>
          <a:prstGeom prst="wedgeRoundRectCallout">
            <a:avLst>
              <a:gd name="adj1" fmla="val -28428"/>
              <a:gd name="adj2" fmla="val 11179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/>
              <a:t>Different tendencies from text in document images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6151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uiExpand="1" build="p"/>
      <p:bldP spid="26" grpId="0" animBg="1"/>
      <p:bldP spid="35" grpId="0" animBg="1"/>
      <p:bldP spid="46" grpId="0" animBg="1"/>
      <p:bldP spid="47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Purpose</a:t>
            </a:r>
            <a:endParaRPr kumimoji="1"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To develop a method to easily create a large dataset</a:t>
            </a:r>
            <a:endParaRPr kumimoji="1" lang="ja-JP" altLang="en-US" dirty="0"/>
          </a:p>
        </p:txBody>
      </p:sp>
      <p:sp>
        <p:nvSpPr>
          <p:cNvPr id="9" name="フローチャート : 磁気ディスク 24"/>
          <p:cNvSpPr/>
          <p:nvPr/>
        </p:nvSpPr>
        <p:spPr bwMode="auto">
          <a:xfrm>
            <a:off x="246378" y="2793236"/>
            <a:ext cx="4065197" cy="3319352"/>
          </a:xfrm>
          <a:prstGeom prst="flowChartMagneticDisk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>
                  <a:lumMod val="60000"/>
                  <a:lumOff val="40000"/>
                </a:schemeClr>
              </a:gs>
              <a:gs pos="25000">
                <a:schemeClr val="accent1">
                  <a:lumMod val="60000"/>
                  <a:lumOff val="40000"/>
                </a:schemeClr>
              </a:gs>
              <a:gs pos="74582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0" scaled="0"/>
          </a:gradFill>
          <a:ln w="28575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02608" tIns="53357" rIns="102608" bIns="53357" anchor="ctr"/>
          <a:lstStyle/>
          <a:p>
            <a:pPr algn="ctr">
              <a:defRPr/>
            </a:pPr>
            <a:r>
              <a:rPr lang="en-US" altLang="ja-JP" sz="3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Dataset</a:t>
            </a:r>
            <a:endParaRPr lang="ja-JP" altLang="en-US" sz="3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0" name="角丸四角形吹き出し 9"/>
          <p:cNvSpPr/>
          <p:nvPr/>
        </p:nvSpPr>
        <p:spPr>
          <a:xfrm>
            <a:off x="4613369" y="3447072"/>
            <a:ext cx="4329972" cy="2011680"/>
          </a:xfrm>
          <a:prstGeom prst="wedgeRoundRectCallout">
            <a:avLst>
              <a:gd name="adj1" fmla="val -58791"/>
              <a:gd name="adj2" fmla="val -1474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/>
              <a:t>Successfully </a:t>
            </a:r>
            <a:r>
              <a:rPr kumimoji="1" lang="en-US" altLang="ja-JP" sz="2800" dirty="0" err="1" smtClean="0"/>
              <a:t>groundtruthed</a:t>
            </a:r>
            <a:r>
              <a:rPr kumimoji="1" lang="en-US" altLang="ja-JP" sz="2800" dirty="0" smtClean="0"/>
              <a:t> one million word images </a:t>
            </a:r>
            <a:r>
              <a:rPr lang="en-US" altLang="ja-JP" sz="2800" dirty="0"/>
              <a:t>with 99.98% </a:t>
            </a:r>
            <a:r>
              <a:rPr lang="en-US" altLang="ja-JP" sz="2800" dirty="0" smtClean="0"/>
              <a:t>accuracy!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16593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 way to create a dataset</a:t>
            </a:r>
            <a:endParaRPr kumimoji="1" lang="ja-JP" altLang="en-US" dirty="0"/>
          </a:p>
        </p:txBody>
      </p:sp>
      <p:grpSp>
        <p:nvGrpSpPr>
          <p:cNvPr id="12" name="グループ化 11"/>
          <p:cNvGrpSpPr/>
          <p:nvPr/>
        </p:nvGrpSpPr>
        <p:grpSpPr>
          <a:xfrm>
            <a:off x="5705551" y="1693334"/>
            <a:ext cx="3291772" cy="2730999"/>
            <a:chOff x="5437927" y="1693334"/>
            <a:chExt cx="3291772" cy="2730999"/>
          </a:xfrm>
        </p:grpSpPr>
        <p:pic>
          <p:nvPicPr>
            <p:cNvPr id="4" name="Picture 2" descr="C:\Users\Sheraz\Desktop\part5-2\eng69d97o.page2-1362727695\debug\captured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7927" y="1693334"/>
              <a:ext cx="3291772" cy="2259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5837061" y="3901113"/>
              <a:ext cx="24935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/>
                <a:t>Captured image</a:t>
              </a:r>
              <a:endParaRPr kumimoji="1" lang="ja-JP" altLang="en-US" sz="2800" dirty="0"/>
            </a:p>
          </p:txBody>
        </p:sp>
      </p:grpSp>
      <p:sp>
        <p:nvSpPr>
          <p:cNvPr id="7" name="環状矢印 6"/>
          <p:cNvSpPr/>
          <p:nvPr/>
        </p:nvSpPr>
        <p:spPr>
          <a:xfrm flipH="1">
            <a:off x="4223802" y="1827625"/>
            <a:ext cx="3666554" cy="3109024"/>
          </a:xfrm>
          <a:prstGeom prst="circularArrow">
            <a:avLst>
              <a:gd name="adj1" fmla="val 12500"/>
              <a:gd name="adj2" fmla="val 819257"/>
              <a:gd name="adj3" fmla="val 20457681"/>
              <a:gd name="adj4" fmla="val 16458323"/>
              <a:gd name="adj5" fmla="val 200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2284287" y="3269248"/>
            <a:ext cx="3409203" cy="1089562"/>
            <a:chOff x="1984479" y="4296834"/>
            <a:chExt cx="3409203" cy="1089562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1984479" y="4863176"/>
              <a:ext cx="34092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/>
                <a:t>Cropp</a:t>
              </a:r>
              <a:r>
                <a:rPr kumimoji="1" lang="en-US" altLang="ja-JP" sz="2800" dirty="0" smtClean="0"/>
                <a:t>ed word image</a:t>
              </a:r>
              <a:endParaRPr kumimoji="1" lang="ja-JP" altLang="en-US" sz="2800" dirty="0"/>
            </a:p>
          </p:txBody>
        </p:sp>
        <p:pic>
          <p:nvPicPr>
            <p:cNvPr id="10" name="Picture 3" descr="C:\Users\Sheraz\Downloads\c3wtdb\16_12_National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3543" y="4296834"/>
              <a:ext cx="2251075" cy="601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グループ化 18"/>
          <p:cNvGrpSpPr/>
          <p:nvPr/>
        </p:nvGrpSpPr>
        <p:grpSpPr>
          <a:xfrm>
            <a:off x="3025798" y="5367207"/>
            <a:ext cx="4122439" cy="739424"/>
            <a:chOff x="-509444" y="1033621"/>
            <a:chExt cx="4122439" cy="739424"/>
          </a:xfrm>
        </p:grpSpPr>
        <p:sp>
          <p:nvSpPr>
            <p:cNvPr id="17" name="下矢印 16"/>
            <p:cNvSpPr/>
            <p:nvPr/>
          </p:nvSpPr>
          <p:spPr>
            <a:xfrm rot="5400000">
              <a:off x="56809" y="708040"/>
              <a:ext cx="334537" cy="1467043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角丸四角形 17"/>
            <p:cNvSpPr/>
            <p:nvPr/>
          </p:nvSpPr>
          <p:spPr>
            <a:xfrm>
              <a:off x="822960" y="1033621"/>
              <a:ext cx="2790035" cy="73942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4000" dirty="0" smtClean="0"/>
                <a:t>Problematic</a:t>
              </a:r>
              <a:endParaRPr kumimoji="1" lang="ja-JP" altLang="en-US" sz="4000" dirty="0"/>
            </a:p>
          </p:txBody>
        </p:sp>
      </p:grpSp>
      <p:sp>
        <p:nvSpPr>
          <p:cNvPr id="21" name="角丸四角形吹き出し 20"/>
          <p:cNvSpPr/>
          <p:nvPr/>
        </p:nvSpPr>
        <p:spPr>
          <a:xfrm>
            <a:off x="38162" y="1717111"/>
            <a:ext cx="2472241" cy="1061187"/>
          </a:xfrm>
          <a:prstGeom prst="wedgeRoundRectCallout">
            <a:avLst>
              <a:gd name="adj1" fmla="val 18310"/>
              <a:gd name="adj2" fmla="val 98718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 smtClean="0"/>
              <a:t>This is “National”</a:t>
            </a:r>
            <a:endParaRPr kumimoji="1" lang="ja-JP" altLang="en-US" sz="3200" dirty="0"/>
          </a:p>
        </p:txBody>
      </p:sp>
      <p:grpSp>
        <p:nvGrpSpPr>
          <p:cNvPr id="3" name="グループ化 2"/>
          <p:cNvGrpSpPr/>
          <p:nvPr/>
        </p:nvGrpSpPr>
        <p:grpSpPr>
          <a:xfrm>
            <a:off x="560415" y="3351694"/>
            <a:ext cx="2479268" cy="2621852"/>
            <a:chOff x="305932" y="3986903"/>
            <a:chExt cx="2479268" cy="2621852"/>
          </a:xfrm>
        </p:grpSpPr>
        <p:sp>
          <p:nvSpPr>
            <p:cNvPr id="14" name="テキスト ボックス 13"/>
            <p:cNvSpPr txBox="1"/>
            <p:nvPr/>
          </p:nvSpPr>
          <p:spPr>
            <a:xfrm>
              <a:off x="305932" y="6085535"/>
              <a:ext cx="24792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err="1" smtClean="0"/>
                <a:t>Groundtruthing</a:t>
              </a:r>
              <a:endParaRPr kumimoji="1" lang="ja-JP" altLang="en-US" sz="2800" dirty="0"/>
            </a:p>
          </p:txBody>
        </p:sp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568" y="3986903"/>
              <a:ext cx="1713996" cy="2098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555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Groundtruthing</a:t>
            </a:r>
            <a:r>
              <a:rPr lang="en-US" altLang="ja-JP" dirty="0"/>
              <a:t> is problematic</a:t>
            </a:r>
          </a:p>
        </p:txBody>
      </p:sp>
      <p:grpSp>
        <p:nvGrpSpPr>
          <p:cNvPr id="28" name="グループ化 27"/>
          <p:cNvGrpSpPr/>
          <p:nvPr/>
        </p:nvGrpSpPr>
        <p:grpSpPr>
          <a:xfrm>
            <a:off x="96705" y="4254969"/>
            <a:ext cx="1566680" cy="1354164"/>
            <a:chOff x="7058131" y="3268617"/>
            <a:chExt cx="1566680" cy="1354164"/>
          </a:xfrm>
        </p:grpSpPr>
        <p:sp>
          <p:nvSpPr>
            <p:cNvPr id="29" name="Freeform 5"/>
            <p:cNvSpPr>
              <a:spLocks/>
            </p:cNvSpPr>
            <p:nvPr/>
          </p:nvSpPr>
          <p:spPr bwMode="auto">
            <a:xfrm>
              <a:off x="7557292" y="3841912"/>
              <a:ext cx="459627" cy="296532"/>
            </a:xfrm>
            <a:custGeom>
              <a:avLst/>
              <a:gdLst>
                <a:gd name="T0" fmla="*/ 23 w 185"/>
                <a:gd name="T1" fmla="*/ 56 h 118"/>
                <a:gd name="T2" fmla="*/ 23 w 185"/>
                <a:gd name="T3" fmla="*/ 56 h 118"/>
                <a:gd name="T4" fmla="*/ 25 w 185"/>
                <a:gd name="T5" fmla="*/ 55 h 118"/>
                <a:gd name="T6" fmla="*/ 30 w 185"/>
                <a:gd name="T7" fmla="*/ 50 h 118"/>
                <a:gd name="T8" fmla="*/ 38 w 185"/>
                <a:gd name="T9" fmla="*/ 45 h 118"/>
                <a:gd name="T10" fmla="*/ 48 w 185"/>
                <a:gd name="T11" fmla="*/ 38 h 118"/>
                <a:gd name="T12" fmla="*/ 61 w 185"/>
                <a:gd name="T13" fmla="*/ 32 h 118"/>
                <a:gd name="T14" fmla="*/ 74 w 185"/>
                <a:gd name="T15" fmla="*/ 27 h 118"/>
                <a:gd name="T16" fmla="*/ 89 w 185"/>
                <a:gd name="T17" fmla="*/ 25 h 118"/>
                <a:gd name="T18" fmla="*/ 102 w 185"/>
                <a:gd name="T19" fmla="*/ 27 h 118"/>
                <a:gd name="T20" fmla="*/ 112 w 185"/>
                <a:gd name="T21" fmla="*/ 31 h 118"/>
                <a:gd name="T22" fmla="*/ 120 w 185"/>
                <a:gd name="T23" fmla="*/ 36 h 118"/>
                <a:gd name="T24" fmla="*/ 128 w 185"/>
                <a:gd name="T25" fmla="*/ 43 h 118"/>
                <a:gd name="T26" fmla="*/ 135 w 185"/>
                <a:gd name="T27" fmla="*/ 53 h 118"/>
                <a:gd name="T28" fmla="*/ 142 w 185"/>
                <a:gd name="T29" fmla="*/ 63 h 118"/>
                <a:gd name="T30" fmla="*/ 148 w 185"/>
                <a:gd name="T31" fmla="*/ 77 h 118"/>
                <a:gd name="T32" fmla="*/ 154 w 185"/>
                <a:gd name="T33" fmla="*/ 91 h 118"/>
                <a:gd name="T34" fmla="*/ 159 w 185"/>
                <a:gd name="T35" fmla="*/ 108 h 118"/>
                <a:gd name="T36" fmla="*/ 159 w 185"/>
                <a:gd name="T37" fmla="*/ 108 h 118"/>
                <a:gd name="T38" fmla="*/ 161 w 185"/>
                <a:gd name="T39" fmla="*/ 112 h 118"/>
                <a:gd name="T40" fmla="*/ 166 w 185"/>
                <a:gd name="T41" fmla="*/ 116 h 118"/>
                <a:gd name="T42" fmla="*/ 170 w 185"/>
                <a:gd name="T43" fmla="*/ 118 h 118"/>
                <a:gd name="T44" fmla="*/ 175 w 185"/>
                <a:gd name="T45" fmla="*/ 117 h 118"/>
                <a:gd name="T46" fmla="*/ 180 w 185"/>
                <a:gd name="T47" fmla="*/ 115 h 118"/>
                <a:gd name="T48" fmla="*/ 183 w 185"/>
                <a:gd name="T49" fmla="*/ 111 h 118"/>
                <a:gd name="T50" fmla="*/ 185 w 185"/>
                <a:gd name="T51" fmla="*/ 107 h 118"/>
                <a:gd name="T52" fmla="*/ 184 w 185"/>
                <a:gd name="T53" fmla="*/ 101 h 118"/>
                <a:gd name="T54" fmla="*/ 184 w 185"/>
                <a:gd name="T55" fmla="*/ 101 h 118"/>
                <a:gd name="T56" fmla="*/ 178 w 185"/>
                <a:gd name="T57" fmla="*/ 81 h 118"/>
                <a:gd name="T58" fmla="*/ 172 w 185"/>
                <a:gd name="T59" fmla="*/ 63 h 118"/>
                <a:gd name="T60" fmla="*/ 163 w 185"/>
                <a:gd name="T61" fmla="*/ 47 h 118"/>
                <a:gd name="T62" fmla="*/ 154 w 185"/>
                <a:gd name="T63" fmla="*/ 34 h 118"/>
                <a:gd name="T64" fmla="*/ 144 w 185"/>
                <a:gd name="T65" fmla="*/ 23 h 118"/>
                <a:gd name="T66" fmla="*/ 133 w 185"/>
                <a:gd name="T67" fmla="*/ 13 h 118"/>
                <a:gd name="T68" fmla="*/ 122 w 185"/>
                <a:gd name="T69" fmla="*/ 7 h 118"/>
                <a:gd name="T70" fmla="*/ 109 w 185"/>
                <a:gd name="T71" fmla="*/ 2 h 118"/>
                <a:gd name="T72" fmla="*/ 90 w 185"/>
                <a:gd name="T73" fmla="*/ 0 h 118"/>
                <a:gd name="T74" fmla="*/ 71 w 185"/>
                <a:gd name="T75" fmla="*/ 2 h 118"/>
                <a:gd name="T76" fmla="*/ 54 w 185"/>
                <a:gd name="T77" fmla="*/ 7 h 118"/>
                <a:gd name="T78" fmla="*/ 38 w 185"/>
                <a:gd name="T79" fmla="*/ 15 h 118"/>
                <a:gd name="T80" fmla="*/ 25 w 185"/>
                <a:gd name="T81" fmla="*/ 23 h 118"/>
                <a:gd name="T82" fmla="*/ 15 w 185"/>
                <a:gd name="T83" fmla="*/ 30 h 118"/>
                <a:gd name="T84" fmla="*/ 8 w 185"/>
                <a:gd name="T85" fmla="*/ 36 h 118"/>
                <a:gd name="T86" fmla="*/ 4 w 185"/>
                <a:gd name="T87" fmla="*/ 39 h 118"/>
                <a:gd name="T88" fmla="*/ 4 w 185"/>
                <a:gd name="T89" fmla="*/ 39 h 118"/>
                <a:gd name="T90" fmla="*/ 1 w 185"/>
                <a:gd name="T91" fmla="*/ 42 h 118"/>
                <a:gd name="T92" fmla="*/ 0 w 185"/>
                <a:gd name="T93" fmla="*/ 47 h 118"/>
                <a:gd name="T94" fmla="*/ 1 w 185"/>
                <a:gd name="T95" fmla="*/ 53 h 118"/>
                <a:gd name="T96" fmla="*/ 4 w 185"/>
                <a:gd name="T97" fmla="*/ 56 h 118"/>
                <a:gd name="T98" fmla="*/ 8 w 185"/>
                <a:gd name="T99" fmla="*/ 58 h 118"/>
                <a:gd name="T100" fmla="*/ 14 w 185"/>
                <a:gd name="T101" fmla="*/ 59 h 118"/>
                <a:gd name="T102" fmla="*/ 18 w 185"/>
                <a:gd name="T103" fmla="*/ 58 h 118"/>
                <a:gd name="T104" fmla="*/ 23 w 185"/>
                <a:gd name="T105" fmla="*/ 56 h 118"/>
                <a:gd name="T106" fmla="*/ 23 w 185"/>
                <a:gd name="T107" fmla="*/ 5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5" h="118">
                  <a:moveTo>
                    <a:pt x="23" y="56"/>
                  </a:moveTo>
                  <a:lnTo>
                    <a:pt x="23" y="56"/>
                  </a:lnTo>
                  <a:lnTo>
                    <a:pt x="25" y="55"/>
                  </a:lnTo>
                  <a:lnTo>
                    <a:pt x="30" y="50"/>
                  </a:lnTo>
                  <a:lnTo>
                    <a:pt x="38" y="45"/>
                  </a:lnTo>
                  <a:lnTo>
                    <a:pt x="48" y="38"/>
                  </a:lnTo>
                  <a:lnTo>
                    <a:pt x="61" y="32"/>
                  </a:lnTo>
                  <a:lnTo>
                    <a:pt x="74" y="27"/>
                  </a:lnTo>
                  <a:lnTo>
                    <a:pt x="89" y="25"/>
                  </a:lnTo>
                  <a:lnTo>
                    <a:pt x="102" y="27"/>
                  </a:lnTo>
                  <a:lnTo>
                    <a:pt x="112" y="31"/>
                  </a:lnTo>
                  <a:lnTo>
                    <a:pt x="120" y="36"/>
                  </a:lnTo>
                  <a:lnTo>
                    <a:pt x="128" y="43"/>
                  </a:lnTo>
                  <a:lnTo>
                    <a:pt x="135" y="53"/>
                  </a:lnTo>
                  <a:lnTo>
                    <a:pt x="142" y="63"/>
                  </a:lnTo>
                  <a:lnTo>
                    <a:pt x="148" y="77"/>
                  </a:lnTo>
                  <a:lnTo>
                    <a:pt x="154" y="91"/>
                  </a:lnTo>
                  <a:lnTo>
                    <a:pt x="159" y="108"/>
                  </a:lnTo>
                  <a:lnTo>
                    <a:pt x="159" y="108"/>
                  </a:lnTo>
                  <a:lnTo>
                    <a:pt x="161" y="112"/>
                  </a:lnTo>
                  <a:lnTo>
                    <a:pt x="166" y="116"/>
                  </a:lnTo>
                  <a:lnTo>
                    <a:pt x="170" y="118"/>
                  </a:lnTo>
                  <a:lnTo>
                    <a:pt x="175" y="117"/>
                  </a:lnTo>
                  <a:lnTo>
                    <a:pt x="180" y="115"/>
                  </a:lnTo>
                  <a:lnTo>
                    <a:pt x="183" y="111"/>
                  </a:lnTo>
                  <a:lnTo>
                    <a:pt x="185" y="107"/>
                  </a:lnTo>
                  <a:lnTo>
                    <a:pt x="184" y="101"/>
                  </a:lnTo>
                  <a:lnTo>
                    <a:pt x="184" y="101"/>
                  </a:lnTo>
                  <a:lnTo>
                    <a:pt x="178" y="81"/>
                  </a:lnTo>
                  <a:lnTo>
                    <a:pt x="172" y="63"/>
                  </a:lnTo>
                  <a:lnTo>
                    <a:pt x="163" y="47"/>
                  </a:lnTo>
                  <a:lnTo>
                    <a:pt x="154" y="34"/>
                  </a:lnTo>
                  <a:lnTo>
                    <a:pt x="144" y="23"/>
                  </a:lnTo>
                  <a:lnTo>
                    <a:pt x="133" y="13"/>
                  </a:lnTo>
                  <a:lnTo>
                    <a:pt x="122" y="7"/>
                  </a:lnTo>
                  <a:lnTo>
                    <a:pt x="109" y="2"/>
                  </a:lnTo>
                  <a:lnTo>
                    <a:pt x="90" y="0"/>
                  </a:lnTo>
                  <a:lnTo>
                    <a:pt x="71" y="2"/>
                  </a:lnTo>
                  <a:lnTo>
                    <a:pt x="54" y="7"/>
                  </a:lnTo>
                  <a:lnTo>
                    <a:pt x="38" y="15"/>
                  </a:lnTo>
                  <a:lnTo>
                    <a:pt x="25" y="23"/>
                  </a:lnTo>
                  <a:lnTo>
                    <a:pt x="15" y="30"/>
                  </a:lnTo>
                  <a:lnTo>
                    <a:pt x="8" y="36"/>
                  </a:lnTo>
                  <a:lnTo>
                    <a:pt x="4" y="39"/>
                  </a:lnTo>
                  <a:lnTo>
                    <a:pt x="4" y="39"/>
                  </a:lnTo>
                  <a:lnTo>
                    <a:pt x="1" y="42"/>
                  </a:lnTo>
                  <a:lnTo>
                    <a:pt x="0" y="47"/>
                  </a:lnTo>
                  <a:lnTo>
                    <a:pt x="1" y="53"/>
                  </a:lnTo>
                  <a:lnTo>
                    <a:pt x="4" y="56"/>
                  </a:lnTo>
                  <a:lnTo>
                    <a:pt x="8" y="58"/>
                  </a:lnTo>
                  <a:lnTo>
                    <a:pt x="14" y="59"/>
                  </a:lnTo>
                  <a:lnTo>
                    <a:pt x="18" y="58"/>
                  </a:lnTo>
                  <a:lnTo>
                    <a:pt x="23" y="56"/>
                  </a:lnTo>
                  <a:lnTo>
                    <a:pt x="23" y="56"/>
                  </a:lnTo>
                  <a:close/>
                </a:path>
              </a:pathLst>
            </a:custGeom>
            <a:solidFill>
              <a:srgbClr val="59D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0" name="Freeform 6"/>
            <p:cNvSpPr>
              <a:spLocks/>
            </p:cNvSpPr>
            <p:nvPr/>
          </p:nvSpPr>
          <p:spPr bwMode="auto">
            <a:xfrm>
              <a:off x="7601773" y="3604687"/>
              <a:ext cx="207573" cy="182860"/>
            </a:xfrm>
            <a:custGeom>
              <a:avLst/>
              <a:gdLst>
                <a:gd name="T0" fmla="*/ 65 w 84"/>
                <a:gd name="T1" fmla="*/ 8 h 74"/>
                <a:gd name="T2" fmla="*/ 49 w 84"/>
                <a:gd name="T3" fmla="*/ 18 h 74"/>
                <a:gd name="T4" fmla="*/ 43 w 84"/>
                <a:gd name="T5" fmla="*/ 7 h 74"/>
                <a:gd name="T6" fmla="*/ 43 w 84"/>
                <a:gd name="T7" fmla="*/ 7 h 74"/>
                <a:gd name="T8" fmla="*/ 39 w 84"/>
                <a:gd name="T9" fmla="*/ 3 h 74"/>
                <a:gd name="T10" fmla="*/ 35 w 84"/>
                <a:gd name="T11" fmla="*/ 0 h 74"/>
                <a:gd name="T12" fmla="*/ 30 w 84"/>
                <a:gd name="T13" fmla="*/ 0 h 74"/>
                <a:gd name="T14" fmla="*/ 24 w 84"/>
                <a:gd name="T15" fmla="*/ 1 h 74"/>
                <a:gd name="T16" fmla="*/ 21 w 84"/>
                <a:gd name="T17" fmla="*/ 5 h 74"/>
                <a:gd name="T18" fmla="*/ 19 w 84"/>
                <a:gd name="T19" fmla="*/ 9 h 74"/>
                <a:gd name="T20" fmla="*/ 18 w 84"/>
                <a:gd name="T21" fmla="*/ 14 h 74"/>
                <a:gd name="T22" fmla="*/ 19 w 84"/>
                <a:gd name="T23" fmla="*/ 18 h 74"/>
                <a:gd name="T24" fmla="*/ 26 w 84"/>
                <a:gd name="T25" fmla="*/ 32 h 74"/>
                <a:gd name="T26" fmla="*/ 6 w 84"/>
                <a:gd name="T27" fmla="*/ 45 h 74"/>
                <a:gd name="T28" fmla="*/ 3 w 84"/>
                <a:gd name="T29" fmla="*/ 48 h 74"/>
                <a:gd name="T30" fmla="*/ 0 w 84"/>
                <a:gd name="T31" fmla="*/ 53 h 74"/>
                <a:gd name="T32" fmla="*/ 0 w 84"/>
                <a:gd name="T33" fmla="*/ 58 h 74"/>
                <a:gd name="T34" fmla="*/ 1 w 84"/>
                <a:gd name="T35" fmla="*/ 63 h 74"/>
                <a:gd name="T36" fmla="*/ 5 w 84"/>
                <a:gd name="T37" fmla="*/ 67 h 74"/>
                <a:gd name="T38" fmla="*/ 11 w 84"/>
                <a:gd name="T39" fmla="*/ 69 h 74"/>
                <a:gd name="T40" fmla="*/ 15 w 84"/>
                <a:gd name="T41" fmla="*/ 69 h 74"/>
                <a:gd name="T42" fmla="*/ 20 w 84"/>
                <a:gd name="T43" fmla="*/ 67 h 74"/>
                <a:gd name="T44" fmla="*/ 37 w 84"/>
                <a:gd name="T45" fmla="*/ 56 h 74"/>
                <a:gd name="T46" fmla="*/ 42 w 84"/>
                <a:gd name="T47" fmla="*/ 66 h 74"/>
                <a:gd name="T48" fmla="*/ 45 w 84"/>
                <a:gd name="T49" fmla="*/ 70 h 74"/>
                <a:gd name="T50" fmla="*/ 50 w 84"/>
                <a:gd name="T51" fmla="*/ 72 h 74"/>
                <a:gd name="T52" fmla="*/ 54 w 84"/>
                <a:gd name="T53" fmla="*/ 74 h 74"/>
                <a:gd name="T54" fmla="*/ 60 w 84"/>
                <a:gd name="T55" fmla="*/ 72 h 74"/>
                <a:gd name="T56" fmla="*/ 64 w 84"/>
                <a:gd name="T57" fmla="*/ 69 h 74"/>
                <a:gd name="T58" fmla="*/ 67 w 84"/>
                <a:gd name="T59" fmla="*/ 64 h 74"/>
                <a:gd name="T60" fmla="*/ 67 w 84"/>
                <a:gd name="T61" fmla="*/ 60 h 74"/>
                <a:gd name="T62" fmla="*/ 66 w 84"/>
                <a:gd name="T63" fmla="*/ 54 h 74"/>
                <a:gd name="T64" fmla="*/ 66 w 84"/>
                <a:gd name="T65" fmla="*/ 54 h 74"/>
                <a:gd name="T66" fmla="*/ 60 w 84"/>
                <a:gd name="T67" fmla="*/ 43 h 74"/>
                <a:gd name="T68" fmla="*/ 79 w 84"/>
                <a:gd name="T69" fmla="*/ 31 h 74"/>
                <a:gd name="T70" fmla="*/ 82 w 84"/>
                <a:gd name="T71" fmla="*/ 28 h 74"/>
                <a:gd name="T72" fmla="*/ 84 w 84"/>
                <a:gd name="T73" fmla="*/ 22 h 74"/>
                <a:gd name="T74" fmla="*/ 84 w 84"/>
                <a:gd name="T75" fmla="*/ 17 h 74"/>
                <a:gd name="T76" fmla="*/ 82 w 84"/>
                <a:gd name="T77" fmla="*/ 13 h 74"/>
                <a:gd name="T78" fmla="*/ 79 w 84"/>
                <a:gd name="T79" fmla="*/ 9 h 74"/>
                <a:gd name="T80" fmla="*/ 74 w 84"/>
                <a:gd name="T81" fmla="*/ 7 h 74"/>
                <a:gd name="T82" fmla="*/ 69 w 84"/>
                <a:gd name="T83" fmla="*/ 7 h 74"/>
                <a:gd name="T84" fmla="*/ 65 w 84"/>
                <a:gd name="T85" fmla="*/ 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4" h="74">
                  <a:moveTo>
                    <a:pt x="65" y="8"/>
                  </a:moveTo>
                  <a:lnTo>
                    <a:pt x="49" y="18"/>
                  </a:lnTo>
                  <a:lnTo>
                    <a:pt x="43" y="7"/>
                  </a:lnTo>
                  <a:lnTo>
                    <a:pt x="43" y="7"/>
                  </a:lnTo>
                  <a:lnTo>
                    <a:pt x="39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4" y="1"/>
                  </a:lnTo>
                  <a:lnTo>
                    <a:pt x="21" y="5"/>
                  </a:lnTo>
                  <a:lnTo>
                    <a:pt x="19" y="9"/>
                  </a:lnTo>
                  <a:lnTo>
                    <a:pt x="18" y="14"/>
                  </a:lnTo>
                  <a:lnTo>
                    <a:pt x="19" y="18"/>
                  </a:lnTo>
                  <a:lnTo>
                    <a:pt x="26" y="32"/>
                  </a:lnTo>
                  <a:lnTo>
                    <a:pt x="6" y="45"/>
                  </a:lnTo>
                  <a:lnTo>
                    <a:pt x="3" y="48"/>
                  </a:lnTo>
                  <a:lnTo>
                    <a:pt x="0" y="53"/>
                  </a:lnTo>
                  <a:lnTo>
                    <a:pt x="0" y="58"/>
                  </a:lnTo>
                  <a:lnTo>
                    <a:pt x="1" y="63"/>
                  </a:lnTo>
                  <a:lnTo>
                    <a:pt x="5" y="67"/>
                  </a:lnTo>
                  <a:lnTo>
                    <a:pt x="11" y="69"/>
                  </a:lnTo>
                  <a:lnTo>
                    <a:pt x="15" y="69"/>
                  </a:lnTo>
                  <a:lnTo>
                    <a:pt x="20" y="67"/>
                  </a:lnTo>
                  <a:lnTo>
                    <a:pt x="37" y="56"/>
                  </a:lnTo>
                  <a:lnTo>
                    <a:pt x="42" y="66"/>
                  </a:lnTo>
                  <a:lnTo>
                    <a:pt x="45" y="70"/>
                  </a:lnTo>
                  <a:lnTo>
                    <a:pt x="50" y="72"/>
                  </a:lnTo>
                  <a:lnTo>
                    <a:pt x="54" y="74"/>
                  </a:lnTo>
                  <a:lnTo>
                    <a:pt x="60" y="72"/>
                  </a:lnTo>
                  <a:lnTo>
                    <a:pt x="64" y="69"/>
                  </a:lnTo>
                  <a:lnTo>
                    <a:pt x="67" y="64"/>
                  </a:lnTo>
                  <a:lnTo>
                    <a:pt x="67" y="60"/>
                  </a:lnTo>
                  <a:lnTo>
                    <a:pt x="66" y="54"/>
                  </a:lnTo>
                  <a:lnTo>
                    <a:pt x="66" y="54"/>
                  </a:lnTo>
                  <a:lnTo>
                    <a:pt x="60" y="43"/>
                  </a:lnTo>
                  <a:lnTo>
                    <a:pt x="79" y="31"/>
                  </a:lnTo>
                  <a:lnTo>
                    <a:pt x="82" y="28"/>
                  </a:lnTo>
                  <a:lnTo>
                    <a:pt x="84" y="22"/>
                  </a:lnTo>
                  <a:lnTo>
                    <a:pt x="84" y="17"/>
                  </a:lnTo>
                  <a:lnTo>
                    <a:pt x="82" y="13"/>
                  </a:lnTo>
                  <a:lnTo>
                    <a:pt x="79" y="9"/>
                  </a:lnTo>
                  <a:lnTo>
                    <a:pt x="74" y="7"/>
                  </a:lnTo>
                  <a:lnTo>
                    <a:pt x="69" y="7"/>
                  </a:lnTo>
                  <a:lnTo>
                    <a:pt x="65" y="8"/>
                  </a:lnTo>
                  <a:close/>
                </a:path>
              </a:pathLst>
            </a:custGeom>
            <a:solidFill>
              <a:srgbClr val="59D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1" name="Freeform 7"/>
            <p:cNvSpPr>
              <a:spLocks/>
            </p:cNvSpPr>
            <p:nvPr/>
          </p:nvSpPr>
          <p:spPr bwMode="auto">
            <a:xfrm>
              <a:off x="7883477" y="3663993"/>
              <a:ext cx="172979" cy="197688"/>
            </a:xfrm>
            <a:custGeom>
              <a:avLst/>
              <a:gdLst>
                <a:gd name="T0" fmla="*/ 70 w 72"/>
                <a:gd name="T1" fmla="*/ 17 h 80"/>
                <a:gd name="T2" fmla="*/ 67 w 72"/>
                <a:gd name="T3" fmla="*/ 14 h 80"/>
                <a:gd name="T4" fmla="*/ 62 w 72"/>
                <a:gd name="T5" fmla="*/ 12 h 80"/>
                <a:gd name="T6" fmla="*/ 58 w 72"/>
                <a:gd name="T7" fmla="*/ 12 h 80"/>
                <a:gd name="T8" fmla="*/ 52 w 72"/>
                <a:gd name="T9" fmla="*/ 13 h 80"/>
                <a:gd name="T10" fmla="*/ 44 w 72"/>
                <a:gd name="T11" fmla="*/ 17 h 80"/>
                <a:gd name="T12" fmla="*/ 39 w 72"/>
                <a:gd name="T13" fmla="*/ 8 h 80"/>
                <a:gd name="T14" fmla="*/ 37 w 72"/>
                <a:gd name="T15" fmla="*/ 4 h 80"/>
                <a:gd name="T16" fmla="*/ 32 w 72"/>
                <a:gd name="T17" fmla="*/ 1 h 80"/>
                <a:gd name="T18" fmla="*/ 28 w 72"/>
                <a:gd name="T19" fmla="*/ 0 h 80"/>
                <a:gd name="T20" fmla="*/ 23 w 72"/>
                <a:gd name="T21" fmla="*/ 1 h 80"/>
                <a:gd name="T22" fmla="*/ 19 w 72"/>
                <a:gd name="T23" fmla="*/ 4 h 80"/>
                <a:gd name="T24" fmla="*/ 16 w 72"/>
                <a:gd name="T25" fmla="*/ 8 h 80"/>
                <a:gd name="T26" fmla="*/ 14 w 72"/>
                <a:gd name="T27" fmla="*/ 13 h 80"/>
                <a:gd name="T28" fmla="*/ 15 w 72"/>
                <a:gd name="T29" fmla="*/ 19 h 80"/>
                <a:gd name="T30" fmla="*/ 15 w 72"/>
                <a:gd name="T31" fmla="*/ 19 h 80"/>
                <a:gd name="T32" fmla="*/ 21 w 72"/>
                <a:gd name="T33" fmla="*/ 30 h 80"/>
                <a:gd name="T34" fmla="*/ 7 w 72"/>
                <a:gd name="T35" fmla="*/ 38 h 80"/>
                <a:gd name="T36" fmla="*/ 2 w 72"/>
                <a:gd name="T37" fmla="*/ 42 h 80"/>
                <a:gd name="T38" fmla="*/ 0 w 72"/>
                <a:gd name="T39" fmla="*/ 46 h 80"/>
                <a:gd name="T40" fmla="*/ 0 w 72"/>
                <a:gd name="T41" fmla="*/ 51 h 80"/>
                <a:gd name="T42" fmla="*/ 2 w 72"/>
                <a:gd name="T43" fmla="*/ 55 h 80"/>
                <a:gd name="T44" fmla="*/ 6 w 72"/>
                <a:gd name="T45" fmla="*/ 60 h 80"/>
                <a:gd name="T46" fmla="*/ 11 w 72"/>
                <a:gd name="T47" fmla="*/ 62 h 80"/>
                <a:gd name="T48" fmla="*/ 15 w 72"/>
                <a:gd name="T49" fmla="*/ 62 h 80"/>
                <a:gd name="T50" fmla="*/ 20 w 72"/>
                <a:gd name="T51" fmla="*/ 61 h 80"/>
                <a:gd name="T52" fmla="*/ 31 w 72"/>
                <a:gd name="T53" fmla="*/ 54 h 80"/>
                <a:gd name="T54" fmla="*/ 37 w 72"/>
                <a:gd name="T55" fmla="*/ 70 h 80"/>
                <a:gd name="T56" fmla="*/ 37 w 72"/>
                <a:gd name="T57" fmla="*/ 70 h 80"/>
                <a:gd name="T58" fmla="*/ 41 w 72"/>
                <a:gd name="T59" fmla="*/ 75 h 80"/>
                <a:gd name="T60" fmla="*/ 45 w 72"/>
                <a:gd name="T61" fmla="*/ 77 h 80"/>
                <a:gd name="T62" fmla="*/ 50 w 72"/>
                <a:gd name="T63" fmla="*/ 80 h 80"/>
                <a:gd name="T64" fmla="*/ 54 w 72"/>
                <a:gd name="T65" fmla="*/ 78 h 80"/>
                <a:gd name="T66" fmla="*/ 59 w 72"/>
                <a:gd name="T67" fmla="*/ 75 h 80"/>
                <a:gd name="T68" fmla="*/ 62 w 72"/>
                <a:gd name="T69" fmla="*/ 71 h 80"/>
                <a:gd name="T70" fmla="*/ 64 w 72"/>
                <a:gd name="T71" fmla="*/ 66 h 80"/>
                <a:gd name="T72" fmla="*/ 62 w 72"/>
                <a:gd name="T73" fmla="*/ 61 h 80"/>
                <a:gd name="T74" fmla="*/ 54 w 72"/>
                <a:gd name="T75" fmla="*/ 42 h 80"/>
                <a:gd name="T76" fmla="*/ 65 w 72"/>
                <a:gd name="T77" fmla="*/ 36 h 80"/>
                <a:gd name="T78" fmla="*/ 69 w 72"/>
                <a:gd name="T79" fmla="*/ 32 h 80"/>
                <a:gd name="T80" fmla="*/ 72 w 72"/>
                <a:gd name="T81" fmla="*/ 28 h 80"/>
                <a:gd name="T82" fmla="*/ 72 w 72"/>
                <a:gd name="T83" fmla="*/ 23 h 80"/>
                <a:gd name="T84" fmla="*/ 70 w 72"/>
                <a:gd name="T85" fmla="*/ 1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2" h="80">
                  <a:moveTo>
                    <a:pt x="70" y="17"/>
                  </a:moveTo>
                  <a:lnTo>
                    <a:pt x="67" y="14"/>
                  </a:lnTo>
                  <a:lnTo>
                    <a:pt x="62" y="12"/>
                  </a:lnTo>
                  <a:lnTo>
                    <a:pt x="58" y="12"/>
                  </a:lnTo>
                  <a:lnTo>
                    <a:pt x="52" y="13"/>
                  </a:lnTo>
                  <a:lnTo>
                    <a:pt x="44" y="17"/>
                  </a:lnTo>
                  <a:lnTo>
                    <a:pt x="39" y="8"/>
                  </a:lnTo>
                  <a:lnTo>
                    <a:pt x="37" y="4"/>
                  </a:lnTo>
                  <a:lnTo>
                    <a:pt x="32" y="1"/>
                  </a:lnTo>
                  <a:lnTo>
                    <a:pt x="28" y="0"/>
                  </a:lnTo>
                  <a:lnTo>
                    <a:pt x="23" y="1"/>
                  </a:lnTo>
                  <a:lnTo>
                    <a:pt x="19" y="4"/>
                  </a:lnTo>
                  <a:lnTo>
                    <a:pt x="16" y="8"/>
                  </a:lnTo>
                  <a:lnTo>
                    <a:pt x="14" y="13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21" y="30"/>
                  </a:lnTo>
                  <a:lnTo>
                    <a:pt x="7" y="38"/>
                  </a:lnTo>
                  <a:lnTo>
                    <a:pt x="2" y="42"/>
                  </a:lnTo>
                  <a:lnTo>
                    <a:pt x="0" y="46"/>
                  </a:lnTo>
                  <a:lnTo>
                    <a:pt x="0" y="51"/>
                  </a:lnTo>
                  <a:lnTo>
                    <a:pt x="2" y="55"/>
                  </a:lnTo>
                  <a:lnTo>
                    <a:pt x="6" y="60"/>
                  </a:lnTo>
                  <a:lnTo>
                    <a:pt x="11" y="62"/>
                  </a:lnTo>
                  <a:lnTo>
                    <a:pt x="15" y="62"/>
                  </a:lnTo>
                  <a:lnTo>
                    <a:pt x="20" y="61"/>
                  </a:lnTo>
                  <a:lnTo>
                    <a:pt x="31" y="54"/>
                  </a:lnTo>
                  <a:lnTo>
                    <a:pt x="37" y="70"/>
                  </a:lnTo>
                  <a:lnTo>
                    <a:pt x="37" y="70"/>
                  </a:lnTo>
                  <a:lnTo>
                    <a:pt x="41" y="75"/>
                  </a:lnTo>
                  <a:lnTo>
                    <a:pt x="45" y="77"/>
                  </a:lnTo>
                  <a:lnTo>
                    <a:pt x="50" y="80"/>
                  </a:lnTo>
                  <a:lnTo>
                    <a:pt x="54" y="78"/>
                  </a:lnTo>
                  <a:lnTo>
                    <a:pt x="59" y="75"/>
                  </a:lnTo>
                  <a:lnTo>
                    <a:pt x="62" y="71"/>
                  </a:lnTo>
                  <a:lnTo>
                    <a:pt x="64" y="66"/>
                  </a:lnTo>
                  <a:lnTo>
                    <a:pt x="62" y="61"/>
                  </a:lnTo>
                  <a:lnTo>
                    <a:pt x="54" y="42"/>
                  </a:lnTo>
                  <a:lnTo>
                    <a:pt x="65" y="36"/>
                  </a:lnTo>
                  <a:lnTo>
                    <a:pt x="69" y="32"/>
                  </a:lnTo>
                  <a:lnTo>
                    <a:pt x="72" y="28"/>
                  </a:lnTo>
                  <a:lnTo>
                    <a:pt x="72" y="23"/>
                  </a:lnTo>
                  <a:lnTo>
                    <a:pt x="70" y="17"/>
                  </a:lnTo>
                  <a:close/>
                </a:path>
              </a:pathLst>
            </a:custGeom>
            <a:solidFill>
              <a:srgbClr val="59D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" name="Freeform 15"/>
            <p:cNvSpPr>
              <a:spLocks/>
            </p:cNvSpPr>
            <p:nvPr/>
          </p:nvSpPr>
          <p:spPr bwMode="auto">
            <a:xfrm>
              <a:off x="7058131" y="3268617"/>
              <a:ext cx="1566680" cy="1354164"/>
            </a:xfrm>
            <a:custGeom>
              <a:avLst/>
              <a:gdLst>
                <a:gd name="T0" fmla="*/ 392 w 634"/>
                <a:gd name="T1" fmla="*/ 390 h 548"/>
                <a:gd name="T2" fmla="*/ 167 w 634"/>
                <a:gd name="T3" fmla="*/ 310 h 548"/>
                <a:gd name="T4" fmla="*/ 173 w 634"/>
                <a:gd name="T5" fmla="*/ 264 h 548"/>
                <a:gd name="T6" fmla="*/ 181 w 634"/>
                <a:gd name="T7" fmla="*/ 220 h 548"/>
                <a:gd name="T8" fmla="*/ 190 w 634"/>
                <a:gd name="T9" fmla="*/ 182 h 548"/>
                <a:gd name="T10" fmla="*/ 201 w 634"/>
                <a:gd name="T11" fmla="*/ 150 h 548"/>
                <a:gd name="T12" fmla="*/ 211 w 634"/>
                <a:gd name="T13" fmla="*/ 123 h 548"/>
                <a:gd name="T14" fmla="*/ 219 w 634"/>
                <a:gd name="T15" fmla="*/ 104 h 548"/>
                <a:gd name="T16" fmla="*/ 225 w 634"/>
                <a:gd name="T17" fmla="*/ 91 h 548"/>
                <a:gd name="T18" fmla="*/ 227 w 634"/>
                <a:gd name="T19" fmla="*/ 86 h 548"/>
                <a:gd name="T20" fmla="*/ 446 w 634"/>
                <a:gd name="T21" fmla="*/ 133 h 548"/>
                <a:gd name="T22" fmla="*/ 447 w 634"/>
                <a:gd name="T23" fmla="*/ 172 h 548"/>
                <a:gd name="T24" fmla="*/ 443 w 634"/>
                <a:gd name="T25" fmla="*/ 214 h 548"/>
                <a:gd name="T26" fmla="*/ 435 w 634"/>
                <a:gd name="T27" fmla="*/ 258 h 548"/>
                <a:gd name="T28" fmla="*/ 424 w 634"/>
                <a:gd name="T29" fmla="*/ 298 h 548"/>
                <a:gd name="T30" fmla="*/ 530 w 634"/>
                <a:gd name="T31" fmla="*/ 450 h 548"/>
                <a:gd name="T32" fmla="*/ 634 w 634"/>
                <a:gd name="T33" fmla="*/ 395 h 548"/>
                <a:gd name="T34" fmla="*/ 621 w 634"/>
                <a:gd name="T35" fmla="*/ 58 h 548"/>
                <a:gd name="T36" fmla="*/ 401 w 634"/>
                <a:gd name="T37" fmla="*/ 0 h 548"/>
                <a:gd name="T38" fmla="*/ 190 w 634"/>
                <a:gd name="T39" fmla="*/ 58 h 548"/>
                <a:gd name="T40" fmla="*/ 133 w 634"/>
                <a:gd name="T41" fmla="*/ 298 h 548"/>
                <a:gd name="T42" fmla="*/ 0 w 634"/>
                <a:gd name="T43" fmla="*/ 377 h 548"/>
                <a:gd name="T44" fmla="*/ 5 w 634"/>
                <a:gd name="T45" fmla="*/ 417 h 548"/>
                <a:gd name="T46" fmla="*/ 344 w 634"/>
                <a:gd name="T47" fmla="*/ 548 h 548"/>
                <a:gd name="T48" fmla="*/ 514 w 634"/>
                <a:gd name="T49" fmla="*/ 458 h 548"/>
                <a:gd name="T50" fmla="*/ 423 w 634"/>
                <a:gd name="T51" fmla="*/ 302 h 548"/>
                <a:gd name="T52" fmla="*/ 412 w 634"/>
                <a:gd name="T53" fmla="*/ 337 h 548"/>
                <a:gd name="T54" fmla="*/ 402 w 634"/>
                <a:gd name="T55" fmla="*/ 365 h 548"/>
                <a:gd name="T56" fmla="*/ 394 w 634"/>
                <a:gd name="T57" fmla="*/ 383 h 548"/>
                <a:gd name="T58" fmla="*/ 392 w 634"/>
                <a:gd name="T59" fmla="*/ 39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34" h="548">
                  <a:moveTo>
                    <a:pt x="392" y="390"/>
                  </a:moveTo>
                  <a:lnTo>
                    <a:pt x="167" y="310"/>
                  </a:lnTo>
                  <a:lnTo>
                    <a:pt x="173" y="264"/>
                  </a:lnTo>
                  <a:lnTo>
                    <a:pt x="181" y="220"/>
                  </a:lnTo>
                  <a:lnTo>
                    <a:pt x="190" y="182"/>
                  </a:lnTo>
                  <a:lnTo>
                    <a:pt x="201" y="150"/>
                  </a:lnTo>
                  <a:lnTo>
                    <a:pt x="211" y="123"/>
                  </a:lnTo>
                  <a:lnTo>
                    <a:pt x="219" y="104"/>
                  </a:lnTo>
                  <a:lnTo>
                    <a:pt x="225" y="91"/>
                  </a:lnTo>
                  <a:lnTo>
                    <a:pt x="227" y="86"/>
                  </a:lnTo>
                  <a:lnTo>
                    <a:pt x="446" y="133"/>
                  </a:lnTo>
                  <a:lnTo>
                    <a:pt x="447" y="172"/>
                  </a:lnTo>
                  <a:lnTo>
                    <a:pt x="443" y="214"/>
                  </a:lnTo>
                  <a:lnTo>
                    <a:pt x="435" y="258"/>
                  </a:lnTo>
                  <a:lnTo>
                    <a:pt x="424" y="298"/>
                  </a:lnTo>
                  <a:lnTo>
                    <a:pt x="530" y="450"/>
                  </a:lnTo>
                  <a:lnTo>
                    <a:pt x="634" y="395"/>
                  </a:lnTo>
                  <a:lnTo>
                    <a:pt x="621" y="58"/>
                  </a:lnTo>
                  <a:lnTo>
                    <a:pt x="401" y="0"/>
                  </a:lnTo>
                  <a:lnTo>
                    <a:pt x="190" y="58"/>
                  </a:lnTo>
                  <a:lnTo>
                    <a:pt x="133" y="298"/>
                  </a:lnTo>
                  <a:lnTo>
                    <a:pt x="0" y="377"/>
                  </a:lnTo>
                  <a:lnTo>
                    <a:pt x="5" y="417"/>
                  </a:lnTo>
                  <a:lnTo>
                    <a:pt x="344" y="548"/>
                  </a:lnTo>
                  <a:lnTo>
                    <a:pt x="514" y="458"/>
                  </a:lnTo>
                  <a:lnTo>
                    <a:pt x="423" y="302"/>
                  </a:lnTo>
                  <a:lnTo>
                    <a:pt x="412" y="337"/>
                  </a:lnTo>
                  <a:lnTo>
                    <a:pt x="402" y="365"/>
                  </a:lnTo>
                  <a:lnTo>
                    <a:pt x="394" y="383"/>
                  </a:lnTo>
                  <a:lnTo>
                    <a:pt x="392" y="390"/>
                  </a:lnTo>
                  <a:close/>
                </a:path>
              </a:pathLst>
            </a:custGeom>
            <a:solidFill>
              <a:srgbClr val="59D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3" name="Freeform 16"/>
            <p:cNvSpPr>
              <a:spLocks/>
            </p:cNvSpPr>
            <p:nvPr/>
          </p:nvSpPr>
          <p:spPr bwMode="auto">
            <a:xfrm>
              <a:off x="8105878" y="4005007"/>
              <a:ext cx="261938" cy="395376"/>
            </a:xfrm>
            <a:custGeom>
              <a:avLst/>
              <a:gdLst>
                <a:gd name="T0" fmla="*/ 1 w 107"/>
                <a:gd name="T1" fmla="*/ 0 h 160"/>
                <a:gd name="T2" fmla="*/ 0 w 107"/>
                <a:gd name="T3" fmla="*/ 1 h 160"/>
                <a:gd name="T4" fmla="*/ 0 w 107"/>
                <a:gd name="T5" fmla="*/ 1 h 160"/>
                <a:gd name="T6" fmla="*/ 0 w 107"/>
                <a:gd name="T7" fmla="*/ 3 h 160"/>
                <a:gd name="T8" fmla="*/ 0 w 107"/>
                <a:gd name="T9" fmla="*/ 4 h 160"/>
                <a:gd name="T10" fmla="*/ 91 w 107"/>
                <a:gd name="T11" fmla="*/ 160 h 160"/>
                <a:gd name="T12" fmla="*/ 107 w 107"/>
                <a:gd name="T13" fmla="*/ 152 h 160"/>
                <a:gd name="T14" fmla="*/ 1 w 107"/>
                <a:gd name="T1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60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91" y="160"/>
                  </a:lnTo>
                  <a:lnTo>
                    <a:pt x="107" y="15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9D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35" name="正方形/長方形 34"/>
          <p:cNvSpPr/>
          <p:nvPr/>
        </p:nvSpPr>
        <p:spPr>
          <a:xfrm>
            <a:off x="1895667" y="4239554"/>
            <a:ext cx="23557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Automatic </a:t>
            </a:r>
            <a:r>
              <a:rPr lang="en-US" altLang="ja-JP" sz="28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groundtruthing</a:t>
            </a:r>
            <a:r>
              <a:rPr lang="en-US" altLang="ja-JP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is </a:t>
            </a:r>
            <a:r>
              <a:rPr lang="en-US" altLang="ja-JP" sz="2800" dirty="0">
                <a:solidFill>
                  <a:srgbClr val="FF0000"/>
                </a:solidFill>
              </a:rPr>
              <a:t>not reliable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282263" y="2198822"/>
            <a:ext cx="36419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Manual </a:t>
            </a:r>
            <a:r>
              <a:rPr lang="en-US" altLang="ja-JP" sz="28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groundtruthing</a:t>
            </a:r>
            <a:r>
              <a:rPr lang="en-US" altLang="ja-JP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is </a:t>
            </a:r>
            <a:r>
              <a:rPr lang="en-US" altLang="ja-JP" sz="2800" dirty="0">
                <a:solidFill>
                  <a:srgbClr val="FF0000"/>
                </a:solidFill>
              </a:rPr>
              <a:t>laborious and costly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p:grpSp>
        <p:nvGrpSpPr>
          <p:cNvPr id="46" name="Group 4"/>
          <p:cNvGrpSpPr>
            <a:grpSpLocks noChangeAspect="1"/>
          </p:cNvGrpSpPr>
          <p:nvPr/>
        </p:nvGrpSpPr>
        <p:grpSpPr bwMode="auto">
          <a:xfrm>
            <a:off x="6449672" y="2971617"/>
            <a:ext cx="2518233" cy="1829970"/>
            <a:chOff x="2569" y="1934"/>
            <a:chExt cx="622" cy="452"/>
          </a:xfrm>
        </p:grpSpPr>
        <p:sp>
          <p:nvSpPr>
            <p:cNvPr id="47" name="AutoShape 3"/>
            <p:cNvSpPr>
              <a:spLocks noChangeAspect="1" noChangeArrowheads="1" noTextEdit="1"/>
            </p:cNvSpPr>
            <p:nvPr/>
          </p:nvSpPr>
          <p:spPr bwMode="auto">
            <a:xfrm>
              <a:off x="2569" y="1934"/>
              <a:ext cx="622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8" name="Freeform 5"/>
            <p:cNvSpPr>
              <a:spLocks/>
            </p:cNvSpPr>
            <p:nvPr/>
          </p:nvSpPr>
          <p:spPr bwMode="auto">
            <a:xfrm>
              <a:off x="3002" y="2126"/>
              <a:ext cx="77" cy="41"/>
            </a:xfrm>
            <a:custGeom>
              <a:avLst/>
              <a:gdLst>
                <a:gd name="T0" fmla="*/ 0 w 153"/>
                <a:gd name="T1" fmla="*/ 14 h 82"/>
                <a:gd name="T2" fmla="*/ 1 w 153"/>
                <a:gd name="T3" fmla="*/ 17 h 82"/>
                <a:gd name="T4" fmla="*/ 2 w 153"/>
                <a:gd name="T5" fmla="*/ 24 h 82"/>
                <a:gd name="T6" fmla="*/ 5 w 153"/>
                <a:gd name="T7" fmla="*/ 32 h 82"/>
                <a:gd name="T8" fmla="*/ 11 w 153"/>
                <a:gd name="T9" fmla="*/ 42 h 82"/>
                <a:gd name="T10" fmla="*/ 18 w 153"/>
                <a:gd name="T11" fmla="*/ 52 h 82"/>
                <a:gd name="T12" fmla="*/ 27 w 153"/>
                <a:gd name="T13" fmla="*/ 63 h 82"/>
                <a:gd name="T14" fmla="*/ 38 w 153"/>
                <a:gd name="T15" fmla="*/ 71 h 82"/>
                <a:gd name="T16" fmla="*/ 51 w 153"/>
                <a:gd name="T17" fmla="*/ 78 h 82"/>
                <a:gd name="T18" fmla="*/ 62 w 153"/>
                <a:gd name="T19" fmla="*/ 81 h 82"/>
                <a:gd name="T20" fmla="*/ 73 w 153"/>
                <a:gd name="T21" fmla="*/ 82 h 82"/>
                <a:gd name="T22" fmla="*/ 85 w 153"/>
                <a:gd name="T23" fmla="*/ 81 h 82"/>
                <a:gd name="T24" fmla="*/ 96 w 153"/>
                <a:gd name="T25" fmla="*/ 79 h 82"/>
                <a:gd name="T26" fmla="*/ 109 w 153"/>
                <a:gd name="T27" fmla="*/ 74 h 82"/>
                <a:gd name="T28" fmla="*/ 122 w 153"/>
                <a:gd name="T29" fmla="*/ 68 h 82"/>
                <a:gd name="T30" fmla="*/ 134 w 153"/>
                <a:gd name="T31" fmla="*/ 62 h 82"/>
                <a:gd name="T32" fmla="*/ 148 w 153"/>
                <a:gd name="T33" fmla="*/ 52 h 82"/>
                <a:gd name="T34" fmla="*/ 148 w 153"/>
                <a:gd name="T35" fmla="*/ 52 h 82"/>
                <a:gd name="T36" fmla="*/ 151 w 153"/>
                <a:gd name="T37" fmla="*/ 49 h 82"/>
                <a:gd name="T38" fmla="*/ 153 w 153"/>
                <a:gd name="T39" fmla="*/ 44 h 82"/>
                <a:gd name="T40" fmla="*/ 153 w 153"/>
                <a:gd name="T41" fmla="*/ 40 h 82"/>
                <a:gd name="T42" fmla="*/ 150 w 153"/>
                <a:gd name="T43" fmla="*/ 36 h 82"/>
                <a:gd name="T44" fmla="*/ 147 w 153"/>
                <a:gd name="T45" fmla="*/ 33 h 82"/>
                <a:gd name="T46" fmla="*/ 142 w 153"/>
                <a:gd name="T47" fmla="*/ 30 h 82"/>
                <a:gd name="T48" fmla="*/ 138 w 153"/>
                <a:gd name="T49" fmla="*/ 30 h 82"/>
                <a:gd name="T50" fmla="*/ 134 w 153"/>
                <a:gd name="T51" fmla="*/ 33 h 82"/>
                <a:gd name="T52" fmla="*/ 134 w 153"/>
                <a:gd name="T53" fmla="*/ 33 h 82"/>
                <a:gd name="T54" fmla="*/ 123 w 153"/>
                <a:gd name="T55" fmla="*/ 41 h 82"/>
                <a:gd name="T56" fmla="*/ 112 w 153"/>
                <a:gd name="T57" fmla="*/ 47 h 82"/>
                <a:gd name="T58" fmla="*/ 102 w 153"/>
                <a:gd name="T59" fmla="*/ 51 h 82"/>
                <a:gd name="T60" fmla="*/ 93 w 153"/>
                <a:gd name="T61" fmla="*/ 55 h 82"/>
                <a:gd name="T62" fmla="*/ 84 w 153"/>
                <a:gd name="T63" fmla="*/ 57 h 82"/>
                <a:gd name="T64" fmla="*/ 75 w 153"/>
                <a:gd name="T65" fmla="*/ 58 h 82"/>
                <a:gd name="T66" fmla="*/ 67 w 153"/>
                <a:gd name="T67" fmla="*/ 58 h 82"/>
                <a:gd name="T68" fmla="*/ 59 w 153"/>
                <a:gd name="T69" fmla="*/ 56 h 82"/>
                <a:gd name="T70" fmla="*/ 50 w 153"/>
                <a:gd name="T71" fmla="*/ 51 h 82"/>
                <a:gd name="T72" fmla="*/ 42 w 153"/>
                <a:gd name="T73" fmla="*/ 44 h 82"/>
                <a:gd name="T74" fmla="*/ 36 w 153"/>
                <a:gd name="T75" fmla="*/ 36 h 82"/>
                <a:gd name="T76" fmla="*/ 31 w 153"/>
                <a:gd name="T77" fmla="*/ 28 h 82"/>
                <a:gd name="T78" fmla="*/ 27 w 153"/>
                <a:gd name="T79" fmla="*/ 21 h 82"/>
                <a:gd name="T80" fmla="*/ 25 w 153"/>
                <a:gd name="T81" fmla="*/ 15 h 82"/>
                <a:gd name="T82" fmla="*/ 23 w 153"/>
                <a:gd name="T83" fmla="*/ 11 h 82"/>
                <a:gd name="T84" fmla="*/ 23 w 153"/>
                <a:gd name="T85" fmla="*/ 9 h 82"/>
                <a:gd name="T86" fmla="*/ 21 w 153"/>
                <a:gd name="T87" fmla="*/ 6 h 82"/>
                <a:gd name="T88" fmla="*/ 23 w 153"/>
                <a:gd name="T89" fmla="*/ 9 h 82"/>
                <a:gd name="T90" fmla="*/ 20 w 153"/>
                <a:gd name="T91" fmla="*/ 5 h 82"/>
                <a:gd name="T92" fmla="*/ 17 w 153"/>
                <a:gd name="T93" fmla="*/ 2 h 82"/>
                <a:gd name="T94" fmla="*/ 12 w 153"/>
                <a:gd name="T95" fmla="*/ 0 h 82"/>
                <a:gd name="T96" fmla="*/ 8 w 153"/>
                <a:gd name="T97" fmla="*/ 0 h 82"/>
                <a:gd name="T98" fmla="*/ 4 w 153"/>
                <a:gd name="T99" fmla="*/ 3 h 82"/>
                <a:gd name="T100" fmla="*/ 1 w 153"/>
                <a:gd name="T101" fmla="*/ 5 h 82"/>
                <a:gd name="T102" fmla="*/ 0 w 153"/>
                <a:gd name="T103" fmla="*/ 10 h 82"/>
                <a:gd name="T104" fmla="*/ 0 w 153"/>
                <a:gd name="T105" fmla="*/ 14 h 82"/>
                <a:gd name="T106" fmla="*/ 0 w 153"/>
                <a:gd name="T107" fmla="*/ 1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3" h="82">
                  <a:moveTo>
                    <a:pt x="0" y="14"/>
                  </a:moveTo>
                  <a:lnTo>
                    <a:pt x="1" y="17"/>
                  </a:lnTo>
                  <a:lnTo>
                    <a:pt x="2" y="24"/>
                  </a:lnTo>
                  <a:lnTo>
                    <a:pt x="5" y="32"/>
                  </a:lnTo>
                  <a:lnTo>
                    <a:pt x="11" y="42"/>
                  </a:lnTo>
                  <a:lnTo>
                    <a:pt x="18" y="52"/>
                  </a:lnTo>
                  <a:lnTo>
                    <a:pt x="27" y="63"/>
                  </a:lnTo>
                  <a:lnTo>
                    <a:pt x="38" y="71"/>
                  </a:lnTo>
                  <a:lnTo>
                    <a:pt x="51" y="78"/>
                  </a:lnTo>
                  <a:lnTo>
                    <a:pt x="62" y="81"/>
                  </a:lnTo>
                  <a:lnTo>
                    <a:pt x="73" y="82"/>
                  </a:lnTo>
                  <a:lnTo>
                    <a:pt x="85" y="81"/>
                  </a:lnTo>
                  <a:lnTo>
                    <a:pt x="96" y="79"/>
                  </a:lnTo>
                  <a:lnTo>
                    <a:pt x="109" y="74"/>
                  </a:lnTo>
                  <a:lnTo>
                    <a:pt x="122" y="68"/>
                  </a:lnTo>
                  <a:lnTo>
                    <a:pt x="134" y="62"/>
                  </a:lnTo>
                  <a:lnTo>
                    <a:pt x="148" y="52"/>
                  </a:lnTo>
                  <a:lnTo>
                    <a:pt x="148" y="52"/>
                  </a:lnTo>
                  <a:lnTo>
                    <a:pt x="151" y="49"/>
                  </a:lnTo>
                  <a:lnTo>
                    <a:pt x="153" y="44"/>
                  </a:lnTo>
                  <a:lnTo>
                    <a:pt x="153" y="40"/>
                  </a:lnTo>
                  <a:lnTo>
                    <a:pt x="150" y="36"/>
                  </a:lnTo>
                  <a:lnTo>
                    <a:pt x="147" y="33"/>
                  </a:lnTo>
                  <a:lnTo>
                    <a:pt x="142" y="30"/>
                  </a:lnTo>
                  <a:lnTo>
                    <a:pt x="138" y="30"/>
                  </a:lnTo>
                  <a:lnTo>
                    <a:pt x="134" y="33"/>
                  </a:lnTo>
                  <a:lnTo>
                    <a:pt x="134" y="33"/>
                  </a:lnTo>
                  <a:lnTo>
                    <a:pt x="123" y="41"/>
                  </a:lnTo>
                  <a:lnTo>
                    <a:pt x="112" y="47"/>
                  </a:lnTo>
                  <a:lnTo>
                    <a:pt x="102" y="51"/>
                  </a:lnTo>
                  <a:lnTo>
                    <a:pt x="93" y="55"/>
                  </a:lnTo>
                  <a:lnTo>
                    <a:pt x="84" y="57"/>
                  </a:lnTo>
                  <a:lnTo>
                    <a:pt x="75" y="58"/>
                  </a:lnTo>
                  <a:lnTo>
                    <a:pt x="67" y="58"/>
                  </a:lnTo>
                  <a:lnTo>
                    <a:pt x="59" y="56"/>
                  </a:lnTo>
                  <a:lnTo>
                    <a:pt x="50" y="51"/>
                  </a:lnTo>
                  <a:lnTo>
                    <a:pt x="42" y="44"/>
                  </a:lnTo>
                  <a:lnTo>
                    <a:pt x="36" y="36"/>
                  </a:lnTo>
                  <a:lnTo>
                    <a:pt x="31" y="28"/>
                  </a:lnTo>
                  <a:lnTo>
                    <a:pt x="27" y="21"/>
                  </a:lnTo>
                  <a:lnTo>
                    <a:pt x="25" y="15"/>
                  </a:lnTo>
                  <a:lnTo>
                    <a:pt x="23" y="11"/>
                  </a:lnTo>
                  <a:lnTo>
                    <a:pt x="23" y="9"/>
                  </a:lnTo>
                  <a:lnTo>
                    <a:pt x="21" y="6"/>
                  </a:lnTo>
                  <a:lnTo>
                    <a:pt x="23" y="9"/>
                  </a:lnTo>
                  <a:lnTo>
                    <a:pt x="20" y="5"/>
                  </a:lnTo>
                  <a:lnTo>
                    <a:pt x="17" y="2"/>
                  </a:lnTo>
                  <a:lnTo>
                    <a:pt x="12" y="0"/>
                  </a:lnTo>
                  <a:lnTo>
                    <a:pt x="8" y="0"/>
                  </a:lnTo>
                  <a:lnTo>
                    <a:pt x="4" y="3"/>
                  </a:lnTo>
                  <a:lnTo>
                    <a:pt x="1" y="5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5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" name="Freeform 6"/>
            <p:cNvSpPr>
              <a:spLocks/>
            </p:cNvSpPr>
            <p:nvPr/>
          </p:nvSpPr>
          <p:spPr bwMode="auto">
            <a:xfrm>
              <a:off x="3025" y="2098"/>
              <a:ext cx="15" cy="23"/>
            </a:xfrm>
            <a:custGeom>
              <a:avLst/>
              <a:gdLst>
                <a:gd name="T0" fmla="*/ 5 w 28"/>
                <a:gd name="T1" fmla="*/ 9 h 46"/>
                <a:gd name="T2" fmla="*/ 0 w 28"/>
                <a:gd name="T3" fmla="*/ 34 h 46"/>
                <a:gd name="T4" fmla="*/ 0 w 28"/>
                <a:gd name="T5" fmla="*/ 34 h 46"/>
                <a:gd name="T6" fmla="*/ 0 w 28"/>
                <a:gd name="T7" fmla="*/ 38 h 46"/>
                <a:gd name="T8" fmla="*/ 1 w 28"/>
                <a:gd name="T9" fmla="*/ 42 h 46"/>
                <a:gd name="T10" fmla="*/ 4 w 28"/>
                <a:gd name="T11" fmla="*/ 45 h 46"/>
                <a:gd name="T12" fmla="*/ 8 w 28"/>
                <a:gd name="T13" fmla="*/ 46 h 46"/>
                <a:gd name="T14" fmla="*/ 12 w 28"/>
                <a:gd name="T15" fmla="*/ 46 h 46"/>
                <a:gd name="T16" fmla="*/ 17 w 28"/>
                <a:gd name="T17" fmla="*/ 45 h 46"/>
                <a:gd name="T18" fmla="*/ 20 w 28"/>
                <a:gd name="T19" fmla="*/ 43 h 46"/>
                <a:gd name="T20" fmla="*/ 23 w 28"/>
                <a:gd name="T21" fmla="*/ 39 h 46"/>
                <a:gd name="T22" fmla="*/ 23 w 28"/>
                <a:gd name="T23" fmla="*/ 39 h 46"/>
                <a:gd name="T24" fmla="*/ 28 w 28"/>
                <a:gd name="T25" fmla="*/ 15 h 46"/>
                <a:gd name="T26" fmla="*/ 28 w 28"/>
                <a:gd name="T27" fmla="*/ 15 h 46"/>
                <a:gd name="T28" fmla="*/ 28 w 28"/>
                <a:gd name="T29" fmla="*/ 11 h 46"/>
                <a:gd name="T30" fmla="*/ 27 w 28"/>
                <a:gd name="T31" fmla="*/ 6 h 46"/>
                <a:gd name="T32" fmla="*/ 24 w 28"/>
                <a:gd name="T33" fmla="*/ 3 h 46"/>
                <a:gd name="T34" fmla="*/ 20 w 28"/>
                <a:gd name="T35" fmla="*/ 0 h 46"/>
                <a:gd name="T36" fmla="*/ 16 w 28"/>
                <a:gd name="T37" fmla="*/ 0 h 46"/>
                <a:gd name="T38" fmla="*/ 11 w 28"/>
                <a:gd name="T39" fmla="*/ 1 h 46"/>
                <a:gd name="T40" fmla="*/ 8 w 28"/>
                <a:gd name="T41" fmla="*/ 5 h 46"/>
                <a:gd name="T42" fmla="*/ 5 w 28"/>
                <a:gd name="T43" fmla="*/ 9 h 46"/>
                <a:gd name="T44" fmla="*/ 5 w 28"/>
                <a:gd name="T45" fmla="*/ 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" h="46">
                  <a:moveTo>
                    <a:pt x="5" y="9"/>
                  </a:moveTo>
                  <a:lnTo>
                    <a:pt x="0" y="34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1" y="42"/>
                  </a:lnTo>
                  <a:lnTo>
                    <a:pt x="4" y="45"/>
                  </a:lnTo>
                  <a:lnTo>
                    <a:pt x="8" y="46"/>
                  </a:lnTo>
                  <a:lnTo>
                    <a:pt x="12" y="46"/>
                  </a:lnTo>
                  <a:lnTo>
                    <a:pt x="17" y="45"/>
                  </a:lnTo>
                  <a:lnTo>
                    <a:pt x="20" y="43"/>
                  </a:lnTo>
                  <a:lnTo>
                    <a:pt x="23" y="39"/>
                  </a:lnTo>
                  <a:lnTo>
                    <a:pt x="23" y="39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8" y="11"/>
                  </a:lnTo>
                  <a:lnTo>
                    <a:pt x="27" y="6"/>
                  </a:lnTo>
                  <a:lnTo>
                    <a:pt x="24" y="3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1" y="1"/>
                  </a:lnTo>
                  <a:lnTo>
                    <a:pt x="8" y="5"/>
                  </a:lnTo>
                  <a:lnTo>
                    <a:pt x="5" y="9"/>
                  </a:lnTo>
                  <a:lnTo>
                    <a:pt x="5" y="9"/>
                  </a:lnTo>
                  <a:close/>
                </a:path>
              </a:pathLst>
            </a:custGeom>
            <a:solidFill>
              <a:srgbClr val="005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0" name="Freeform 7"/>
            <p:cNvSpPr>
              <a:spLocks/>
            </p:cNvSpPr>
            <p:nvPr/>
          </p:nvSpPr>
          <p:spPr bwMode="auto">
            <a:xfrm>
              <a:off x="3050" y="2103"/>
              <a:ext cx="17" cy="28"/>
            </a:xfrm>
            <a:custGeom>
              <a:avLst/>
              <a:gdLst>
                <a:gd name="T0" fmla="*/ 10 w 35"/>
                <a:gd name="T1" fmla="*/ 9 h 55"/>
                <a:gd name="T2" fmla="*/ 0 w 35"/>
                <a:gd name="T3" fmla="*/ 40 h 55"/>
                <a:gd name="T4" fmla="*/ 0 w 35"/>
                <a:gd name="T5" fmla="*/ 40 h 55"/>
                <a:gd name="T6" fmla="*/ 0 w 35"/>
                <a:gd name="T7" fmla="*/ 44 h 55"/>
                <a:gd name="T8" fmla="*/ 1 w 35"/>
                <a:gd name="T9" fmla="*/ 49 h 55"/>
                <a:gd name="T10" fmla="*/ 5 w 35"/>
                <a:gd name="T11" fmla="*/ 53 h 55"/>
                <a:gd name="T12" fmla="*/ 8 w 35"/>
                <a:gd name="T13" fmla="*/ 55 h 55"/>
                <a:gd name="T14" fmla="*/ 13 w 35"/>
                <a:gd name="T15" fmla="*/ 55 h 55"/>
                <a:gd name="T16" fmla="*/ 17 w 35"/>
                <a:gd name="T17" fmla="*/ 54 h 55"/>
                <a:gd name="T18" fmla="*/ 21 w 35"/>
                <a:gd name="T19" fmla="*/ 50 h 55"/>
                <a:gd name="T20" fmla="*/ 23 w 35"/>
                <a:gd name="T21" fmla="*/ 47 h 55"/>
                <a:gd name="T22" fmla="*/ 23 w 35"/>
                <a:gd name="T23" fmla="*/ 47 h 55"/>
                <a:gd name="T24" fmla="*/ 33 w 35"/>
                <a:gd name="T25" fmla="*/ 16 h 55"/>
                <a:gd name="T26" fmla="*/ 33 w 35"/>
                <a:gd name="T27" fmla="*/ 16 h 55"/>
                <a:gd name="T28" fmla="*/ 35 w 35"/>
                <a:gd name="T29" fmla="*/ 11 h 55"/>
                <a:gd name="T30" fmla="*/ 33 w 35"/>
                <a:gd name="T31" fmla="*/ 6 h 55"/>
                <a:gd name="T32" fmla="*/ 30 w 35"/>
                <a:gd name="T33" fmla="*/ 3 h 55"/>
                <a:gd name="T34" fmla="*/ 25 w 35"/>
                <a:gd name="T35" fmla="*/ 1 h 55"/>
                <a:gd name="T36" fmla="*/ 21 w 35"/>
                <a:gd name="T37" fmla="*/ 0 h 55"/>
                <a:gd name="T38" fmla="*/ 16 w 35"/>
                <a:gd name="T39" fmla="*/ 1 h 55"/>
                <a:gd name="T40" fmla="*/ 13 w 35"/>
                <a:gd name="T41" fmla="*/ 4 h 55"/>
                <a:gd name="T42" fmla="*/ 10 w 35"/>
                <a:gd name="T43" fmla="*/ 9 h 55"/>
                <a:gd name="T44" fmla="*/ 10 w 35"/>
                <a:gd name="T45" fmla="*/ 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5" h="55">
                  <a:moveTo>
                    <a:pt x="10" y="9"/>
                  </a:moveTo>
                  <a:lnTo>
                    <a:pt x="0" y="40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1" y="49"/>
                  </a:lnTo>
                  <a:lnTo>
                    <a:pt x="5" y="53"/>
                  </a:lnTo>
                  <a:lnTo>
                    <a:pt x="8" y="55"/>
                  </a:lnTo>
                  <a:lnTo>
                    <a:pt x="13" y="55"/>
                  </a:lnTo>
                  <a:lnTo>
                    <a:pt x="17" y="54"/>
                  </a:lnTo>
                  <a:lnTo>
                    <a:pt x="21" y="50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5" y="11"/>
                  </a:lnTo>
                  <a:lnTo>
                    <a:pt x="33" y="6"/>
                  </a:lnTo>
                  <a:lnTo>
                    <a:pt x="30" y="3"/>
                  </a:lnTo>
                  <a:lnTo>
                    <a:pt x="25" y="1"/>
                  </a:lnTo>
                  <a:lnTo>
                    <a:pt x="21" y="0"/>
                  </a:lnTo>
                  <a:lnTo>
                    <a:pt x="16" y="1"/>
                  </a:lnTo>
                  <a:lnTo>
                    <a:pt x="13" y="4"/>
                  </a:lnTo>
                  <a:lnTo>
                    <a:pt x="10" y="9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rgbClr val="005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1" name="Freeform 8"/>
            <p:cNvSpPr>
              <a:spLocks/>
            </p:cNvSpPr>
            <p:nvPr/>
          </p:nvSpPr>
          <p:spPr bwMode="auto">
            <a:xfrm>
              <a:off x="2942" y="1973"/>
              <a:ext cx="22" cy="13"/>
            </a:xfrm>
            <a:custGeom>
              <a:avLst/>
              <a:gdLst>
                <a:gd name="T0" fmla="*/ 4 w 42"/>
                <a:gd name="T1" fmla="*/ 27 h 27"/>
                <a:gd name="T2" fmla="*/ 42 w 42"/>
                <a:gd name="T3" fmla="*/ 15 h 27"/>
                <a:gd name="T4" fmla="*/ 38 w 42"/>
                <a:gd name="T5" fmla="*/ 0 h 27"/>
                <a:gd name="T6" fmla="*/ 0 w 42"/>
                <a:gd name="T7" fmla="*/ 12 h 27"/>
                <a:gd name="T8" fmla="*/ 4 w 4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7">
                  <a:moveTo>
                    <a:pt x="4" y="27"/>
                  </a:moveTo>
                  <a:lnTo>
                    <a:pt x="42" y="15"/>
                  </a:lnTo>
                  <a:lnTo>
                    <a:pt x="38" y="0"/>
                  </a:lnTo>
                  <a:lnTo>
                    <a:pt x="0" y="12"/>
                  </a:lnTo>
                  <a:lnTo>
                    <a:pt x="4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" name="Freeform 9"/>
            <p:cNvSpPr>
              <a:spLocks/>
            </p:cNvSpPr>
            <p:nvPr/>
          </p:nvSpPr>
          <p:spPr bwMode="auto">
            <a:xfrm>
              <a:off x="2926" y="1949"/>
              <a:ext cx="19" cy="21"/>
            </a:xfrm>
            <a:custGeom>
              <a:avLst/>
              <a:gdLst>
                <a:gd name="T0" fmla="*/ 11 w 38"/>
                <a:gd name="T1" fmla="*/ 41 h 41"/>
                <a:gd name="T2" fmla="*/ 38 w 38"/>
                <a:gd name="T3" fmla="*/ 10 h 41"/>
                <a:gd name="T4" fmla="*/ 26 w 38"/>
                <a:gd name="T5" fmla="*/ 0 h 41"/>
                <a:gd name="T6" fmla="*/ 0 w 38"/>
                <a:gd name="T7" fmla="*/ 31 h 41"/>
                <a:gd name="T8" fmla="*/ 11 w 38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1">
                  <a:moveTo>
                    <a:pt x="11" y="41"/>
                  </a:moveTo>
                  <a:lnTo>
                    <a:pt x="38" y="10"/>
                  </a:lnTo>
                  <a:lnTo>
                    <a:pt x="26" y="0"/>
                  </a:lnTo>
                  <a:lnTo>
                    <a:pt x="0" y="31"/>
                  </a:lnTo>
                  <a:lnTo>
                    <a:pt x="11" y="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" name="Freeform 10"/>
            <p:cNvSpPr>
              <a:spLocks/>
            </p:cNvSpPr>
            <p:nvPr/>
          </p:nvSpPr>
          <p:spPr bwMode="auto">
            <a:xfrm>
              <a:off x="2906" y="1934"/>
              <a:ext cx="14" cy="22"/>
            </a:xfrm>
            <a:custGeom>
              <a:avLst/>
              <a:gdLst>
                <a:gd name="T0" fmla="*/ 15 w 28"/>
                <a:gd name="T1" fmla="*/ 44 h 44"/>
                <a:gd name="T2" fmla="*/ 28 w 28"/>
                <a:gd name="T3" fmla="*/ 6 h 44"/>
                <a:gd name="T4" fmla="*/ 13 w 28"/>
                <a:gd name="T5" fmla="*/ 0 h 44"/>
                <a:gd name="T6" fmla="*/ 0 w 28"/>
                <a:gd name="T7" fmla="*/ 38 h 44"/>
                <a:gd name="T8" fmla="*/ 15 w 28"/>
                <a:gd name="T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5" y="44"/>
                  </a:moveTo>
                  <a:lnTo>
                    <a:pt x="28" y="6"/>
                  </a:lnTo>
                  <a:lnTo>
                    <a:pt x="13" y="0"/>
                  </a:lnTo>
                  <a:lnTo>
                    <a:pt x="0" y="38"/>
                  </a:lnTo>
                  <a:lnTo>
                    <a:pt x="15" y="4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4" name="Freeform 11"/>
            <p:cNvSpPr>
              <a:spLocks/>
            </p:cNvSpPr>
            <p:nvPr/>
          </p:nvSpPr>
          <p:spPr bwMode="auto">
            <a:xfrm>
              <a:off x="2570" y="1934"/>
              <a:ext cx="330" cy="451"/>
            </a:xfrm>
            <a:custGeom>
              <a:avLst/>
              <a:gdLst>
                <a:gd name="T0" fmla="*/ 626 w 661"/>
                <a:gd name="T1" fmla="*/ 434 h 902"/>
                <a:gd name="T2" fmla="*/ 581 w 661"/>
                <a:gd name="T3" fmla="*/ 383 h 902"/>
                <a:gd name="T4" fmla="*/ 550 w 661"/>
                <a:gd name="T5" fmla="*/ 309 h 902"/>
                <a:gd name="T6" fmla="*/ 481 w 661"/>
                <a:gd name="T7" fmla="*/ 280 h 902"/>
                <a:gd name="T8" fmla="*/ 419 w 661"/>
                <a:gd name="T9" fmla="*/ 299 h 902"/>
                <a:gd name="T10" fmla="*/ 354 w 661"/>
                <a:gd name="T11" fmla="*/ 230 h 902"/>
                <a:gd name="T12" fmla="*/ 343 w 661"/>
                <a:gd name="T13" fmla="*/ 147 h 902"/>
                <a:gd name="T14" fmla="*/ 380 w 661"/>
                <a:gd name="T15" fmla="*/ 77 h 902"/>
                <a:gd name="T16" fmla="*/ 400 w 661"/>
                <a:gd name="T17" fmla="*/ 70 h 902"/>
                <a:gd name="T18" fmla="*/ 430 w 661"/>
                <a:gd name="T19" fmla="*/ 55 h 902"/>
                <a:gd name="T20" fmla="*/ 433 w 661"/>
                <a:gd name="T21" fmla="*/ 22 h 902"/>
                <a:gd name="T22" fmla="*/ 407 w 661"/>
                <a:gd name="T23" fmla="*/ 1 h 902"/>
                <a:gd name="T24" fmla="*/ 375 w 661"/>
                <a:gd name="T25" fmla="*/ 10 h 902"/>
                <a:gd name="T26" fmla="*/ 365 w 661"/>
                <a:gd name="T27" fmla="*/ 40 h 902"/>
                <a:gd name="T28" fmla="*/ 351 w 661"/>
                <a:gd name="T29" fmla="*/ 75 h 902"/>
                <a:gd name="T30" fmla="*/ 317 w 661"/>
                <a:gd name="T31" fmla="*/ 164 h 902"/>
                <a:gd name="T32" fmla="*/ 340 w 661"/>
                <a:gd name="T33" fmla="*/ 255 h 902"/>
                <a:gd name="T34" fmla="*/ 396 w 661"/>
                <a:gd name="T35" fmla="*/ 321 h 902"/>
                <a:gd name="T36" fmla="*/ 297 w 661"/>
                <a:gd name="T37" fmla="*/ 525 h 902"/>
                <a:gd name="T38" fmla="*/ 240 w 661"/>
                <a:gd name="T39" fmla="*/ 488 h 902"/>
                <a:gd name="T40" fmla="*/ 163 w 661"/>
                <a:gd name="T41" fmla="*/ 496 h 902"/>
                <a:gd name="T42" fmla="*/ 96 w 661"/>
                <a:gd name="T43" fmla="*/ 585 h 902"/>
                <a:gd name="T44" fmla="*/ 4 w 661"/>
                <a:gd name="T45" fmla="*/ 580 h 902"/>
                <a:gd name="T46" fmla="*/ 7 w 661"/>
                <a:gd name="T47" fmla="*/ 600 h 902"/>
                <a:gd name="T48" fmla="*/ 135 w 661"/>
                <a:gd name="T49" fmla="*/ 562 h 902"/>
                <a:gd name="T50" fmla="*/ 198 w 661"/>
                <a:gd name="T51" fmla="*/ 508 h 902"/>
                <a:gd name="T52" fmla="*/ 260 w 661"/>
                <a:gd name="T53" fmla="*/ 526 h 902"/>
                <a:gd name="T54" fmla="*/ 461 w 661"/>
                <a:gd name="T55" fmla="*/ 669 h 902"/>
                <a:gd name="T56" fmla="*/ 489 w 661"/>
                <a:gd name="T57" fmla="*/ 620 h 902"/>
                <a:gd name="T58" fmla="*/ 514 w 661"/>
                <a:gd name="T59" fmla="*/ 637 h 902"/>
                <a:gd name="T60" fmla="*/ 563 w 661"/>
                <a:gd name="T61" fmla="*/ 722 h 902"/>
                <a:gd name="T62" fmla="*/ 526 w 661"/>
                <a:gd name="T63" fmla="*/ 787 h 902"/>
                <a:gd name="T64" fmla="*/ 535 w 661"/>
                <a:gd name="T65" fmla="*/ 899 h 902"/>
                <a:gd name="T66" fmla="*/ 554 w 661"/>
                <a:gd name="T67" fmla="*/ 895 h 902"/>
                <a:gd name="T68" fmla="*/ 496 w 661"/>
                <a:gd name="T69" fmla="*/ 835 h 902"/>
                <a:gd name="T70" fmla="*/ 572 w 661"/>
                <a:gd name="T71" fmla="*/ 767 h 902"/>
                <a:gd name="T72" fmla="*/ 575 w 661"/>
                <a:gd name="T73" fmla="*/ 674 h 902"/>
                <a:gd name="T74" fmla="*/ 507 w 661"/>
                <a:gd name="T75" fmla="*/ 602 h 902"/>
                <a:gd name="T76" fmla="*/ 494 w 661"/>
                <a:gd name="T77" fmla="*/ 598 h 902"/>
                <a:gd name="T78" fmla="*/ 573 w 661"/>
                <a:gd name="T79" fmla="*/ 424 h 902"/>
                <a:gd name="T80" fmla="*/ 611 w 661"/>
                <a:gd name="T81" fmla="*/ 453 h 902"/>
                <a:gd name="T82" fmla="*/ 637 w 661"/>
                <a:gd name="T83" fmla="*/ 510 h 902"/>
                <a:gd name="T84" fmla="*/ 619 w 661"/>
                <a:gd name="T85" fmla="*/ 553 h 902"/>
                <a:gd name="T86" fmla="*/ 588 w 661"/>
                <a:gd name="T87" fmla="*/ 563 h 902"/>
                <a:gd name="T88" fmla="*/ 558 w 661"/>
                <a:gd name="T89" fmla="*/ 573 h 902"/>
                <a:gd name="T90" fmla="*/ 549 w 661"/>
                <a:gd name="T91" fmla="*/ 606 h 902"/>
                <a:gd name="T92" fmla="*/ 569 w 661"/>
                <a:gd name="T93" fmla="*/ 631 h 902"/>
                <a:gd name="T94" fmla="*/ 602 w 661"/>
                <a:gd name="T95" fmla="*/ 628 h 902"/>
                <a:gd name="T96" fmla="*/ 618 w 661"/>
                <a:gd name="T97" fmla="*/ 599 h 902"/>
                <a:gd name="T98" fmla="*/ 629 w 661"/>
                <a:gd name="T99" fmla="*/ 579 h 902"/>
                <a:gd name="T100" fmla="*/ 660 w 661"/>
                <a:gd name="T101" fmla="*/ 523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61" h="902">
                  <a:moveTo>
                    <a:pt x="661" y="500"/>
                  </a:moveTo>
                  <a:lnTo>
                    <a:pt x="656" y="480"/>
                  </a:lnTo>
                  <a:lnTo>
                    <a:pt x="649" y="463"/>
                  </a:lnTo>
                  <a:lnTo>
                    <a:pt x="639" y="448"/>
                  </a:lnTo>
                  <a:lnTo>
                    <a:pt x="626" y="434"/>
                  </a:lnTo>
                  <a:lnTo>
                    <a:pt x="614" y="423"/>
                  </a:lnTo>
                  <a:lnTo>
                    <a:pt x="601" y="412"/>
                  </a:lnTo>
                  <a:lnTo>
                    <a:pt x="590" y="405"/>
                  </a:lnTo>
                  <a:lnTo>
                    <a:pt x="580" y="400"/>
                  </a:lnTo>
                  <a:lnTo>
                    <a:pt x="581" y="383"/>
                  </a:lnTo>
                  <a:lnTo>
                    <a:pt x="580" y="366"/>
                  </a:lnTo>
                  <a:lnTo>
                    <a:pt x="576" y="350"/>
                  </a:lnTo>
                  <a:lnTo>
                    <a:pt x="570" y="335"/>
                  </a:lnTo>
                  <a:lnTo>
                    <a:pt x="561" y="321"/>
                  </a:lnTo>
                  <a:lnTo>
                    <a:pt x="550" y="309"/>
                  </a:lnTo>
                  <a:lnTo>
                    <a:pt x="538" y="297"/>
                  </a:lnTo>
                  <a:lnTo>
                    <a:pt x="523" y="289"/>
                  </a:lnTo>
                  <a:lnTo>
                    <a:pt x="509" y="284"/>
                  </a:lnTo>
                  <a:lnTo>
                    <a:pt x="495" y="281"/>
                  </a:lnTo>
                  <a:lnTo>
                    <a:pt x="481" y="280"/>
                  </a:lnTo>
                  <a:lnTo>
                    <a:pt x="469" y="280"/>
                  </a:lnTo>
                  <a:lnTo>
                    <a:pt x="455" y="283"/>
                  </a:lnTo>
                  <a:lnTo>
                    <a:pt x="442" y="287"/>
                  </a:lnTo>
                  <a:lnTo>
                    <a:pt x="431" y="293"/>
                  </a:lnTo>
                  <a:lnTo>
                    <a:pt x="419" y="299"/>
                  </a:lnTo>
                  <a:lnTo>
                    <a:pt x="402" y="287"/>
                  </a:lnTo>
                  <a:lnTo>
                    <a:pt x="387" y="273"/>
                  </a:lnTo>
                  <a:lnTo>
                    <a:pt x="373" y="259"/>
                  </a:lnTo>
                  <a:lnTo>
                    <a:pt x="363" y="244"/>
                  </a:lnTo>
                  <a:lnTo>
                    <a:pt x="354" y="230"/>
                  </a:lnTo>
                  <a:lnTo>
                    <a:pt x="347" y="215"/>
                  </a:lnTo>
                  <a:lnTo>
                    <a:pt x="342" y="199"/>
                  </a:lnTo>
                  <a:lnTo>
                    <a:pt x="340" y="184"/>
                  </a:lnTo>
                  <a:lnTo>
                    <a:pt x="340" y="166"/>
                  </a:lnTo>
                  <a:lnTo>
                    <a:pt x="343" y="147"/>
                  </a:lnTo>
                  <a:lnTo>
                    <a:pt x="348" y="131"/>
                  </a:lnTo>
                  <a:lnTo>
                    <a:pt x="355" y="115"/>
                  </a:lnTo>
                  <a:lnTo>
                    <a:pt x="363" y="101"/>
                  </a:lnTo>
                  <a:lnTo>
                    <a:pt x="371" y="89"/>
                  </a:lnTo>
                  <a:lnTo>
                    <a:pt x="380" y="77"/>
                  </a:lnTo>
                  <a:lnTo>
                    <a:pt x="387" y="68"/>
                  </a:lnTo>
                  <a:lnTo>
                    <a:pt x="390" y="69"/>
                  </a:lnTo>
                  <a:lnTo>
                    <a:pt x="394" y="70"/>
                  </a:lnTo>
                  <a:lnTo>
                    <a:pt x="396" y="70"/>
                  </a:lnTo>
                  <a:lnTo>
                    <a:pt x="400" y="70"/>
                  </a:lnTo>
                  <a:lnTo>
                    <a:pt x="407" y="69"/>
                  </a:lnTo>
                  <a:lnTo>
                    <a:pt x="413" y="68"/>
                  </a:lnTo>
                  <a:lnTo>
                    <a:pt x="419" y="64"/>
                  </a:lnTo>
                  <a:lnTo>
                    <a:pt x="425" y="60"/>
                  </a:lnTo>
                  <a:lnTo>
                    <a:pt x="430" y="55"/>
                  </a:lnTo>
                  <a:lnTo>
                    <a:pt x="433" y="50"/>
                  </a:lnTo>
                  <a:lnTo>
                    <a:pt x="434" y="43"/>
                  </a:lnTo>
                  <a:lnTo>
                    <a:pt x="435" y="36"/>
                  </a:lnTo>
                  <a:lnTo>
                    <a:pt x="434" y="29"/>
                  </a:lnTo>
                  <a:lnTo>
                    <a:pt x="433" y="22"/>
                  </a:lnTo>
                  <a:lnTo>
                    <a:pt x="430" y="16"/>
                  </a:lnTo>
                  <a:lnTo>
                    <a:pt x="425" y="10"/>
                  </a:lnTo>
                  <a:lnTo>
                    <a:pt x="419" y="6"/>
                  </a:lnTo>
                  <a:lnTo>
                    <a:pt x="413" y="2"/>
                  </a:lnTo>
                  <a:lnTo>
                    <a:pt x="407" y="1"/>
                  </a:lnTo>
                  <a:lnTo>
                    <a:pt x="400" y="0"/>
                  </a:lnTo>
                  <a:lnTo>
                    <a:pt x="393" y="1"/>
                  </a:lnTo>
                  <a:lnTo>
                    <a:pt x="386" y="2"/>
                  </a:lnTo>
                  <a:lnTo>
                    <a:pt x="380" y="6"/>
                  </a:lnTo>
                  <a:lnTo>
                    <a:pt x="375" y="10"/>
                  </a:lnTo>
                  <a:lnTo>
                    <a:pt x="371" y="16"/>
                  </a:lnTo>
                  <a:lnTo>
                    <a:pt x="367" y="22"/>
                  </a:lnTo>
                  <a:lnTo>
                    <a:pt x="366" y="29"/>
                  </a:lnTo>
                  <a:lnTo>
                    <a:pt x="365" y="36"/>
                  </a:lnTo>
                  <a:lnTo>
                    <a:pt x="365" y="40"/>
                  </a:lnTo>
                  <a:lnTo>
                    <a:pt x="366" y="44"/>
                  </a:lnTo>
                  <a:lnTo>
                    <a:pt x="367" y="48"/>
                  </a:lnTo>
                  <a:lnTo>
                    <a:pt x="370" y="52"/>
                  </a:lnTo>
                  <a:lnTo>
                    <a:pt x="360" y="62"/>
                  </a:lnTo>
                  <a:lnTo>
                    <a:pt x="351" y="75"/>
                  </a:lnTo>
                  <a:lnTo>
                    <a:pt x="342" y="89"/>
                  </a:lnTo>
                  <a:lnTo>
                    <a:pt x="333" y="105"/>
                  </a:lnTo>
                  <a:lnTo>
                    <a:pt x="326" y="123"/>
                  </a:lnTo>
                  <a:lnTo>
                    <a:pt x="320" y="143"/>
                  </a:lnTo>
                  <a:lnTo>
                    <a:pt x="317" y="164"/>
                  </a:lnTo>
                  <a:lnTo>
                    <a:pt x="317" y="185"/>
                  </a:lnTo>
                  <a:lnTo>
                    <a:pt x="319" y="204"/>
                  </a:lnTo>
                  <a:lnTo>
                    <a:pt x="324" y="221"/>
                  </a:lnTo>
                  <a:lnTo>
                    <a:pt x="331" y="238"/>
                  </a:lnTo>
                  <a:lnTo>
                    <a:pt x="340" y="255"/>
                  </a:lnTo>
                  <a:lnTo>
                    <a:pt x="351" y="271"/>
                  </a:lnTo>
                  <a:lnTo>
                    <a:pt x="365" y="286"/>
                  </a:lnTo>
                  <a:lnTo>
                    <a:pt x="382" y="301"/>
                  </a:lnTo>
                  <a:lnTo>
                    <a:pt x="401" y="316"/>
                  </a:lnTo>
                  <a:lnTo>
                    <a:pt x="396" y="321"/>
                  </a:lnTo>
                  <a:lnTo>
                    <a:pt x="392" y="328"/>
                  </a:lnTo>
                  <a:lnTo>
                    <a:pt x="388" y="334"/>
                  </a:lnTo>
                  <a:lnTo>
                    <a:pt x="385" y="341"/>
                  </a:lnTo>
                  <a:lnTo>
                    <a:pt x="385" y="341"/>
                  </a:lnTo>
                  <a:lnTo>
                    <a:pt x="297" y="525"/>
                  </a:lnTo>
                  <a:lnTo>
                    <a:pt x="288" y="517"/>
                  </a:lnTo>
                  <a:lnTo>
                    <a:pt x="278" y="509"/>
                  </a:lnTo>
                  <a:lnTo>
                    <a:pt x="266" y="501"/>
                  </a:lnTo>
                  <a:lnTo>
                    <a:pt x="253" y="494"/>
                  </a:lnTo>
                  <a:lnTo>
                    <a:pt x="240" y="488"/>
                  </a:lnTo>
                  <a:lnTo>
                    <a:pt x="225" y="485"/>
                  </a:lnTo>
                  <a:lnTo>
                    <a:pt x="210" y="484"/>
                  </a:lnTo>
                  <a:lnTo>
                    <a:pt x="194" y="485"/>
                  </a:lnTo>
                  <a:lnTo>
                    <a:pt x="178" y="489"/>
                  </a:lnTo>
                  <a:lnTo>
                    <a:pt x="163" y="496"/>
                  </a:lnTo>
                  <a:lnTo>
                    <a:pt x="148" y="508"/>
                  </a:lnTo>
                  <a:lnTo>
                    <a:pt x="134" y="522"/>
                  </a:lnTo>
                  <a:lnTo>
                    <a:pt x="120" y="540"/>
                  </a:lnTo>
                  <a:lnTo>
                    <a:pt x="107" y="561"/>
                  </a:lnTo>
                  <a:lnTo>
                    <a:pt x="96" y="585"/>
                  </a:lnTo>
                  <a:lnTo>
                    <a:pt x="85" y="611"/>
                  </a:lnTo>
                  <a:lnTo>
                    <a:pt x="18" y="578"/>
                  </a:lnTo>
                  <a:lnTo>
                    <a:pt x="13" y="577"/>
                  </a:lnTo>
                  <a:lnTo>
                    <a:pt x="8" y="578"/>
                  </a:lnTo>
                  <a:lnTo>
                    <a:pt x="4" y="580"/>
                  </a:lnTo>
                  <a:lnTo>
                    <a:pt x="1" y="584"/>
                  </a:lnTo>
                  <a:lnTo>
                    <a:pt x="0" y="588"/>
                  </a:lnTo>
                  <a:lnTo>
                    <a:pt x="0" y="593"/>
                  </a:lnTo>
                  <a:lnTo>
                    <a:pt x="3" y="597"/>
                  </a:lnTo>
                  <a:lnTo>
                    <a:pt x="7" y="600"/>
                  </a:lnTo>
                  <a:lnTo>
                    <a:pt x="100" y="645"/>
                  </a:lnTo>
                  <a:lnTo>
                    <a:pt x="104" y="632"/>
                  </a:lnTo>
                  <a:lnTo>
                    <a:pt x="114" y="606"/>
                  </a:lnTo>
                  <a:lnTo>
                    <a:pt x="125" y="583"/>
                  </a:lnTo>
                  <a:lnTo>
                    <a:pt x="135" y="562"/>
                  </a:lnTo>
                  <a:lnTo>
                    <a:pt x="146" y="545"/>
                  </a:lnTo>
                  <a:lnTo>
                    <a:pt x="159" y="531"/>
                  </a:lnTo>
                  <a:lnTo>
                    <a:pt x="172" y="519"/>
                  </a:lnTo>
                  <a:lnTo>
                    <a:pt x="184" y="512"/>
                  </a:lnTo>
                  <a:lnTo>
                    <a:pt x="198" y="508"/>
                  </a:lnTo>
                  <a:lnTo>
                    <a:pt x="212" y="507"/>
                  </a:lnTo>
                  <a:lnTo>
                    <a:pt x="225" y="509"/>
                  </a:lnTo>
                  <a:lnTo>
                    <a:pt x="237" y="514"/>
                  </a:lnTo>
                  <a:lnTo>
                    <a:pt x="250" y="519"/>
                  </a:lnTo>
                  <a:lnTo>
                    <a:pt x="260" y="526"/>
                  </a:lnTo>
                  <a:lnTo>
                    <a:pt x="271" y="533"/>
                  </a:lnTo>
                  <a:lnTo>
                    <a:pt x="280" y="541"/>
                  </a:lnTo>
                  <a:lnTo>
                    <a:pt x="287" y="548"/>
                  </a:lnTo>
                  <a:lnTo>
                    <a:pt x="271" y="582"/>
                  </a:lnTo>
                  <a:lnTo>
                    <a:pt x="461" y="669"/>
                  </a:lnTo>
                  <a:lnTo>
                    <a:pt x="486" y="615"/>
                  </a:lnTo>
                  <a:lnTo>
                    <a:pt x="487" y="616"/>
                  </a:lnTo>
                  <a:lnTo>
                    <a:pt x="488" y="617"/>
                  </a:lnTo>
                  <a:lnTo>
                    <a:pt x="488" y="618"/>
                  </a:lnTo>
                  <a:lnTo>
                    <a:pt x="489" y="620"/>
                  </a:lnTo>
                  <a:lnTo>
                    <a:pt x="489" y="620"/>
                  </a:lnTo>
                  <a:lnTo>
                    <a:pt x="489" y="620"/>
                  </a:lnTo>
                  <a:lnTo>
                    <a:pt x="493" y="622"/>
                  </a:lnTo>
                  <a:lnTo>
                    <a:pt x="502" y="628"/>
                  </a:lnTo>
                  <a:lnTo>
                    <a:pt x="514" y="637"/>
                  </a:lnTo>
                  <a:lnTo>
                    <a:pt x="527" y="649"/>
                  </a:lnTo>
                  <a:lnTo>
                    <a:pt x="540" y="664"/>
                  </a:lnTo>
                  <a:lnTo>
                    <a:pt x="553" y="682"/>
                  </a:lnTo>
                  <a:lnTo>
                    <a:pt x="561" y="701"/>
                  </a:lnTo>
                  <a:lnTo>
                    <a:pt x="563" y="722"/>
                  </a:lnTo>
                  <a:lnTo>
                    <a:pt x="561" y="735"/>
                  </a:lnTo>
                  <a:lnTo>
                    <a:pt x="556" y="747"/>
                  </a:lnTo>
                  <a:lnTo>
                    <a:pt x="549" y="761"/>
                  </a:lnTo>
                  <a:lnTo>
                    <a:pt x="539" y="774"/>
                  </a:lnTo>
                  <a:lnTo>
                    <a:pt x="526" y="787"/>
                  </a:lnTo>
                  <a:lnTo>
                    <a:pt x="510" y="798"/>
                  </a:lnTo>
                  <a:lnTo>
                    <a:pt x="492" y="811"/>
                  </a:lnTo>
                  <a:lnTo>
                    <a:pt x="470" y="822"/>
                  </a:lnTo>
                  <a:lnTo>
                    <a:pt x="454" y="830"/>
                  </a:lnTo>
                  <a:lnTo>
                    <a:pt x="535" y="899"/>
                  </a:lnTo>
                  <a:lnTo>
                    <a:pt x="540" y="902"/>
                  </a:lnTo>
                  <a:lnTo>
                    <a:pt x="545" y="902"/>
                  </a:lnTo>
                  <a:lnTo>
                    <a:pt x="548" y="901"/>
                  </a:lnTo>
                  <a:lnTo>
                    <a:pt x="552" y="898"/>
                  </a:lnTo>
                  <a:lnTo>
                    <a:pt x="554" y="895"/>
                  </a:lnTo>
                  <a:lnTo>
                    <a:pt x="555" y="889"/>
                  </a:lnTo>
                  <a:lnTo>
                    <a:pt x="553" y="884"/>
                  </a:lnTo>
                  <a:lnTo>
                    <a:pt x="550" y="881"/>
                  </a:lnTo>
                  <a:lnTo>
                    <a:pt x="550" y="881"/>
                  </a:lnTo>
                  <a:lnTo>
                    <a:pt x="496" y="835"/>
                  </a:lnTo>
                  <a:lnTo>
                    <a:pt x="517" y="822"/>
                  </a:lnTo>
                  <a:lnTo>
                    <a:pt x="534" y="810"/>
                  </a:lnTo>
                  <a:lnTo>
                    <a:pt x="549" y="796"/>
                  </a:lnTo>
                  <a:lnTo>
                    <a:pt x="562" y="782"/>
                  </a:lnTo>
                  <a:lnTo>
                    <a:pt x="572" y="767"/>
                  </a:lnTo>
                  <a:lnTo>
                    <a:pt x="579" y="752"/>
                  </a:lnTo>
                  <a:lnTo>
                    <a:pt x="584" y="737"/>
                  </a:lnTo>
                  <a:lnTo>
                    <a:pt x="586" y="722"/>
                  </a:lnTo>
                  <a:lnTo>
                    <a:pt x="584" y="697"/>
                  </a:lnTo>
                  <a:lnTo>
                    <a:pt x="575" y="674"/>
                  </a:lnTo>
                  <a:lnTo>
                    <a:pt x="562" y="653"/>
                  </a:lnTo>
                  <a:lnTo>
                    <a:pt x="546" y="635"/>
                  </a:lnTo>
                  <a:lnTo>
                    <a:pt x="531" y="621"/>
                  </a:lnTo>
                  <a:lnTo>
                    <a:pt x="517" y="609"/>
                  </a:lnTo>
                  <a:lnTo>
                    <a:pt x="507" y="602"/>
                  </a:lnTo>
                  <a:lnTo>
                    <a:pt x="502" y="599"/>
                  </a:lnTo>
                  <a:lnTo>
                    <a:pt x="500" y="598"/>
                  </a:lnTo>
                  <a:lnTo>
                    <a:pt x="499" y="598"/>
                  </a:lnTo>
                  <a:lnTo>
                    <a:pt x="496" y="598"/>
                  </a:lnTo>
                  <a:lnTo>
                    <a:pt x="494" y="598"/>
                  </a:lnTo>
                  <a:lnTo>
                    <a:pt x="573" y="426"/>
                  </a:lnTo>
                  <a:lnTo>
                    <a:pt x="572" y="426"/>
                  </a:lnTo>
                  <a:lnTo>
                    <a:pt x="573" y="425"/>
                  </a:lnTo>
                  <a:lnTo>
                    <a:pt x="573" y="424"/>
                  </a:lnTo>
                  <a:lnTo>
                    <a:pt x="573" y="424"/>
                  </a:lnTo>
                  <a:lnTo>
                    <a:pt x="573" y="423"/>
                  </a:lnTo>
                  <a:lnTo>
                    <a:pt x="581" y="428"/>
                  </a:lnTo>
                  <a:lnTo>
                    <a:pt x="592" y="435"/>
                  </a:lnTo>
                  <a:lnTo>
                    <a:pt x="602" y="443"/>
                  </a:lnTo>
                  <a:lnTo>
                    <a:pt x="611" y="453"/>
                  </a:lnTo>
                  <a:lnTo>
                    <a:pt x="621" y="464"/>
                  </a:lnTo>
                  <a:lnTo>
                    <a:pt x="629" y="476"/>
                  </a:lnTo>
                  <a:lnTo>
                    <a:pt x="634" y="488"/>
                  </a:lnTo>
                  <a:lnTo>
                    <a:pt x="637" y="502"/>
                  </a:lnTo>
                  <a:lnTo>
                    <a:pt x="637" y="510"/>
                  </a:lnTo>
                  <a:lnTo>
                    <a:pt x="636" y="518"/>
                  </a:lnTo>
                  <a:lnTo>
                    <a:pt x="633" y="527"/>
                  </a:lnTo>
                  <a:lnTo>
                    <a:pt x="630" y="535"/>
                  </a:lnTo>
                  <a:lnTo>
                    <a:pt x="625" y="545"/>
                  </a:lnTo>
                  <a:lnTo>
                    <a:pt x="619" y="553"/>
                  </a:lnTo>
                  <a:lnTo>
                    <a:pt x="613" y="562"/>
                  </a:lnTo>
                  <a:lnTo>
                    <a:pt x="604" y="570"/>
                  </a:lnTo>
                  <a:lnTo>
                    <a:pt x="600" y="567"/>
                  </a:lnTo>
                  <a:lnTo>
                    <a:pt x="594" y="564"/>
                  </a:lnTo>
                  <a:lnTo>
                    <a:pt x="588" y="563"/>
                  </a:lnTo>
                  <a:lnTo>
                    <a:pt x="583" y="563"/>
                  </a:lnTo>
                  <a:lnTo>
                    <a:pt x="576" y="564"/>
                  </a:lnTo>
                  <a:lnTo>
                    <a:pt x="569" y="565"/>
                  </a:lnTo>
                  <a:lnTo>
                    <a:pt x="563" y="569"/>
                  </a:lnTo>
                  <a:lnTo>
                    <a:pt x="558" y="573"/>
                  </a:lnTo>
                  <a:lnTo>
                    <a:pt x="554" y="579"/>
                  </a:lnTo>
                  <a:lnTo>
                    <a:pt x="550" y="585"/>
                  </a:lnTo>
                  <a:lnTo>
                    <a:pt x="549" y="592"/>
                  </a:lnTo>
                  <a:lnTo>
                    <a:pt x="548" y="599"/>
                  </a:lnTo>
                  <a:lnTo>
                    <a:pt x="549" y="606"/>
                  </a:lnTo>
                  <a:lnTo>
                    <a:pt x="550" y="613"/>
                  </a:lnTo>
                  <a:lnTo>
                    <a:pt x="554" y="618"/>
                  </a:lnTo>
                  <a:lnTo>
                    <a:pt x="558" y="623"/>
                  </a:lnTo>
                  <a:lnTo>
                    <a:pt x="563" y="628"/>
                  </a:lnTo>
                  <a:lnTo>
                    <a:pt x="569" y="631"/>
                  </a:lnTo>
                  <a:lnTo>
                    <a:pt x="576" y="632"/>
                  </a:lnTo>
                  <a:lnTo>
                    <a:pt x="583" y="633"/>
                  </a:lnTo>
                  <a:lnTo>
                    <a:pt x="590" y="632"/>
                  </a:lnTo>
                  <a:lnTo>
                    <a:pt x="596" y="631"/>
                  </a:lnTo>
                  <a:lnTo>
                    <a:pt x="602" y="628"/>
                  </a:lnTo>
                  <a:lnTo>
                    <a:pt x="608" y="623"/>
                  </a:lnTo>
                  <a:lnTo>
                    <a:pt x="613" y="618"/>
                  </a:lnTo>
                  <a:lnTo>
                    <a:pt x="616" y="613"/>
                  </a:lnTo>
                  <a:lnTo>
                    <a:pt x="617" y="606"/>
                  </a:lnTo>
                  <a:lnTo>
                    <a:pt x="618" y="599"/>
                  </a:lnTo>
                  <a:lnTo>
                    <a:pt x="618" y="597"/>
                  </a:lnTo>
                  <a:lnTo>
                    <a:pt x="618" y="594"/>
                  </a:lnTo>
                  <a:lnTo>
                    <a:pt x="618" y="593"/>
                  </a:lnTo>
                  <a:lnTo>
                    <a:pt x="617" y="591"/>
                  </a:lnTo>
                  <a:lnTo>
                    <a:pt x="629" y="579"/>
                  </a:lnTo>
                  <a:lnTo>
                    <a:pt x="638" y="568"/>
                  </a:lnTo>
                  <a:lnTo>
                    <a:pt x="646" y="556"/>
                  </a:lnTo>
                  <a:lnTo>
                    <a:pt x="652" y="545"/>
                  </a:lnTo>
                  <a:lnTo>
                    <a:pt x="656" y="534"/>
                  </a:lnTo>
                  <a:lnTo>
                    <a:pt x="660" y="523"/>
                  </a:lnTo>
                  <a:lnTo>
                    <a:pt x="661" y="511"/>
                  </a:lnTo>
                  <a:lnTo>
                    <a:pt x="661" y="5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5" name="Freeform 12"/>
            <p:cNvSpPr>
              <a:spLocks/>
            </p:cNvSpPr>
            <p:nvPr/>
          </p:nvSpPr>
          <p:spPr bwMode="auto">
            <a:xfrm>
              <a:off x="2909" y="1996"/>
              <a:ext cx="12" cy="12"/>
            </a:xfrm>
            <a:custGeom>
              <a:avLst/>
              <a:gdLst>
                <a:gd name="T0" fmla="*/ 9 w 23"/>
                <a:gd name="T1" fmla="*/ 0 h 23"/>
                <a:gd name="T2" fmla="*/ 6 w 23"/>
                <a:gd name="T3" fmla="*/ 2 h 23"/>
                <a:gd name="T4" fmla="*/ 2 w 23"/>
                <a:gd name="T5" fmla="*/ 4 h 23"/>
                <a:gd name="T6" fmla="*/ 0 w 23"/>
                <a:gd name="T7" fmla="*/ 8 h 23"/>
                <a:gd name="T8" fmla="*/ 0 w 23"/>
                <a:gd name="T9" fmla="*/ 13 h 23"/>
                <a:gd name="T10" fmla="*/ 1 w 23"/>
                <a:gd name="T11" fmla="*/ 18 h 23"/>
                <a:gd name="T12" fmla="*/ 4 w 23"/>
                <a:gd name="T13" fmla="*/ 20 h 23"/>
                <a:gd name="T14" fmla="*/ 8 w 23"/>
                <a:gd name="T15" fmla="*/ 22 h 23"/>
                <a:gd name="T16" fmla="*/ 13 w 23"/>
                <a:gd name="T17" fmla="*/ 23 h 23"/>
                <a:gd name="T18" fmla="*/ 17 w 23"/>
                <a:gd name="T19" fmla="*/ 22 h 23"/>
                <a:gd name="T20" fmla="*/ 20 w 23"/>
                <a:gd name="T21" fmla="*/ 19 h 23"/>
                <a:gd name="T22" fmla="*/ 22 w 23"/>
                <a:gd name="T23" fmla="*/ 14 h 23"/>
                <a:gd name="T24" fmla="*/ 23 w 23"/>
                <a:gd name="T25" fmla="*/ 10 h 23"/>
                <a:gd name="T26" fmla="*/ 22 w 23"/>
                <a:gd name="T27" fmla="*/ 5 h 23"/>
                <a:gd name="T28" fmla="*/ 19 w 23"/>
                <a:gd name="T29" fmla="*/ 3 h 23"/>
                <a:gd name="T30" fmla="*/ 14 w 23"/>
                <a:gd name="T31" fmla="*/ 0 h 23"/>
                <a:gd name="T32" fmla="*/ 9 w 23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3">
                  <a:moveTo>
                    <a:pt x="9" y="0"/>
                  </a:moveTo>
                  <a:lnTo>
                    <a:pt x="6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3"/>
                  </a:lnTo>
                  <a:lnTo>
                    <a:pt x="1" y="18"/>
                  </a:lnTo>
                  <a:lnTo>
                    <a:pt x="4" y="20"/>
                  </a:lnTo>
                  <a:lnTo>
                    <a:pt x="8" y="22"/>
                  </a:lnTo>
                  <a:lnTo>
                    <a:pt x="13" y="23"/>
                  </a:lnTo>
                  <a:lnTo>
                    <a:pt x="17" y="22"/>
                  </a:lnTo>
                  <a:lnTo>
                    <a:pt x="20" y="19"/>
                  </a:lnTo>
                  <a:lnTo>
                    <a:pt x="22" y="14"/>
                  </a:lnTo>
                  <a:lnTo>
                    <a:pt x="23" y="10"/>
                  </a:lnTo>
                  <a:lnTo>
                    <a:pt x="22" y="5"/>
                  </a:lnTo>
                  <a:lnTo>
                    <a:pt x="19" y="3"/>
                  </a:lnTo>
                  <a:lnTo>
                    <a:pt x="1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6" name="Freeform 13"/>
            <p:cNvSpPr>
              <a:spLocks/>
            </p:cNvSpPr>
            <p:nvPr/>
          </p:nvSpPr>
          <p:spPr bwMode="auto">
            <a:xfrm>
              <a:off x="2805" y="1970"/>
              <a:ext cx="114" cy="99"/>
            </a:xfrm>
            <a:custGeom>
              <a:avLst/>
              <a:gdLst>
                <a:gd name="T0" fmla="*/ 227 w 227"/>
                <a:gd name="T1" fmla="*/ 99 h 198"/>
                <a:gd name="T2" fmla="*/ 201 w 227"/>
                <a:gd name="T3" fmla="*/ 77 h 198"/>
                <a:gd name="T4" fmla="*/ 185 w 227"/>
                <a:gd name="T5" fmla="*/ 43 h 198"/>
                <a:gd name="T6" fmla="*/ 150 w 227"/>
                <a:gd name="T7" fmla="*/ 66 h 198"/>
                <a:gd name="T8" fmla="*/ 154 w 227"/>
                <a:gd name="T9" fmla="*/ 71 h 198"/>
                <a:gd name="T10" fmla="*/ 155 w 227"/>
                <a:gd name="T11" fmla="*/ 76 h 198"/>
                <a:gd name="T12" fmla="*/ 153 w 227"/>
                <a:gd name="T13" fmla="*/ 87 h 198"/>
                <a:gd name="T14" fmla="*/ 143 w 227"/>
                <a:gd name="T15" fmla="*/ 93 h 198"/>
                <a:gd name="T16" fmla="*/ 132 w 227"/>
                <a:gd name="T17" fmla="*/ 89 h 198"/>
                <a:gd name="T18" fmla="*/ 127 w 227"/>
                <a:gd name="T19" fmla="*/ 80 h 198"/>
                <a:gd name="T20" fmla="*/ 130 w 227"/>
                <a:gd name="T21" fmla="*/ 69 h 198"/>
                <a:gd name="T22" fmla="*/ 139 w 227"/>
                <a:gd name="T23" fmla="*/ 63 h 198"/>
                <a:gd name="T24" fmla="*/ 145 w 227"/>
                <a:gd name="T25" fmla="*/ 64 h 198"/>
                <a:gd name="T26" fmla="*/ 150 w 227"/>
                <a:gd name="T27" fmla="*/ 66 h 198"/>
                <a:gd name="T28" fmla="*/ 165 w 227"/>
                <a:gd name="T29" fmla="*/ 21 h 198"/>
                <a:gd name="T30" fmla="*/ 154 w 227"/>
                <a:gd name="T31" fmla="*/ 15 h 198"/>
                <a:gd name="T32" fmla="*/ 143 w 227"/>
                <a:gd name="T33" fmla="*/ 9 h 198"/>
                <a:gd name="T34" fmla="*/ 131 w 227"/>
                <a:gd name="T35" fmla="*/ 4 h 198"/>
                <a:gd name="T36" fmla="*/ 105 w 227"/>
                <a:gd name="T37" fmla="*/ 0 h 198"/>
                <a:gd name="T38" fmla="*/ 67 w 227"/>
                <a:gd name="T39" fmla="*/ 5 h 198"/>
                <a:gd name="T40" fmla="*/ 33 w 227"/>
                <a:gd name="T41" fmla="*/ 25 h 198"/>
                <a:gd name="T42" fmla="*/ 10 w 227"/>
                <a:gd name="T43" fmla="*/ 56 h 198"/>
                <a:gd name="T44" fmla="*/ 0 w 227"/>
                <a:gd name="T45" fmla="*/ 94 h 198"/>
                <a:gd name="T46" fmla="*/ 7 w 227"/>
                <a:gd name="T47" fmla="*/ 132 h 198"/>
                <a:gd name="T48" fmla="*/ 28 w 227"/>
                <a:gd name="T49" fmla="*/ 164 h 198"/>
                <a:gd name="T50" fmla="*/ 60 w 227"/>
                <a:gd name="T51" fmla="*/ 187 h 198"/>
                <a:gd name="T52" fmla="*/ 90 w 227"/>
                <a:gd name="T53" fmla="*/ 196 h 198"/>
                <a:gd name="T54" fmla="*/ 109 w 227"/>
                <a:gd name="T55" fmla="*/ 198 h 198"/>
                <a:gd name="T56" fmla="*/ 130 w 227"/>
                <a:gd name="T57" fmla="*/ 194 h 198"/>
                <a:gd name="T58" fmla="*/ 148 w 227"/>
                <a:gd name="T59" fmla="*/ 187 h 198"/>
                <a:gd name="T60" fmla="*/ 148 w 227"/>
                <a:gd name="T61" fmla="*/ 182 h 198"/>
                <a:gd name="T62" fmla="*/ 133 w 227"/>
                <a:gd name="T63" fmla="*/ 176 h 198"/>
                <a:gd name="T64" fmla="*/ 116 w 227"/>
                <a:gd name="T65" fmla="*/ 164 h 198"/>
                <a:gd name="T66" fmla="*/ 102 w 227"/>
                <a:gd name="T67" fmla="*/ 145 h 198"/>
                <a:gd name="T68" fmla="*/ 94 w 227"/>
                <a:gd name="T69" fmla="*/ 125 h 198"/>
                <a:gd name="T70" fmla="*/ 92 w 227"/>
                <a:gd name="T71" fmla="*/ 112 h 198"/>
                <a:gd name="T72" fmla="*/ 92 w 227"/>
                <a:gd name="T73" fmla="*/ 107 h 198"/>
                <a:gd name="T74" fmla="*/ 95 w 227"/>
                <a:gd name="T75" fmla="*/ 103 h 198"/>
                <a:gd name="T76" fmla="*/ 102 w 227"/>
                <a:gd name="T77" fmla="*/ 102 h 198"/>
                <a:gd name="T78" fmla="*/ 106 w 227"/>
                <a:gd name="T79" fmla="*/ 105 h 198"/>
                <a:gd name="T80" fmla="*/ 107 w 227"/>
                <a:gd name="T81" fmla="*/ 109 h 198"/>
                <a:gd name="T82" fmla="*/ 112 w 227"/>
                <a:gd name="T83" fmla="*/ 129 h 198"/>
                <a:gd name="T84" fmla="*/ 136 w 227"/>
                <a:gd name="T85" fmla="*/ 158 h 198"/>
                <a:gd name="T86" fmla="*/ 144 w 227"/>
                <a:gd name="T87" fmla="*/ 163 h 198"/>
                <a:gd name="T88" fmla="*/ 154 w 227"/>
                <a:gd name="T89" fmla="*/ 167 h 198"/>
                <a:gd name="T90" fmla="*/ 165 w 227"/>
                <a:gd name="T91" fmla="*/ 168 h 198"/>
                <a:gd name="T92" fmla="*/ 176 w 227"/>
                <a:gd name="T93" fmla="*/ 168 h 198"/>
                <a:gd name="T94" fmla="*/ 190 w 227"/>
                <a:gd name="T95" fmla="*/ 149 h 198"/>
                <a:gd name="T96" fmla="*/ 199 w 227"/>
                <a:gd name="T97" fmla="*/ 12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7" h="198">
                  <a:moveTo>
                    <a:pt x="222" y="132"/>
                  </a:moveTo>
                  <a:lnTo>
                    <a:pt x="227" y="99"/>
                  </a:lnTo>
                  <a:lnTo>
                    <a:pt x="204" y="95"/>
                  </a:lnTo>
                  <a:lnTo>
                    <a:pt x="201" y="77"/>
                  </a:lnTo>
                  <a:lnTo>
                    <a:pt x="194" y="59"/>
                  </a:lnTo>
                  <a:lnTo>
                    <a:pt x="185" y="43"/>
                  </a:lnTo>
                  <a:lnTo>
                    <a:pt x="173" y="29"/>
                  </a:lnTo>
                  <a:lnTo>
                    <a:pt x="150" y="66"/>
                  </a:lnTo>
                  <a:lnTo>
                    <a:pt x="152" y="69"/>
                  </a:lnTo>
                  <a:lnTo>
                    <a:pt x="154" y="71"/>
                  </a:lnTo>
                  <a:lnTo>
                    <a:pt x="155" y="73"/>
                  </a:lnTo>
                  <a:lnTo>
                    <a:pt x="155" y="76"/>
                  </a:lnTo>
                  <a:lnTo>
                    <a:pt x="155" y="81"/>
                  </a:lnTo>
                  <a:lnTo>
                    <a:pt x="153" y="87"/>
                  </a:lnTo>
                  <a:lnTo>
                    <a:pt x="148" y="91"/>
                  </a:lnTo>
                  <a:lnTo>
                    <a:pt x="143" y="93"/>
                  </a:lnTo>
                  <a:lnTo>
                    <a:pt x="137" y="92"/>
                  </a:lnTo>
                  <a:lnTo>
                    <a:pt x="132" y="89"/>
                  </a:lnTo>
                  <a:lnTo>
                    <a:pt x="129" y="85"/>
                  </a:lnTo>
                  <a:lnTo>
                    <a:pt x="127" y="80"/>
                  </a:lnTo>
                  <a:lnTo>
                    <a:pt x="127" y="74"/>
                  </a:lnTo>
                  <a:lnTo>
                    <a:pt x="130" y="69"/>
                  </a:lnTo>
                  <a:lnTo>
                    <a:pt x="133" y="65"/>
                  </a:lnTo>
                  <a:lnTo>
                    <a:pt x="139" y="63"/>
                  </a:lnTo>
                  <a:lnTo>
                    <a:pt x="142" y="63"/>
                  </a:lnTo>
                  <a:lnTo>
                    <a:pt x="145" y="64"/>
                  </a:lnTo>
                  <a:lnTo>
                    <a:pt x="147" y="65"/>
                  </a:lnTo>
                  <a:lnTo>
                    <a:pt x="150" y="66"/>
                  </a:lnTo>
                  <a:lnTo>
                    <a:pt x="169" y="26"/>
                  </a:lnTo>
                  <a:lnTo>
                    <a:pt x="165" y="21"/>
                  </a:lnTo>
                  <a:lnTo>
                    <a:pt x="159" y="18"/>
                  </a:lnTo>
                  <a:lnTo>
                    <a:pt x="154" y="15"/>
                  </a:lnTo>
                  <a:lnTo>
                    <a:pt x="148" y="11"/>
                  </a:lnTo>
                  <a:lnTo>
                    <a:pt x="143" y="9"/>
                  </a:lnTo>
                  <a:lnTo>
                    <a:pt x="137" y="6"/>
                  </a:lnTo>
                  <a:lnTo>
                    <a:pt x="131" y="4"/>
                  </a:lnTo>
                  <a:lnTo>
                    <a:pt x="125" y="3"/>
                  </a:lnTo>
                  <a:lnTo>
                    <a:pt x="105" y="0"/>
                  </a:lnTo>
                  <a:lnTo>
                    <a:pt x="85" y="1"/>
                  </a:lnTo>
                  <a:lnTo>
                    <a:pt x="67" y="5"/>
                  </a:lnTo>
                  <a:lnTo>
                    <a:pt x="49" y="13"/>
                  </a:lnTo>
                  <a:lnTo>
                    <a:pt x="33" y="25"/>
                  </a:lnTo>
                  <a:lnTo>
                    <a:pt x="21" y="39"/>
                  </a:lnTo>
                  <a:lnTo>
                    <a:pt x="10" y="56"/>
                  </a:lnTo>
                  <a:lnTo>
                    <a:pt x="3" y="74"/>
                  </a:lnTo>
                  <a:lnTo>
                    <a:pt x="0" y="94"/>
                  </a:lnTo>
                  <a:lnTo>
                    <a:pt x="2" y="114"/>
                  </a:lnTo>
                  <a:lnTo>
                    <a:pt x="7" y="132"/>
                  </a:lnTo>
                  <a:lnTo>
                    <a:pt x="16" y="149"/>
                  </a:lnTo>
                  <a:lnTo>
                    <a:pt x="28" y="164"/>
                  </a:lnTo>
                  <a:lnTo>
                    <a:pt x="43" y="177"/>
                  </a:lnTo>
                  <a:lnTo>
                    <a:pt x="60" y="187"/>
                  </a:lnTo>
                  <a:lnTo>
                    <a:pt x="79" y="194"/>
                  </a:lnTo>
                  <a:lnTo>
                    <a:pt x="90" y="196"/>
                  </a:lnTo>
                  <a:lnTo>
                    <a:pt x="100" y="198"/>
                  </a:lnTo>
                  <a:lnTo>
                    <a:pt x="109" y="198"/>
                  </a:lnTo>
                  <a:lnTo>
                    <a:pt x="120" y="196"/>
                  </a:lnTo>
                  <a:lnTo>
                    <a:pt x="130" y="194"/>
                  </a:lnTo>
                  <a:lnTo>
                    <a:pt x="139" y="191"/>
                  </a:lnTo>
                  <a:lnTo>
                    <a:pt x="148" y="187"/>
                  </a:lnTo>
                  <a:lnTo>
                    <a:pt x="156" y="183"/>
                  </a:lnTo>
                  <a:lnTo>
                    <a:pt x="148" y="182"/>
                  </a:lnTo>
                  <a:lnTo>
                    <a:pt x="142" y="179"/>
                  </a:lnTo>
                  <a:lnTo>
                    <a:pt x="133" y="176"/>
                  </a:lnTo>
                  <a:lnTo>
                    <a:pt x="127" y="172"/>
                  </a:lnTo>
                  <a:lnTo>
                    <a:pt x="116" y="164"/>
                  </a:lnTo>
                  <a:lnTo>
                    <a:pt x="108" y="154"/>
                  </a:lnTo>
                  <a:lnTo>
                    <a:pt x="102" y="145"/>
                  </a:lnTo>
                  <a:lnTo>
                    <a:pt x="98" y="134"/>
                  </a:lnTo>
                  <a:lnTo>
                    <a:pt x="94" y="125"/>
                  </a:lnTo>
                  <a:lnTo>
                    <a:pt x="93" y="118"/>
                  </a:lnTo>
                  <a:lnTo>
                    <a:pt x="92" y="112"/>
                  </a:lnTo>
                  <a:lnTo>
                    <a:pt x="92" y="110"/>
                  </a:lnTo>
                  <a:lnTo>
                    <a:pt x="92" y="107"/>
                  </a:lnTo>
                  <a:lnTo>
                    <a:pt x="94" y="104"/>
                  </a:lnTo>
                  <a:lnTo>
                    <a:pt x="95" y="103"/>
                  </a:lnTo>
                  <a:lnTo>
                    <a:pt x="99" y="102"/>
                  </a:lnTo>
                  <a:lnTo>
                    <a:pt x="102" y="102"/>
                  </a:lnTo>
                  <a:lnTo>
                    <a:pt x="105" y="103"/>
                  </a:lnTo>
                  <a:lnTo>
                    <a:pt x="106" y="105"/>
                  </a:lnTo>
                  <a:lnTo>
                    <a:pt x="107" y="109"/>
                  </a:lnTo>
                  <a:lnTo>
                    <a:pt x="107" y="109"/>
                  </a:lnTo>
                  <a:lnTo>
                    <a:pt x="108" y="115"/>
                  </a:lnTo>
                  <a:lnTo>
                    <a:pt x="112" y="129"/>
                  </a:lnTo>
                  <a:lnTo>
                    <a:pt x="121" y="145"/>
                  </a:lnTo>
                  <a:lnTo>
                    <a:pt x="136" y="158"/>
                  </a:lnTo>
                  <a:lnTo>
                    <a:pt x="140" y="161"/>
                  </a:lnTo>
                  <a:lnTo>
                    <a:pt x="144" y="163"/>
                  </a:lnTo>
                  <a:lnTo>
                    <a:pt x="148" y="165"/>
                  </a:lnTo>
                  <a:lnTo>
                    <a:pt x="154" y="167"/>
                  </a:lnTo>
                  <a:lnTo>
                    <a:pt x="159" y="168"/>
                  </a:lnTo>
                  <a:lnTo>
                    <a:pt x="165" y="168"/>
                  </a:lnTo>
                  <a:lnTo>
                    <a:pt x="170" y="168"/>
                  </a:lnTo>
                  <a:lnTo>
                    <a:pt x="176" y="168"/>
                  </a:lnTo>
                  <a:lnTo>
                    <a:pt x="183" y="158"/>
                  </a:lnTo>
                  <a:lnTo>
                    <a:pt x="190" y="149"/>
                  </a:lnTo>
                  <a:lnTo>
                    <a:pt x="194" y="139"/>
                  </a:lnTo>
                  <a:lnTo>
                    <a:pt x="199" y="129"/>
                  </a:lnTo>
                  <a:lnTo>
                    <a:pt x="222" y="1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7" name="Freeform 14"/>
            <p:cNvSpPr>
              <a:spLocks/>
            </p:cNvSpPr>
            <p:nvPr/>
          </p:nvSpPr>
          <p:spPr bwMode="auto">
            <a:xfrm>
              <a:off x="2880" y="1984"/>
              <a:ext cx="12" cy="20"/>
            </a:xfrm>
            <a:custGeom>
              <a:avLst/>
              <a:gdLst>
                <a:gd name="T0" fmla="*/ 0 w 23"/>
                <a:gd name="T1" fmla="*/ 40 h 40"/>
                <a:gd name="T2" fmla="*/ 23 w 23"/>
                <a:gd name="T3" fmla="*/ 3 h 40"/>
                <a:gd name="T4" fmla="*/ 21 w 23"/>
                <a:gd name="T5" fmla="*/ 2 h 40"/>
                <a:gd name="T6" fmla="*/ 21 w 23"/>
                <a:gd name="T7" fmla="*/ 1 h 40"/>
                <a:gd name="T8" fmla="*/ 20 w 23"/>
                <a:gd name="T9" fmla="*/ 1 h 40"/>
                <a:gd name="T10" fmla="*/ 19 w 23"/>
                <a:gd name="T11" fmla="*/ 0 h 40"/>
                <a:gd name="T12" fmla="*/ 0 w 23"/>
                <a:gd name="T13" fmla="*/ 40 h 40"/>
                <a:gd name="T14" fmla="*/ 0 w 23"/>
                <a:gd name="T15" fmla="*/ 40 h 40"/>
                <a:gd name="T16" fmla="*/ 0 w 23"/>
                <a:gd name="T17" fmla="*/ 40 h 40"/>
                <a:gd name="T18" fmla="*/ 0 w 23"/>
                <a:gd name="T19" fmla="*/ 40 h 40"/>
                <a:gd name="T20" fmla="*/ 0 w 23"/>
                <a:gd name="T2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40">
                  <a:moveTo>
                    <a:pt x="0" y="40"/>
                  </a:moveTo>
                  <a:lnTo>
                    <a:pt x="23" y="3"/>
                  </a:lnTo>
                  <a:lnTo>
                    <a:pt x="21" y="2"/>
                  </a:lnTo>
                  <a:lnTo>
                    <a:pt x="21" y="1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8" name="Freeform 15"/>
            <p:cNvSpPr>
              <a:spLocks/>
            </p:cNvSpPr>
            <p:nvPr/>
          </p:nvSpPr>
          <p:spPr bwMode="auto">
            <a:xfrm>
              <a:off x="3084" y="2193"/>
              <a:ext cx="29" cy="56"/>
            </a:xfrm>
            <a:custGeom>
              <a:avLst/>
              <a:gdLst>
                <a:gd name="T0" fmla="*/ 1 w 59"/>
                <a:gd name="T1" fmla="*/ 0 h 113"/>
                <a:gd name="T2" fmla="*/ 1 w 59"/>
                <a:gd name="T3" fmla="*/ 1 h 113"/>
                <a:gd name="T4" fmla="*/ 1 w 59"/>
                <a:gd name="T5" fmla="*/ 2 h 113"/>
                <a:gd name="T6" fmla="*/ 1 w 59"/>
                <a:gd name="T7" fmla="*/ 4 h 113"/>
                <a:gd name="T8" fmla="*/ 0 w 59"/>
                <a:gd name="T9" fmla="*/ 5 h 113"/>
                <a:gd name="T10" fmla="*/ 45 w 59"/>
                <a:gd name="T11" fmla="*/ 113 h 113"/>
                <a:gd name="T12" fmla="*/ 59 w 59"/>
                <a:gd name="T13" fmla="*/ 105 h 113"/>
                <a:gd name="T14" fmla="*/ 1 w 59"/>
                <a:gd name="T15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113">
                  <a:moveTo>
                    <a:pt x="1" y="0"/>
                  </a:moveTo>
                  <a:lnTo>
                    <a:pt x="1" y="1"/>
                  </a:lnTo>
                  <a:lnTo>
                    <a:pt x="1" y="2"/>
                  </a:lnTo>
                  <a:lnTo>
                    <a:pt x="1" y="4"/>
                  </a:lnTo>
                  <a:lnTo>
                    <a:pt x="0" y="5"/>
                  </a:lnTo>
                  <a:lnTo>
                    <a:pt x="45" y="113"/>
                  </a:lnTo>
                  <a:lnTo>
                    <a:pt x="59" y="10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5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9" name="Freeform 16"/>
            <p:cNvSpPr>
              <a:spLocks/>
            </p:cNvSpPr>
            <p:nvPr/>
          </p:nvSpPr>
          <p:spPr bwMode="auto">
            <a:xfrm>
              <a:off x="2903" y="2024"/>
              <a:ext cx="288" cy="250"/>
            </a:xfrm>
            <a:custGeom>
              <a:avLst/>
              <a:gdLst>
                <a:gd name="T0" fmla="*/ 355 w 575"/>
                <a:gd name="T1" fmla="*/ 354 h 498"/>
                <a:gd name="T2" fmla="*/ 152 w 575"/>
                <a:gd name="T3" fmla="*/ 282 h 498"/>
                <a:gd name="T4" fmla="*/ 156 w 575"/>
                <a:gd name="T5" fmla="*/ 239 h 498"/>
                <a:gd name="T6" fmla="*/ 163 w 575"/>
                <a:gd name="T7" fmla="*/ 200 h 498"/>
                <a:gd name="T8" fmla="*/ 172 w 575"/>
                <a:gd name="T9" fmla="*/ 166 h 498"/>
                <a:gd name="T10" fmla="*/ 181 w 575"/>
                <a:gd name="T11" fmla="*/ 136 h 498"/>
                <a:gd name="T12" fmla="*/ 191 w 575"/>
                <a:gd name="T13" fmla="*/ 112 h 498"/>
                <a:gd name="T14" fmla="*/ 199 w 575"/>
                <a:gd name="T15" fmla="*/ 93 h 498"/>
                <a:gd name="T16" fmla="*/ 203 w 575"/>
                <a:gd name="T17" fmla="*/ 82 h 498"/>
                <a:gd name="T18" fmla="*/ 206 w 575"/>
                <a:gd name="T19" fmla="*/ 78 h 498"/>
                <a:gd name="T20" fmla="*/ 405 w 575"/>
                <a:gd name="T21" fmla="*/ 120 h 498"/>
                <a:gd name="T22" fmla="*/ 406 w 575"/>
                <a:gd name="T23" fmla="*/ 147 h 498"/>
                <a:gd name="T24" fmla="*/ 404 w 575"/>
                <a:gd name="T25" fmla="*/ 177 h 498"/>
                <a:gd name="T26" fmla="*/ 399 w 575"/>
                <a:gd name="T27" fmla="*/ 208 h 498"/>
                <a:gd name="T28" fmla="*/ 392 w 575"/>
                <a:gd name="T29" fmla="*/ 239 h 498"/>
                <a:gd name="T30" fmla="*/ 385 w 575"/>
                <a:gd name="T31" fmla="*/ 268 h 498"/>
                <a:gd name="T32" fmla="*/ 377 w 575"/>
                <a:gd name="T33" fmla="*/ 295 h 498"/>
                <a:gd name="T34" fmla="*/ 369 w 575"/>
                <a:gd name="T35" fmla="*/ 318 h 498"/>
                <a:gd name="T36" fmla="*/ 362 w 575"/>
                <a:gd name="T37" fmla="*/ 336 h 498"/>
                <a:gd name="T38" fmla="*/ 420 w 575"/>
                <a:gd name="T39" fmla="*/ 441 h 498"/>
                <a:gd name="T40" fmla="*/ 575 w 575"/>
                <a:gd name="T41" fmla="*/ 358 h 498"/>
                <a:gd name="T42" fmla="*/ 563 w 575"/>
                <a:gd name="T43" fmla="*/ 52 h 498"/>
                <a:gd name="T44" fmla="*/ 363 w 575"/>
                <a:gd name="T45" fmla="*/ 0 h 498"/>
                <a:gd name="T46" fmla="*/ 172 w 575"/>
                <a:gd name="T47" fmla="*/ 52 h 498"/>
                <a:gd name="T48" fmla="*/ 119 w 575"/>
                <a:gd name="T49" fmla="*/ 270 h 498"/>
                <a:gd name="T50" fmla="*/ 0 w 575"/>
                <a:gd name="T51" fmla="*/ 343 h 498"/>
                <a:gd name="T52" fmla="*/ 4 w 575"/>
                <a:gd name="T53" fmla="*/ 379 h 498"/>
                <a:gd name="T54" fmla="*/ 311 w 575"/>
                <a:gd name="T55" fmla="*/ 498 h 498"/>
                <a:gd name="T56" fmla="*/ 406 w 575"/>
                <a:gd name="T57" fmla="*/ 449 h 498"/>
                <a:gd name="T58" fmla="*/ 361 w 575"/>
                <a:gd name="T59" fmla="*/ 341 h 498"/>
                <a:gd name="T60" fmla="*/ 359 w 575"/>
                <a:gd name="T61" fmla="*/ 346 h 498"/>
                <a:gd name="T62" fmla="*/ 356 w 575"/>
                <a:gd name="T63" fmla="*/ 351 h 498"/>
                <a:gd name="T64" fmla="*/ 355 w 575"/>
                <a:gd name="T65" fmla="*/ 353 h 498"/>
                <a:gd name="T66" fmla="*/ 355 w 575"/>
                <a:gd name="T67" fmla="*/ 354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75" h="498">
                  <a:moveTo>
                    <a:pt x="355" y="354"/>
                  </a:moveTo>
                  <a:lnTo>
                    <a:pt x="152" y="282"/>
                  </a:lnTo>
                  <a:lnTo>
                    <a:pt x="156" y="239"/>
                  </a:lnTo>
                  <a:lnTo>
                    <a:pt x="163" y="200"/>
                  </a:lnTo>
                  <a:lnTo>
                    <a:pt x="172" y="166"/>
                  </a:lnTo>
                  <a:lnTo>
                    <a:pt x="181" y="136"/>
                  </a:lnTo>
                  <a:lnTo>
                    <a:pt x="191" y="112"/>
                  </a:lnTo>
                  <a:lnTo>
                    <a:pt x="199" y="93"/>
                  </a:lnTo>
                  <a:lnTo>
                    <a:pt x="203" y="82"/>
                  </a:lnTo>
                  <a:lnTo>
                    <a:pt x="206" y="78"/>
                  </a:lnTo>
                  <a:lnTo>
                    <a:pt x="405" y="120"/>
                  </a:lnTo>
                  <a:lnTo>
                    <a:pt x="406" y="147"/>
                  </a:lnTo>
                  <a:lnTo>
                    <a:pt x="404" y="177"/>
                  </a:lnTo>
                  <a:lnTo>
                    <a:pt x="399" y="208"/>
                  </a:lnTo>
                  <a:lnTo>
                    <a:pt x="392" y="239"/>
                  </a:lnTo>
                  <a:lnTo>
                    <a:pt x="385" y="268"/>
                  </a:lnTo>
                  <a:lnTo>
                    <a:pt x="377" y="295"/>
                  </a:lnTo>
                  <a:lnTo>
                    <a:pt x="369" y="318"/>
                  </a:lnTo>
                  <a:lnTo>
                    <a:pt x="362" y="336"/>
                  </a:lnTo>
                  <a:lnTo>
                    <a:pt x="420" y="441"/>
                  </a:lnTo>
                  <a:lnTo>
                    <a:pt x="575" y="358"/>
                  </a:lnTo>
                  <a:lnTo>
                    <a:pt x="563" y="52"/>
                  </a:lnTo>
                  <a:lnTo>
                    <a:pt x="363" y="0"/>
                  </a:lnTo>
                  <a:lnTo>
                    <a:pt x="172" y="52"/>
                  </a:lnTo>
                  <a:lnTo>
                    <a:pt x="119" y="270"/>
                  </a:lnTo>
                  <a:lnTo>
                    <a:pt x="0" y="343"/>
                  </a:lnTo>
                  <a:lnTo>
                    <a:pt x="4" y="379"/>
                  </a:lnTo>
                  <a:lnTo>
                    <a:pt x="311" y="498"/>
                  </a:lnTo>
                  <a:lnTo>
                    <a:pt x="406" y="449"/>
                  </a:lnTo>
                  <a:lnTo>
                    <a:pt x="361" y="341"/>
                  </a:lnTo>
                  <a:lnTo>
                    <a:pt x="359" y="346"/>
                  </a:lnTo>
                  <a:lnTo>
                    <a:pt x="356" y="351"/>
                  </a:lnTo>
                  <a:lnTo>
                    <a:pt x="355" y="353"/>
                  </a:lnTo>
                  <a:lnTo>
                    <a:pt x="355" y="354"/>
                  </a:lnTo>
                  <a:close/>
                </a:path>
              </a:pathLst>
            </a:custGeom>
            <a:solidFill>
              <a:srgbClr val="005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61" name="正方形/長方形 60"/>
          <p:cNvSpPr/>
          <p:nvPr/>
        </p:nvSpPr>
        <p:spPr>
          <a:xfrm>
            <a:off x="6156658" y="4720271"/>
            <a:ext cx="31042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Reliable automatic </a:t>
            </a:r>
            <a:r>
              <a:rPr lang="en-US" altLang="ja-JP" sz="2800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groundtruthing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8" name="右矢印 7"/>
          <p:cNvSpPr/>
          <p:nvPr/>
        </p:nvSpPr>
        <p:spPr>
          <a:xfrm>
            <a:off x="4681304" y="2955148"/>
            <a:ext cx="1683277" cy="1748526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7" name="コンテンツ プレースホルダ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42" y="1705158"/>
            <a:ext cx="1153651" cy="2017841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585884" y="1730572"/>
            <a:ext cx="22458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GOAL</a:t>
            </a:r>
            <a:endParaRPr kumimoji="1" lang="ja-JP" altLang="en-US" sz="6000" dirty="0"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039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6" grpId="0"/>
      <p:bldP spid="61" grpId="0"/>
      <p:bldP spid="8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Idea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22959" y="1693334"/>
            <a:ext cx="7762241" cy="4023360"/>
          </a:xfrm>
        </p:spPr>
        <p:txBody>
          <a:bodyPr/>
          <a:lstStyle/>
          <a:p>
            <a:r>
              <a:rPr kumimoji="1" lang="en-US" altLang="ja-JP" dirty="0" smtClean="0"/>
              <a:t>Use text information embedded in PDF files</a:t>
            </a:r>
            <a:endParaRPr kumimoji="1" lang="ja-JP" altLang="en-US" dirty="0"/>
          </a:p>
        </p:txBody>
      </p:sp>
      <p:sp>
        <p:nvSpPr>
          <p:cNvPr id="25" name="屈折矢印 24"/>
          <p:cNvSpPr/>
          <p:nvPr/>
        </p:nvSpPr>
        <p:spPr>
          <a:xfrm rot="5400000" flipH="1">
            <a:off x="2697519" y="618348"/>
            <a:ext cx="1510054" cy="5660492"/>
          </a:xfrm>
          <a:prstGeom prst="bentUpArrow">
            <a:avLst>
              <a:gd name="adj1" fmla="val 26483"/>
              <a:gd name="adj2" fmla="val 25000"/>
              <a:gd name="adj3" fmla="val 282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27" name="グループ化 26"/>
          <p:cNvGrpSpPr/>
          <p:nvPr/>
        </p:nvGrpSpPr>
        <p:grpSpPr>
          <a:xfrm>
            <a:off x="2016099" y="3676439"/>
            <a:ext cx="2784738" cy="2560252"/>
            <a:chOff x="2333599" y="3066839"/>
            <a:chExt cx="2784738" cy="2560252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0395" y="3066839"/>
              <a:ext cx="1454150" cy="20490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0" name="テキスト ボックス 29"/>
            <p:cNvSpPr txBox="1"/>
            <p:nvPr/>
          </p:nvSpPr>
          <p:spPr>
            <a:xfrm>
              <a:off x="2333599" y="5103871"/>
              <a:ext cx="27847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dirty="0" smtClean="0"/>
                <a:t>Printed document</a:t>
              </a:r>
              <a:endParaRPr kumimoji="1" lang="ja-JP" altLang="en-US" sz="2800" dirty="0"/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96040" y="3676439"/>
            <a:ext cx="1454150" cy="2560252"/>
            <a:chOff x="413540" y="3066839"/>
            <a:chExt cx="1454150" cy="2560252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540" y="3066839"/>
              <a:ext cx="1454150" cy="20490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3" name="テキスト ボックス 32"/>
            <p:cNvSpPr txBox="1"/>
            <p:nvPr/>
          </p:nvSpPr>
          <p:spPr>
            <a:xfrm>
              <a:off x="479216" y="5103871"/>
              <a:ext cx="13227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/>
                <a:t>PDF file</a:t>
              </a:r>
              <a:endParaRPr kumimoji="1" lang="ja-JP" altLang="en-US" sz="2800" dirty="0"/>
            </a:p>
          </p:txBody>
        </p:sp>
        <p:pic>
          <p:nvPicPr>
            <p:cNvPr id="34" name="Picture 6" descr="http://englishlinking.com/wp-content/uploads/2012/08/PDF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527" y="3520334"/>
              <a:ext cx="1304176" cy="1304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グループ化 34"/>
          <p:cNvGrpSpPr/>
          <p:nvPr/>
        </p:nvGrpSpPr>
        <p:grpSpPr>
          <a:xfrm>
            <a:off x="4989478" y="4626919"/>
            <a:ext cx="4220116" cy="1609772"/>
            <a:chOff x="5508141" y="4017319"/>
            <a:chExt cx="4220116" cy="1609772"/>
          </a:xfrm>
        </p:grpSpPr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7335" y="4017319"/>
              <a:ext cx="1749425" cy="1098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テキスト ボックス 36"/>
            <p:cNvSpPr txBox="1"/>
            <p:nvPr/>
          </p:nvSpPr>
          <p:spPr>
            <a:xfrm>
              <a:off x="5508141" y="5103871"/>
              <a:ext cx="42201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dirty="0" smtClean="0"/>
                <a:t>Captured document image</a:t>
              </a:r>
              <a:endParaRPr kumimoji="1" lang="ja-JP" altLang="en-US" sz="2800" dirty="0"/>
            </a:p>
          </p:txBody>
        </p:sp>
      </p:grpSp>
      <p:pic>
        <p:nvPicPr>
          <p:cNvPr id="38" name="図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837" y="3413515"/>
            <a:ext cx="1142695" cy="1260687"/>
          </a:xfrm>
          <a:prstGeom prst="rect">
            <a:avLst/>
          </a:prstGeom>
        </p:spPr>
      </p:pic>
      <p:sp>
        <p:nvSpPr>
          <p:cNvPr id="39" name="右矢印 38"/>
          <p:cNvSpPr/>
          <p:nvPr/>
        </p:nvSpPr>
        <p:spPr>
          <a:xfrm>
            <a:off x="1625176" y="4626919"/>
            <a:ext cx="1386759" cy="8071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/>
              <a:t>Print</a:t>
            </a:r>
            <a:endParaRPr kumimoji="1" lang="ja-JP" altLang="en-US" sz="2400" dirty="0"/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19" y="3586365"/>
            <a:ext cx="1260872" cy="1260872"/>
          </a:xfrm>
          <a:prstGeom prst="rect">
            <a:avLst/>
          </a:prstGeom>
        </p:spPr>
      </p:pic>
      <p:sp>
        <p:nvSpPr>
          <p:cNvPr id="41" name="右矢印 40"/>
          <p:cNvSpPr/>
          <p:nvPr/>
        </p:nvSpPr>
        <p:spPr>
          <a:xfrm>
            <a:off x="4587983" y="4626919"/>
            <a:ext cx="1471869" cy="8071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/>
              <a:t>Capture</a:t>
            </a:r>
            <a:endParaRPr kumimoji="1" lang="ja-JP" altLang="en-US" sz="2400" dirty="0"/>
          </a:p>
        </p:txBody>
      </p:sp>
      <p:sp>
        <p:nvSpPr>
          <p:cNvPr id="42" name="二等辺三角形 41"/>
          <p:cNvSpPr/>
          <p:nvPr/>
        </p:nvSpPr>
        <p:spPr>
          <a:xfrm rot="4500000">
            <a:off x="3844732" y="3626177"/>
            <a:ext cx="1054616" cy="1269292"/>
          </a:xfrm>
          <a:prstGeom prst="triangle">
            <a:avLst>
              <a:gd name="adj" fmla="val 32026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961467" y="4029122"/>
            <a:ext cx="2148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/>
              <a:t>Groundtruthing</a:t>
            </a:r>
            <a:endParaRPr kumimoji="1" lang="ja-JP" altLang="en-US" sz="2400" dirty="0"/>
          </a:p>
        </p:txBody>
      </p:sp>
      <p:pic>
        <p:nvPicPr>
          <p:cNvPr id="46" name="図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8816" y="2266433"/>
            <a:ext cx="1299462" cy="1777425"/>
          </a:xfrm>
          <a:prstGeom prst="rect">
            <a:avLst/>
          </a:prstGeom>
        </p:spPr>
      </p:pic>
      <p:sp>
        <p:nvSpPr>
          <p:cNvPr id="47" name="テキスト ボックス 46"/>
          <p:cNvSpPr txBox="1"/>
          <p:nvPr/>
        </p:nvSpPr>
        <p:spPr>
          <a:xfrm>
            <a:off x="7518400" y="2654764"/>
            <a:ext cx="1573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 smtClean="0"/>
              <a:t>Text info.</a:t>
            </a:r>
            <a:endParaRPr kumimoji="1" lang="ja-JP" altLang="en-US" sz="2800" dirty="0"/>
          </a:p>
        </p:txBody>
      </p:sp>
      <p:sp>
        <p:nvSpPr>
          <p:cNvPr id="43" name="右矢印 42"/>
          <p:cNvSpPr/>
          <p:nvPr/>
        </p:nvSpPr>
        <p:spPr>
          <a:xfrm rot="5400000">
            <a:off x="6293021" y="3983785"/>
            <a:ext cx="919717" cy="807191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78388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9" grpId="0" animBg="1"/>
      <p:bldP spid="41" grpId="0" animBg="1"/>
      <p:bldP spid="42" grpId="0" animBg="1"/>
      <p:bldP spid="45" grpId="0"/>
      <p:bldP spid="47" grpId="0"/>
      <p:bldP spid="43" grpId="0" animBg="1"/>
    </p:bld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TC103457475[[fn=フレーム]]</Template>
  <TotalTime>5047</TotalTime>
  <Words>636</Words>
  <Application>Microsoft Office PowerPoint</Application>
  <PresentationFormat>画面に合わせる (4:3)</PresentationFormat>
  <Paragraphs>173</Paragraphs>
  <Slides>26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37" baseType="lpstr">
      <vt:lpstr>Arial Unicode MS</vt:lpstr>
      <vt:lpstr>HGｺﾞｼｯｸE</vt:lpstr>
      <vt:lpstr>ＭＳ Ｐゴシック</vt:lpstr>
      <vt:lpstr>Arial</vt:lpstr>
      <vt:lpstr>Calibri</vt:lpstr>
      <vt:lpstr>Gill Sans MT</vt:lpstr>
      <vt:lpstr>Times</vt:lpstr>
      <vt:lpstr>Times New Roman</vt:lpstr>
      <vt:lpstr>Verdana</vt:lpstr>
      <vt:lpstr>Wingdings</vt:lpstr>
      <vt:lpstr>レトロスペクト</vt:lpstr>
      <vt:lpstr>Automatic Ground Truth Generation of Camera Captured Documents Using Document Image Retrieval</vt:lpstr>
      <vt:lpstr>Problem to be tackled</vt:lpstr>
      <vt:lpstr>OCR response for camera-captured words</vt:lpstr>
      <vt:lpstr>Quantity improves quality</vt:lpstr>
      <vt:lpstr>Existing datasets on camera-captured text</vt:lpstr>
      <vt:lpstr>Purpose</vt:lpstr>
      <vt:lpstr>A way to create a dataset</vt:lpstr>
      <vt:lpstr>Groundtruthing is problematic</vt:lpstr>
      <vt:lpstr>Idea</vt:lpstr>
      <vt:lpstr>Idea</vt:lpstr>
      <vt:lpstr>Idea</vt:lpstr>
      <vt:lpstr>Fitting text information into captured document image</vt:lpstr>
      <vt:lpstr>Locally Likely Arrangement Hashing (LLAH)</vt:lpstr>
      <vt:lpstr>Proposed procedure (1): Document level matching</vt:lpstr>
      <vt:lpstr>Proposed procedure (2): Part level processing</vt:lpstr>
      <vt:lpstr>Proposed procedure (3): Word level processing</vt:lpstr>
      <vt:lpstr>Dataset creation</vt:lpstr>
      <vt:lpstr>Dataset creation</vt:lpstr>
      <vt:lpstr>Obtained degraded word images </vt:lpstr>
      <vt:lpstr>Evaluation</vt:lpstr>
      <vt:lpstr>Contribution</vt:lpstr>
      <vt:lpstr>Automatic Ground Truth Generation of Camera Captured Documents Using Document Image Retrieval</vt:lpstr>
      <vt:lpstr>PowerPoint プレゼンテーション</vt:lpstr>
      <vt:lpstr>Workaround of groundtruthing</vt:lpstr>
      <vt:lpstr>Words at border </vt:lpstr>
      <vt:lpstr>Words at border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Automatic Ground Truth Generation of Camera Captured Documents Using　Document Image Retrieval</dc:title>
  <dc:creator>岩村雅一</dc:creator>
  <cp:lastModifiedBy>岩村雅一</cp:lastModifiedBy>
  <cp:revision>404</cp:revision>
  <dcterms:created xsi:type="dcterms:W3CDTF">2013-08-22T13:28:52Z</dcterms:created>
  <dcterms:modified xsi:type="dcterms:W3CDTF">2013-08-27T14:27:14Z</dcterms:modified>
</cp:coreProperties>
</file>